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5.xml" ContentType="application/vnd.openxmlformats-officedocument.drawingml.chartshapes+xml"/>
  <Override PartName="/ppt/charts/chart18.xml" ContentType="application/vnd.openxmlformats-officedocument.drawingml.chart+xml"/>
  <Override PartName="/ppt/drawings/drawing6.xml" ContentType="application/vnd.openxmlformats-officedocument.drawingml.chartshapes+xml"/>
  <Override PartName="/ppt/charts/chart19.xml" ContentType="application/vnd.openxmlformats-officedocument.drawingml.chart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5.xml" ContentType="application/vnd.openxmlformats-officedocument.themeOverride+xml"/>
  <Override PartName="/ppt/charts/chart22.xml" ContentType="application/vnd.openxmlformats-officedocument.drawingml.chart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theme/themeOverride7.xml" ContentType="application/vnd.openxmlformats-officedocument.themeOverride+xml"/>
  <Override PartName="/ppt/charts/chart24.xml" ContentType="application/vnd.openxmlformats-officedocument.drawingml.chart+xml"/>
  <Override PartName="/ppt/theme/themeOverride8.xml" ContentType="application/vnd.openxmlformats-officedocument.themeOverride+xml"/>
  <Override PartName="/ppt/charts/chart25.xml" ContentType="application/vnd.openxmlformats-officedocument.drawingml.chart+xml"/>
  <Override PartName="/ppt/theme/themeOverride9.xml" ContentType="application/vnd.openxmlformats-officedocument.themeOverride+xml"/>
  <Override PartName="/ppt/charts/chart26.xml" ContentType="application/vnd.openxmlformats-officedocument.drawingml.chart+xml"/>
  <Override PartName="/ppt/theme/themeOverride10.xml" ContentType="application/vnd.openxmlformats-officedocument.themeOverride+xml"/>
  <Override PartName="/ppt/charts/chart27.xml" ContentType="application/vnd.openxmlformats-officedocument.drawingml.chart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28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29.xml" ContentType="application/vnd.openxmlformats-officedocument.drawingml.chart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0.xml" ContentType="application/vnd.openxmlformats-officedocument.drawingml.chart+xml"/>
  <Override PartName="/ppt/theme/themeOverride14.xml" ContentType="application/vnd.openxmlformats-officedocument.themeOverride+xml"/>
  <Override PartName="/ppt/charts/chart3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2.xml" ContentType="application/vnd.openxmlformats-officedocument.drawingml.chart+xml"/>
  <Override PartName="/ppt/drawings/drawing9.xml" ContentType="application/vnd.openxmlformats-officedocument.drawingml.chartshapes+xml"/>
  <Override PartName="/ppt/charts/chart3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3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865" r:id="rId4"/>
  </p:sldMasterIdLst>
  <p:notesMasterIdLst>
    <p:notesMasterId r:id="rId60"/>
  </p:notesMasterIdLst>
  <p:sldIdLst>
    <p:sldId id="256" r:id="rId5"/>
    <p:sldId id="375" r:id="rId6"/>
    <p:sldId id="259" r:id="rId7"/>
    <p:sldId id="679" r:id="rId8"/>
    <p:sldId id="359" r:id="rId9"/>
    <p:sldId id="360" r:id="rId10"/>
    <p:sldId id="362" r:id="rId11"/>
    <p:sldId id="263" r:id="rId12"/>
    <p:sldId id="264" r:id="rId13"/>
    <p:sldId id="323" r:id="rId14"/>
    <p:sldId id="324" r:id="rId15"/>
    <p:sldId id="325" r:id="rId16"/>
    <p:sldId id="677" r:id="rId17"/>
    <p:sldId id="365" r:id="rId18"/>
    <p:sldId id="363" r:id="rId19"/>
    <p:sldId id="367" r:id="rId20"/>
    <p:sldId id="368" r:id="rId21"/>
    <p:sldId id="369" r:id="rId22"/>
    <p:sldId id="370" r:id="rId23"/>
    <p:sldId id="371" r:id="rId24"/>
    <p:sldId id="373" r:id="rId25"/>
    <p:sldId id="287" r:id="rId26"/>
    <p:sldId id="678" r:id="rId27"/>
    <p:sldId id="682" r:id="rId28"/>
    <p:sldId id="328" r:id="rId29"/>
    <p:sldId id="329" r:id="rId30"/>
    <p:sldId id="680" r:id="rId31"/>
    <p:sldId id="681" r:id="rId32"/>
    <p:sldId id="340" r:id="rId33"/>
    <p:sldId id="341" r:id="rId34"/>
    <p:sldId id="343" r:id="rId35"/>
    <p:sldId id="344" r:id="rId36"/>
    <p:sldId id="348" r:id="rId37"/>
    <p:sldId id="683" r:id="rId38"/>
    <p:sldId id="684" r:id="rId39"/>
    <p:sldId id="345" r:id="rId40"/>
    <p:sldId id="349" r:id="rId41"/>
    <p:sldId id="350" r:id="rId42"/>
    <p:sldId id="351" r:id="rId43"/>
    <p:sldId id="352" r:id="rId44"/>
    <p:sldId id="685" r:id="rId45"/>
    <p:sldId id="353" r:id="rId46"/>
    <p:sldId id="354" r:id="rId47"/>
    <p:sldId id="355" r:id="rId48"/>
    <p:sldId id="358" r:id="rId49"/>
    <p:sldId id="357" r:id="rId50"/>
    <p:sldId id="319" r:id="rId51"/>
    <p:sldId id="330" r:id="rId52"/>
    <p:sldId id="331" r:id="rId53"/>
    <p:sldId id="332" r:id="rId54"/>
    <p:sldId id="376" r:id="rId55"/>
    <p:sldId id="333" r:id="rId56"/>
    <p:sldId id="334" r:id="rId57"/>
    <p:sldId id="335" r:id="rId58"/>
    <p:sldId id="322" r:id="rId59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753"/>
    <a:srgbClr val="EDE6E0"/>
    <a:srgbClr val="FFFFFF"/>
    <a:srgbClr val="273C47"/>
    <a:srgbClr val="A9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E9E69-DA40-4677-9520-EC3007F61665}" v="3" dt="2024-10-24T21:17:33.6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Keathley" userId="bc4110ff-04ab-45cb-9f35-9aaaa2f9c60d" providerId="ADAL" clId="{BD4E9E69-DA40-4677-9520-EC3007F61665}"/>
    <pc:docChg chg="undo custSel modSld">
      <pc:chgData name="Paul Keathley" userId="bc4110ff-04ab-45cb-9f35-9aaaa2f9c60d" providerId="ADAL" clId="{BD4E9E69-DA40-4677-9520-EC3007F61665}" dt="2024-10-25T16:55:19.816" v="129" actId="20577"/>
      <pc:docMkLst>
        <pc:docMk/>
      </pc:docMkLst>
      <pc:sldChg chg="modSp mod">
        <pc:chgData name="Paul Keathley" userId="bc4110ff-04ab-45cb-9f35-9aaaa2f9c60d" providerId="ADAL" clId="{BD4E9E69-DA40-4677-9520-EC3007F61665}" dt="2024-10-25T16:55:19.816" v="129" actId="20577"/>
        <pc:sldMkLst>
          <pc:docMk/>
          <pc:sldMk cId="0" sldId="256"/>
        </pc:sldMkLst>
        <pc:spChg chg="mod">
          <ac:chgData name="Paul Keathley" userId="bc4110ff-04ab-45cb-9f35-9aaaa2f9c60d" providerId="ADAL" clId="{BD4E9E69-DA40-4677-9520-EC3007F61665}" dt="2024-10-25T16:55:19.816" v="129" actId="20577"/>
          <ac:spMkLst>
            <pc:docMk/>
            <pc:sldMk cId="0" sldId="256"/>
            <ac:spMk id="8" creationId="{5FFB8932-BCA0-42D6-904E-EB3FC2D65657}"/>
          </ac:spMkLst>
        </pc:spChg>
      </pc:sldChg>
      <pc:sldChg chg="modSp mod setBg">
        <pc:chgData name="Paul Keathley" userId="bc4110ff-04ab-45cb-9f35-9aaaa2f9c60d" providerId="ADAL" clId="{BD4E9E69-DA40-4677-9520-EC3007F61665}" dt="2024-10-24T21:18:34.160" v="114" actId="20577"/>
        <pc:sldMkLst>
          <pc:docMk/>
          <pc:sldMk cId="0" sldId="263"/>
        </pc:sldMkLst>
        <pc:spChg chg="mod">
          <ac:chgData name="Paul Keathley" userId="bc4110ff-04ab-45cb-9f35-9aaaa2f9c60d" providerId="ADAL" clId="{BD4E9E69-DA40-4677-9520-EC3007F61665}" dt="2024-10-24T21:18:06.786" v="85" actId="207"/>
          <ac:spMkLst>
            <pc:docMk/>
            <pc:sldMk cId="0" sldId="263"/>
            <ac:spMk id="2" creationId="{00000000-0000-0000-0000-000000000000}"/>
          </ac:spMkLst>
        </pc:spChg>
        <pc:spChg chg="mod">
          <ac:chgData name="Paul Keathley" userId="bc4110ff-04ab-45cb-9f35-9aaaa2f9c60d" providerId="ADAL" clId="{BD4E9E69-DA40-4677-9520-EC3007F61665}" dt="2024-10-24T21:18:34.160" v="114" actId="20577"/>
          <ac:spMkLst>
            <pc:docMk/>
            <pc:sldMk cId="0" sldId="263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5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6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7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8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9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1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2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1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815601713579"/>
          <c:y val="0.18302578861486843"/>
          <c:w val="0.81362840151446603"/>
          <c:h val="0.70514985407266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235-4FF5-8CE8-959A0DF5402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35-4FF5-8CE8-959A0DF5402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235-4FF5-8CE8-959A0DF5402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35-4FF5-8CE8-959A0DF5402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235-4FF5-8CE8-959A0DF5402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0.32054992349888417</c:v>
                </c:pt>
                <c:pt idx="1">
                  <c:v>0.4904598630752654</c:v>
                </c:pt>
                <c:pt idx="2">
                  <c:v>0.46016549104181198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35-4FF5-8CE8-959A0DF540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  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0.67945007650111577</c:v>
                </c:pt>
                <c:pt idx="1">
                  <c:v>0.50954013692473454</c:v>
                </c:pt>
                <c:pt idx="2">
                  <c:v>0.53983450895818796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35-4FF5-8CE8-959A0DF54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69835176420119E-2"/>
          <c:y val="0.10939487279296965"/>
          <c:w val="0.99680652804431213"/>
          <c:h val="0.735553408652907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ln w="28575" cap="rnd" cmpd="sng" algn="ctr">
              <a:solidFill>
                <a:schemeClr val="bg2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A6-4172-BACA-D5813FB483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A6-4172-BACA-D5813FB483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A6-4172-BACA-D5813FB483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A6-4172-BACA-D5813FB483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A6-4172-BACA-D5813FB483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A6-4172-BACA-D5813FB483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A6-4172-BACA-D5813FB483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A6-4172-BACA-D5813FB483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A6-4172-BACA-D5813FB483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A6-4172-BACA-D5813FB483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A6-4172-BACA-D5813FB4830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A6-4172-BACA-D5813FB4830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A6-4172-BACA-D5813FB4830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A6-4172-BACA-D5813FB483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Sheet1!$B$2:$B$16</c:f>
              <c:numCache>
                <c:formatCode>0.00</c:formatCode>
                <c:ptCount val="15"/>
                <c:pt idx="0">
                  <c:v>0.67500000000000004</c:v>
                </c:pt>
                <c:pt idx="1">
                  <c:v>0.61499999999999999</c:v>
                </c:pt>
                <c:pt idx="2">
                  <c:v>0.64400000000000002</c:v>
                </c:pt>
                <c:pt idx="3">
                  <c:v>0.58399999999999996</c:v>
                </c:pt>
                <c:pt idx="4">
                  <c:v>0.55500000000000005</c:v>
                </c:pt>
                <c:pt idx="5">
                  <c:v>0.55800000000000005</c:v>
                </c:pt>
                <c:pt idx="6">
                  <c:v>0.46100000000000002</c:v>
                </c:pt>
                <c:pt idx="7">
                  <c:v>0.47</c:v>
                </c:pt>
                <c:pt idx="8">
                  <c:v>0.42599999999999999</c:v>
                </c:pt>
                <c:pt idx="9">
                  <c:v>0.41599999999999998</c:v>
                </c:pt>
                <c:pt idx="10">
                  <c:v>0.439</c:v>
                </c:pt>
                <c:pt idx="11">
                  <c:v>0.39900000000000002</c:v>
                </c:pt>
                <c:pt idx="12">
                  <c:v>0.36399999999999999</c:v>
                </c:pt>
                <c:pt idx="13">
                  <c:v>0.34899999999999998</c:v>
                </c:pt>
                <c:pt idx="14">
                  <c:v>0.32800000000000001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CDA6-4172-BACA-D5813FB483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</c:v>
                </c:pt>
              </c:strCache>
            </c:strRef>
          </c:tx>
          <c:spPr>
            <a:ln w="28575" cap="rnd" cmpd="sng" algn="ctr">
              <a:solidFill>
                <a:srgbClr val="EF7C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A6-4172-BACA-D5813FB483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DA6-4172-BACA-D5813FB483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DA6-4172-BACA-D5813FB483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DA6-4172-BACA-D5813FB483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DA6-4172-BACA-D5813FB483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DA6-4172-BACA-D5813FB483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DA6-4172-BACA-D5813FB483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DA6-4172-BACA-D5813FB483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DA6-4172-BACA-D5813FB483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DA6-4172-BACA-D5813FB483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DA6-4172-BACA-D5813FB4830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DA6-4172-BACA-D5813FB4830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DA6-4172-BACA-D5813FB4830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DA6-4172-BACA-D5813FB483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Sheet1!$C$2:$C$16</c:f>
              <c:numCache>
                <c:formatCode>0.00</c:formatCode>
                <c:ptCount val="15"/>
                <c:pt idx="0">
                  <c:v>1.2669999999999999</c:v>
                </c:pt>
                <c:pt idx="1">
                  <c:v>1.294</c:v>
                </c:pt>
                <c:pt idx="2">
                  <c:v>1.3460000000000001</c:v>
                </c:pt>
                <c:pt idx="3">
                  <c:v>1.2889999999999999</c:v>
                </c:pt>
                <c:pt idx="4">
                  <c:v>1.2450000000000001</c:v>
                </c:pt>
                <c:pt idx="5">
                  <c:v>1.278</c:v>
                </c:pt>
                <c:pt idx="6">
                  <c:v>1.0580000000000001</c:v>
                </c:pt>
                <c:pt idx="7">
                  <c:v>1.0289999999999999</c:v>
                </c:pt>
                <c:pt idx="8">
                  <c:v>1.0069999999999999</c:v>
                </c:pt>
                <c:pt idx="9">
                  <c:v>0.96699999999999997</c:v>
                </c:pt>
                <c:pt idx="10">
                  <c:v>0.98</c:v>
                </c:pt>
                <c:pt idx="11">
                  <c:v>0.874</c:v>
                </c:pt>
                <c:pt idx="12">
                  <c:v>0.75800000000000001</c:v>
                </c:pt>
                <c:pt idx="13">
                  <c:v>0.747</c:v>
                </c:pt>
                <c:pt idx="14">
                  <c:v>0.67500000000000004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CDA6-4172-BACA-D5813FB4830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253248"/>
        <c:axId val="161280000"/>
      </c:lineChart>
      <c:catAx>
        <c:axId val="161253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867082360896024"/>
              <c:y val="0.926978764274562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80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280000"/>
        <c:scaling>
          <c:orientation val="minMax"/>
          <c:min val="0.30000000000000004"/>
        </c:scaling>
        <c:delete val="0"/>
        <c:axPos val="l"/>
        <c:numFmt formatCode="0.00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532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977447263536502E-2"/>
          <c:y val="2.5582956572369607E-2"/>
          <c:w val="0.92242327882091657"/>
          <c:h val="0.855720320422265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6A2C-444F-AA42-B8F1C8BB99D6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6A2C-444F-AA42-B8F1C8BB99D6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6A2C-444F-AA42-B8F1C8BB99D6}"/>
              </c:ext>
            </c:extLst>
          </c:dPt>
          <c:dPt>
            <c:idx val="3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6A2C-444F-AA42-B8F1C8BB99D6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6A2C-444F-AA42-B8F1C8BB99D6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6A2C-444F-AA42-B8F1C8BB99D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A2C-444F-AA42-B8F1C8BB99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2C-444F-AA42-B8F1C8BB99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2C-444F-AA42-B8F1C8BB99D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2C-444F-AA42-B8F1C8BB99D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C-444F-AA42-B8F1C8BB99D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2C-444F-AA42-B8F1C8BB99D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2C-444F-AA42-B8F1C8BB99D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2C-444F-AA42-B8F1C8BB99D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A2C-444F-AA42-B8F1C8BB99D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A2C-444F-AA42-B8F1C8BB99D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A2C-444F-AA42-B8F1C8BB99D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A2C-444F-AA42-B8F1C8BB99D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A2C-444F-AA42-B8F1C8BB99D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A2C-444F-AA42-B8F1C8BB99D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A2C-444F-AA42-B8F1C8BB99D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A2C-444F-AA42-B8F1C8BB99D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A2C-444F-AA42-B8F1C8BB99D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A2C-444F-AA42-B8F1C8BB99D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A2C-444F-AA42-B8F1C8BB99D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A2C-444F-AA42-B8F1C8BB99D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A2C-444F-AA42-B8F1C8BB99D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A2C-444F-AA42-B8F1C8BB99D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A2C-444F-AA42-B8F1C8BB99D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A2C-444F-AA42-B8F1C8BB99D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A2C-444F-AA42-B8F1C8BB99D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A2C-444F-AA42-B8F1C8BB99D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A2C-444F-AA42-B8F1C8BB99D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A2C-444F-AA42-B8F1C8BB99D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A2C-444F-AA42-B8F1C8BB99D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A2C-444F-AA42-B8F1C8BB99D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2C-444F-AA42-B8F1C8BB99D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A2C-444F-AA42-B8F1C8BB99D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A2C-444F-AA42-B8F1C8BB99D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2C-444F-AA42-B8F1C8BB99D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A2C-444F-AA42-B8F1C8BB99D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A2C-444F-AA42-B8F1C8BB99D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A2C-444F-AA42-B8F1C8BB99D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2C-444F-AA42-B8F1C8BB99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Sheet1!$A$2:$A$40</c:f>
              <c:strCache>
                <c:ptCount val="39"/>
                <c:pt idx="0">
                  <c:v>TX</c:v>
                </c:pt>
                <c:pt idx="1">
                  <c:v>WV</c:v>
                </c:pt>
                <c:pt idx="2">
                  <c:v>AR</c:v>
                </c:pt>
                <c:pt idx="3">
                  <c:v>UT</c:v>
                </c:pt>
                <c:pt idx="4">
                  <c:v>IN</c:v>
                </c:pt>
                <c:pt idx="5">
                  <c:v>TN</c:v>
                </c:pt>
                <c:pt idx="6">
                  <c:v>AZ</c:v>
                </c:pt>
                <c:pt idx="7">
                  <c:v>DC</c:v>
                </c:pt>
                <c:pt idx="8">
                  <c:v>VA</c:v>
                </c:pt>
                <c:pt idx="9">
                  <c:v>NV</c:v>
                </c:pt>
                <c:pt idx="10">
                  <c:v>KY</c:v>
                </c:pt>
                <c:pt idx="11">
                  <c:v>MS</c:v>
                </c:pt>
                <c:pt idx="12">
                  <c:v>NC</c:v>
                </c:pt>
                <c:pt idx="13">
                  <c:v>CO</c:v>
                </c:pt>
                <c:pt idx="14">
                  <c:v>KS</c:v>
                </c:pt>
                <c:pt idx="15">
                  <c:v>OR</c:v>
                </c:pt>
                <c:pt idx="16">
                  <c:v>NH</c:v>
                </c:pt>
                <c:pt idx="17">
                  <c:v>SD</c:v>
                </c:pt>
                <c:pt idx="18">
                  <c:v>MD</c:v>
                </c:pt>
                <c:pt idx="19">
                  <c:v>AK</c:v>
                </c:pt>
                <c:pt idx="20">
                  <c:v>AL</c:v>
                </c:pt>
                <c:pt idx="21">
                  <c:v>NM</c:v>
                </c:pt>
                <c:pt idx="22">
                  <c:v>OK</c:v>
                </c:pt>
                <c:pt idx="23">
                  <c:v>NE</c:v>
                </c:pt>
                <c:pt idx="24">
                  <c:v>FL</c:v>
                </c:pt>
                <c:pt idx="25">
                  <c:v>ME</c:v>
                </c:pt>
                <c:pt idx="26">
                  <c:v>RI</c:v>
                </c:pt>
                <c:pt idx="27">
                  <c:v>LA</c:v>
                </c:pt>
                <c:pt idx="28">
                  <c:v>SC</c:v>
                </c:pt>
                <c:pt idx="29">
                  <c:v>ID</c:v>
                </c:pt>
                <c:pt idx="30">
                  <c:v>GA</c:v>
                </c:pt>
                <c:pt idx="31">
                  <c:v>IA</c:v>
                </c:pt>
                <c:pt idx="32">
                  <c:v>MO</c:v>
                </c:pt>
                <c:pt idx="33">
                  <c:v>MT</c:v>
                </c:pt>
                <c:pt idx="34">
                  <c:v>IL</c:v>
                </c:pt>
                <c:pt idx="35">
                  <c:v>CT</c:v>
                </c:pt>
                <c:pt idx="36">
                  <c:v>VT</c:v>
                </c:pt>
                <c:pt idx="37">
                  <c:v>HI</c:v>
                </c:pt>
                <c:pt idx="38">
                  <c:v>CW</c:v>
                </c:pt>
              </c:strCache>
            </c:strRef>
          </c:cat>
          <c:val>
            <c:numRef>
              <c:f>Sheet1!$C$2:$C$40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0.48</c:v>
                </c:pt>
                <c:pt idx="5" formatCode="0.00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A2C-444F-AA42-B8F1C8BB99D6}"/>
            </c:ext>
          </c:extLst>
        </c:ser>
        <c:ser>
          <c:idx val="1"/>
          <c:order val="1"/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Pt>
            <c:idx val="38"/>
            <c:invertIfNegative val="0"/>
            <c:bubble3D val="0"/>
            <c:spPr>
              <a:solidFill>
                <a:srgbClr val="FF9B2D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6A2C-444F-AA42-B8F1C8BB99D6}"/>
              </c:ext>
            </c:extLst>
          </c:dPt>
          <c:dLbls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4B4B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A2C-444F-AA42-B8F1C8BB99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Sheet1!$A$2:$A$40</c:f>
              <c:strCache>
                <c:ptCount val="39"/>
                <c:pt idx="0">
                  <c:v>TX</c:v>
                </c:pt>
                <c:pt idx="1">
                  <c:v>WV</c:v>
                </c:pt>
                <c:pt idx="2">
                  <c:v>AR</c:v>
                </c:pt>
                <c:pt idx="3">
                  <c:v>UT</c:v>
                </c:pt>
                <c:pt idx="4">
                  <c:v>IN</c:v>
                </c:pt>
                <c:pt idx="5">
                  <c:v>TN</c:v>
                </c:pt>
                <c:pt idx="6">
                  <c:v>AZ</c:v>
                </c:pt>
                <c:pt idx="7">
                  <c:v>DC</c:v>
                </c:pt>
                <c:pt idx="8">
                  <c:v>VA</c:v>
                </c:pt>
                <c:pt idx="9">
                  <c:v>NV</c:v>
                </c:pt>
                <c:pt idx="10">
                  <c:v>KY</c:v>
                </c:pt>
                <c:pt idx="11">
                  <c:v>MS</c:v>
                </c:pt>
                <c:pt idx="12">
                  <c:v>NC</c:v>
                </c:pt>
                <c:pt idx="13">
                  <c:v>CO</c:v>
                </c:pt>
                <c:pt idx="14">
                  <c:v>KS</c:v>
                </c:pt>
                <c:pt idx="15">
                  <c:v>OR</c:v>
                </c:pt>
                <c:pt idx="16">
                  <c:v>NH</c:v>
                </c:pt>
                <c:pt idx="17">
                  <c:v>SD</c:v>
                </c:pt>
                <c:pt idx="18">
                  <c:v>MD</c:v>
                </c:pt>
                <c:pt idx="19">
                  <c:v>AK</c:v>
                </c:pt>
                <c:pt idx="20">
                  <c:v>AL</c:v>
                </c:pt>
                <c:pt idx="21">
                  <c:v>NM</c:v>
                </c:pt>
                <c:pt idx="22">
                  <c:v>OK</c:v>
                </c:pt>
                <c:pt idx="23">
                  <c:v>NE</c:v>
                </c:pt>
                <c:pt idx="24">
                  <c:v>FL</c:v>
                </c:pt>
                <c:pt idx="25">
                  <c:v>ME</c:v>
                </c:pt>
                <c:pt idx="26">
                  <c:v>RI</c:v>
                </c:pt>
                <c:pt idx="27">
                  <c:v>LA</c:v>
                </c:pt>
                <c:pt idx="28">
                  <c:v>SC</c:v>
                </c:pt>
                <c:pt idx="29">
                  <c:v>ID</c:v>
                </c:pt>
                <c:pt idx="30">
                  <c:v>GA</c:v>
                </c:pt>
                <c:pt idx="31">
                  <c:v>IA</c:v>
                </c:pt>
                <c:pt idx="32">
                  <c:v>MO</c:v>
                </c:pt>
                <c:pt idx="33">
                  <c:v>MT</c:v>
                </c:pt>
                <c:pt idx="34">
                  <c:v>IL</c:v>
                </c:pt>
                <c:pt idx="35">
                  <c:v>CT</c:v>
                </c:pt>
                <c:pt idx="36">
                  <c:v>VT</c:v>
                </c:pt>
                <c:pt idx="37">
                  <c:v>HI</c:v>
                </c:pt>
                <c:pt idx="38">
                  <c:v>CW</c:v>
                </c:pt>
              </c:strCache>
            </c:strRef>
          </c:cat>
          <c:val>
            <c:numRef>
              <c:f>Sheet1!$D$2:$D$40</c:f>
              <c:numCache>
                <c:formatCode>0.00</c:formatCode>
                <c:ptCount val="39"/>
                <c:pt idx="0">
                  <c:v>0.33</c:v>
                </c:pt>
                <c:pt idx="1">
                  <c:v>0.38</c:v>
                </c:pt>
                <c:pt idx="2">
                  <c:v>0.41</c:v>
                </c:pt>
                <c:pt idx="3">
                  <c:v>0.44</c:v>
                </c:pt>
                <c:pt idx="4">
                  <c:v>0</c:v>
                </c:pt>
                <c:pt idx="5">
                  <c:v>0.48</c:v>
                </c:pt>
                <c:pt idx="6">
                  <c:v>0.54</c:v>
                </c:pt>
                <c:pt idx="7">
                  <c:v>0.56000000000000005</c:v>
                </c:pt>
                <c:pt idx="8">
                  <c:v>0.57999999999999996</c:v>
                </c:pt>
                <c:pt idx="9">
                  <c:v>0.58786000000000005</c:v>
                </c:pt>
                <c:pt idx="10">
                  <c:v>0.6</c:v>
                </c:pt>
                <c:pt idx="11">
                  <c:v>0.6</c:v>
                </c:pt>
                <c:pt idx="12">
                  <c:v>0.63</c:v>
                </c:pt>
                <c:pt idx="13">
                  <c:v>0.68</c:v>
                </c:pt>
                <c:pt idx="14">
                  <c:v>0.68</c:v>
                </c:pt>
                <c:pt idx="15">
                  <c:v>0.6956</c:v>
                </c:pt>
                <c:pt idx="16">
                  <c:v>0.7</c:v>
                </c:pt>
                <c:pt idx="17">
                  <c:v>0.70227000000000006</c:v>
                </c:pt>
                <c:pt idx="18">
                  <c:v>0.71</c:v>
                </c:pt>
                <c:pt idx="19">
                  <c:v>0.72</c:v>
                </c:pt>
                <c:pt idx="20">
                  <c:v>0.73</c:v>
                </c:pt>
                <c:pt idx="21">
                  <c:v>0.73</c:v>
                </c:pt>
                <c:pt idx="22">
                  <c:v>0.74</c:v>
                </c:pt>
                <c:pt idx="23">
                  <c:v>0.76</c:v>
                </c:pt>
                <c:pt idx="24">
                  <c:v>0.8</c:v>
                </c:pt>
                <c:pt idx="25">
                  <c:v>0.82</c:v>
                </c:pt>
                <c:pt idx="26">
                  <c:v>0.83</c:v>
                </c:pt>
                <c:pt idx="27">
                  <c:v>0.84</c:v>
                </c:pt>
                <c:pt idx="28">
                  <c:v>0.85</c:v>
                </c:pt>
                <c:pt idx="29">
                  <c:v>0.87</c:v>
                </c:pt>
                <c:pt idx="30">
                  <c:v>0.88</c:v>
                </c:pt>
                <c:pt idx="31">
                  <c:v>0.92</c:v>
                </c:pt>
                <c:pt idx="32">
                  <c:v>0.97</c:v>
                </c:pt>
                <c:pt idx="33">
                  <c:v>0.97</c:v>
                </c:pt>
                <c:pt idx="34">
                  <c:v>1.03</c:v>
                </c:pt>
                <c:pt idx="35">
                  <c:v>1.06</c:v>
                </c:pt>
                <c:pt idx="36">
                  <c:v>1.17</c:v>
                </c:pt>
                <c:pt idx="37">
                  <c:v>1.48</c:v>
                </c:pt>
                <c:pt idx="38">
                  <c:v>0.6833188822614481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A2C-444F-AA42-B8F1C8BB9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25400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tickLblSkip val="1"/>
        <c:noMultiLvlLbl val="0"/>
      </c:catAx>
      <c:valAx>
        <c:axId val="42288640"/>
        <c:scaling>
          <c:orientation val="minMax"/>
          <c:max val="2.5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190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 i="0">
          <a:solidFill>
            <a:srgbClr val="4B4B4B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7608369761179"/>
          <c:y val="9.8937430974603599E-2"/>
          <c:w val="0.82030549330392899"/>
          <c:h val="0.80811330994945751"/>
        </c:manualLayout>
      </c:layout>
      <c:barChart>
        <c:barDir val="bar"/>
        <c:grouping val="clustered"/>
        <c:varyColors val="0"/>
        <c:ser>
          <c:idx val="2"/>
          <c:order val="4"/>
          <c:tx>
            <c:strRef>
              <c:f>Sheet1!$G$1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C6-4ADE-9384-9CBA8D37A818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9C6-4ADE-9384-9CBA8D37A81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Sheet1!$G$2:$G$8</c:f>
              <c:numCache>
                <c:formatCode>_(* #,##0_);_(* \(#,##0\);_(* "-"??_);_(@_)</c:formatCode>
                <c:ptCount val="7"/>
                <c:pt idx="0" formatCode="General">
                  <c:v>2919</c:v>
                </c:pt>
                <c:pt idx="1">
                  <c:v>2180</c:v>
                </c:pt>
                <c:pt idx="2">
                  <c:v>3135</c:v>
                </c:pt>
                <c:pt idx="3">
                  <c:v>2532</c:v>
                </c:pt>
                <c:pt idx="4">
                  <c:v>2416</c:v>
                </c:pt>
                <c:pt idx="5">
                  <c:v>2420.0968865482241</c:v>
                </c:pt>
                <c:pt idx="6">
                  <c:v>2366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C6-4ADE-9384-9CBA8D37A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61944320"/>
        <c:axId val="161942528"/>
      </c:barChart>
      <c:barChart>
        <c:barDir val="bar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Lost-Time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C6-4ADE-9384-9CBA8D37A818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Medical Only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9C6-4ADE-9384-9CBA8D37A818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2362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C6-4ADE-9384-9CBA8D37A818}"/>
            </c:ext>
          </c:extLst>
        </c:ser>
        <c:ser>
          <c:idx val="3"/>
          <c:order val="2"/>
          <c:tx>
            <c:strRef>
              <c:f>Sheet1!$H$1</c:f>
              <c:strCache>
                <c:ptCount val="1"/>
                <c:pt idx="0">
                  <c:v>Grey LT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Sheet1!$H$2:$H$8</c:f>
              <c:numCache>
                <c:formatCode>_(* #,##0_);_(* \(#,##0\);_(* "-"??_);_(@_)</c:formatCode>
                <c:ptCount val="7"/>
                <c:pt idx="1">
                  <c:v>800</c:v>
                </c:pt>
                <c:pt idx="2">
                  <c:v>818</c:v>
                </c:pt>
                <c:pt idx="3">
                  <c:v>575</c:v>
                </c:pt>
                <c:pt idx="4">
                  <c:v>783</c:v>
                </c:pt>
                <c:pt idx="5">
                  <c:v>762.12660935623012</c:v>
                </c:pt>
                <c:pt idx="6">
                  <c:v>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C6-4ADE-9384-9CBA8D37A818}"/>
            </c:ext>
          </c:extLst>
        </c:ser>
        <c:ser>
          <c:idx val="4"/>
          <c:order val="3"/>
          <c:tx>
            <c:strRef>
              <c:f>Sheet1!$I$1</c:f>
              <c:strCache>
                <c:ptCount val="1"/>
                <c:pt idx="0">
                  <c:v>Grey Med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Sheet1!$I$2:$I$8</c:f>
              <c:numCache>
                <c:formatCode>_(* #,##0_);_(* \(#,##0\);_(* "-"??_);_(@_)</c:formatCode>
                <c:ptCount val="7"/>
                <c:pt idx="1">
                  <c:v>1380</c:v>
                </c:pt>
                <c:pt idx="2">
                  <c:v>2317</c:v>
                </c:pt>
                <c:pt idx="3">
                  <c:v>1957</c:v>
                </c:pt>
                <c:pt idx="4">
                  <c:v>1633</c:v>
                </c:pt>
                <c:pt idx="5">
                  <c:v>1657.970277191994</c:v>
                </c:pt>
                <c:pt idx="6">
                  <c:v>1703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C6-4ADE-9384-9CBA8D37A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729584656"/>
        <c:axId val="729581376"/>
      </c:barChart>
      <c:valAx>
        <c:axId val="161942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944320"/>
        <c:crosses val="max"/>
        <c:crossBetween val="between"/>
      </c:valAx>
      <c:catAx>
        <c:axId val="1619443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942528"/>
        <c:crosses val="autoZero"/>
        <c:auto val="1"/>
        <c:lblAlgn val="ctr"/>
        <c:lblOffset val="100"/>
        <c:noMultiLvlLbl val="0"/>
      </c:catAx>
      <c:valAx>
        <c:axId val="7295813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29584656"/>
        <c:crosses val="autoZero"/>
        <c:crossBetween val="between"/>
      </c:valAx>
      <c:catAx>
        <c:axId val="729584656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72958137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729985967820508E-2"/>
          <c:y val="8.7488583392432998E-2"/>
          <c:w val="0.96604938271604934"/>
          <c:h val="0.72827818773606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 w="12700"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91F1-460C-935E-3A3F9CB533F5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91F1-460C-935E-3A3F9CB533F5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91F1-460C-935E-3A3F9CB533F5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91F1-460C-935E-3A3F9CB533F5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91F1-460C-935E-3A3F9CB533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91F1-460C-935E-3A3F9CB533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91F1-460C-935E-3A3F9CB533F5}"/>
              </c:ext>
            </c:extLst>
          </c:dPt>
          <c:dPt>
            <c:idx val="7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91F1-460C-935E-3A3F9CB533F5}"/>
              </c:ext>
            </c:extLst>
          </c:dPt>
          <c:dPt>
            <c:idx val="8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 w="12700"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91F1-460C-935E-3A3F9CB533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F1-460C-935E-3A3F9CB533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17.2</c:v>
                </c:pt>
                <c:pt idx="1">
                  <c:v>38.4</c:v>
                </c:pt>
                <c:pt idx="2">
                  <c:v>27.6</c:v>
                </c:pt>
                <c:pt idx="3">
                  <c:v>29.2</c:v>
                </c:pt>
                <c:pt idx="4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1F1-460C-935E-3A3F9CB533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008AF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4-91F1-460C-935E-3A3F9CB533F5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6-91F1-460C-935E-3A3F9CB533F5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8-91F1-460C-935E-3A3F9CB533F5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A-91F1-460C-935E-3A3F9CB533F5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C-91F1-460C-935E-3A3F9CB533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E-91F1-460C-935E-3A3F9CB533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0-91F1-460C-935E-3A3F9CB533F5}"/>
              </c:ext>
            </c:extLst>
          </c:dPt>
          <c:dPt>
            <c:idx val="7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2-91F1-460C-935E-3A3F9CB533F5}"/>
              </c:ext>
            </c:extLst>
          </c:dPt>
          <c:dPt>
            <c:idx val="8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4-91F1-460C-935E-3A3F9CB533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17.5</c:v>
                </c:pt>
                <c:pt idx="1">
                  <c:v>40</c:v>
                </c:pt>
                <c:pt idx="2">
                  <c:v>28.7</c:v>
                </c:pt>
                <c:pt idx="3">
                  <c:v>30.7</c:v>
                </c:pt>
                <c:pt idx="4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91F1-460C-935E-3A3F9CB53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ln>
            <a:noFill/>
          </a:ln>
        </c:spPr>
        <c:crossAx val="42287104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400" b="1" i="0">
          <a:solidFill>
            <a:srgbClr val="4B4B4B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67329692098229E-2"/>
          <c:y val="9.1230868708240181E-2"/>
          <c:w val="0.96606534061580351"/>
          <c:h val="0.72080636974128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FF9B2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EE1B-4950-8554-818CAE2B9E5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EE1B-4950-8554-818CAE2B9E5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EE1B-4950-8554-818CAE2B9E5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EE1B-4950-8554-818CAE2B9E5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EE1B-4950-8554-818CAE2B9E5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EE1B-4950-8554-818CAE2B9E5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EE1B-4950-8554-818CAE2B9E5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EE1B-4950-8554-818CAE2B9E51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EE1B-4950-8554-818CAE2B9E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B-4950-8554-818CAE2B9E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36.9</c:v>
                </c:pt>
                <c:pt idx="1">
                  <c:v>34.6</c:v>
                </c:pt>
                <c:pt idx="2">
                  <c:v>37.5</c:v>
                </c:pt>
                <c:pt idx="3">
                  <c:v>28.9</c:v>
                </c:pt>
                <c:pt idx="4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E1B-4950-8554-818CAE2B9E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4-EE1B-4950-8554-818CAE2B9E5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6-EE1B-4950-8554-818CAE2B9E5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8-EE1B-4950-8554-818CAE2B9E5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A-EE1B-4950-8554-818CAE2B9E5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C-EE1B-4950-8554-818CAE2B9E5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E-EE1B-4950-8554-818CAE2B9E5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0-EE1B-4950-8554-818CAE2B9E5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2-EE1B-4950-8554-818CAE2B9E51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4-EE1B-4950-8554-818CAE2B9E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36</c:v>
                </c:pt>
                <c:pt idx="1">
                  <c:v>34.6</c:v>
                </c:pt>
                <c:pt idx="2">
                  <c:v>37.4</c:v>
                </c:pt>
                <c:pt idx="3">
                  <c:v>28.5</c:v>
                </c:pt>
                <c:pt idx="4">
                  <c:v>36.9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EE1B-4950-8554-818CAE2B9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5148141736816"/>
          <c:y val="0.17723005990882443"/>
          <c:w val="0.83078185719226438"/>
          <c:h val="0.66012253575800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17E-4F73-BCC4-23DF98EC5E2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7E-4F73-BCC4-23DF98EC5E2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17E-4F73-BCC4-23DF98EC5E2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17E-4F73-BCC4-23DF98EC5E2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17E-4F73-BCC4-23DF98EC5E2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0.81</c:v>
                </c:pt>
                <c:pt idx="1">
                  <c:v>0.68</c:v>
                </c:pt>
                <c:pt idx="2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7E-4F73-BCC4-23DF98EC5E2A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0.13</c:v>
                </c:pt>
                <c:pt idx="1">
                  <c:v>0.19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7E-4F73-BCC4-23DF98EC5E2A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0.06</c:v>
                </c:pt>
                <c:pt idx="1">
                  <c:v>0.13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7E-4F73-BCC4-23DF98EC5E2A}"/>
            </c:ext>
          </c:extLst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Fatal &amp; 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elete val="1"/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7E-4F73-BCC4-23DF98EC5E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15482408541437"/>
          <c:y val="0.90152099442023159"/>
          <c:w val="0.8515151515151515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1927547518099"/>
          <c:y val="0.14454379400269157"/>
          <c:w val="0.82961637006912614"/>
          <c:h val="0.71625733577235107"/>
        </c:manualLayout>
      </c:layout>
      <c:barChart>
        <c:barDir val="bar"/>
        <c:grouping val="percentStacked"/>
        <c:varyColors val="0"/>
        <c:ser>
          <c:idx val="3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0.19</c:v>
                </c:pt>
                <c:pt idx="1">
                  <c:v>0.12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34-4864-866D-BE5FBCDD76CB}"/>
            </c:ext>
          </c:extLst>
        </c:ser>
        <c:ser>
          <c:idx val="0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934-4864-866D-BE5FBCDD76C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934-4864-866D-BE5FBCDD76C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934-4864-866D-BE5FBCDD76C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934-4864-866D-BE5FBCDD76C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934-4864-866D-BE5FBCDD76C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0.37</c:v>
                </c:pt>
                <c:pt idx="1">
                  <c:v>0.33</c:v>
                </c:pt>
                <c:pt idx="2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34-4864-866D-BE5FBCDD76CB}"/>
            </c:ext>
          </c:extLst>
        </c:ser>
        <c:ser>
          <c:idx val="1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0.42</c:v>
                </c:pt>
                <c:pt idx="1">
                  <c:v>0.5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934-4864-866D-BE5FBCDD76CB}"/>
            </c:ext>
          </c:extLst>
        </c:ser>
        <c:ser>
          <c:idx val="2"/>
          <c:order val="3"/>
          <c:tx>
            <c:strRef>
              <c:f>Sheet1!$E$4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1542012927054479E-3"/>
                  <c:y val="4.394060197306485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34-4864-866D-BE5FBCDD76CB}"/>
                </c:ext>
              </c:extLst>
            </c:dLbl>
            <c:dLbl>
              <c:idx val="1"/>
              <c:layout>
                <c:manualLayout>
                  <c:x val="-1.692809007160553E-16"/>
                  <c:y val="-2.79000852227975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34-4864-866D-BE5FBCDD76C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0.01</c:v>
                </c:pt>
                <c:pt idx="1">
                  <c:v>0.04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34-4864-866D-BE5FBCDD76CB}"/>
            </c:ext>
          </c:extLst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2696214219759756E-2"/>
                  <c:y val="0"/>
                </c:manualLayout>
              </c:layout>
              <c:tx>
                <c:rich>
                  <a:bodyPr/>
                  <a:lstStyle/>
                  <a:p>
                    <a:fld id="{608B1599-372D-421A-89E6-09FAC99A2D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934-4864-866D-BE5FBCDD76CB}"/>
                </c:ext>
              </c:extLst>
            </c:dLbl>
            <c:dLbl>
              <c:idx val="1"/>
              <c:layout>
                <c:manualLayout>
                  <c:x val="1.2510315106041107E-2"/>
                  <c:y val="-1.394235300605347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A6183D5A-593E-42AC-9A28-A8F9D81B418C}" type="VALUE">
                      <a:rPr lang="en-US" dirty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604288902945297E-2"/>
                      <c:h val="5.88459132713580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1934-4864-866D-BE5FBCDD76CB}"/>
                </c:ext>
              </c:extLst>
            </c:dLbl>
            <c:dLbl>
              <c:idx val="2"/>
              <c:layout>
                <c:manualLayout>
                  <c:x val="1.2696214219759756E-2"/>
                  <c:y val="2.1970300986532425E-7"/>
                </c:manualLayout>
              </c:layout>
              <c:tx>
                <c:rich>
                  <a:bodyPr/>
                  <a:lstStyle/>
                  <a:p>
                    <a:fld id="{21EE6C0D-FC56-4D93-BE23-B676DE90DFD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934-4864-866D-BE5FBCDD76C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Sheet1!$F$5:$F$7</c:f>
              <c:numCache>
                <c:formatCode>General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934-4864-866D-BE5FBCDD76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49614951977157"/>
          <c:y val="0.8990263555667440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0645641336095"/>
          <c:y val="0.1479754351094463"/>
          <c:w val="0.83416865447371147"/>
          <c:h val="0.654822516117524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6F9-48CB-A874-EB8C3F34C84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F9-48CB-A874-EB8C3F34C84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6F9-48CB-A874-EB8C3F34C84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6F9-48CB-A874-EB8C3F34C84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6F9-48CB-A874-EB8C3F34C84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F9-48CB-A874-EB8C3F34C84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0.49</c:v>
                </c:pt>
                <c:pt idx="1">
                  <c:v>0.6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F9-48CB-A874-EB8C3F34C84D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6.9271266278747579E-3"/>
                  <c:y val="2.60316470579802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F9-48CB-A874-EB8C3F34C84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F9-48CB-A874-EB8C3F34C84D}"/>
            </c:ext>
          </c:extLst>
        </c:ser>
        <c:ser>
          <c:idx val="4"/>
          <c:order val="3"/>
          <c:tx>
            <c:strRef>
              <c:f>Sheet1!$E$4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F9-48CB-A874-EB8C3F34C8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10779501749834"/>
          <c:y val="0.8787126958247677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1927547518099"/>
          <c:y val="0.14454379400269157"/>
          <c:w val="0.82961637006912614"/>
          <c:h val="0.71625733577235107"/>
        </c:manualLayout>
      </c:layout>
      <c:barChart>
        <c:barDir val="bar"/>
        <c:grouping val="percentStacked"/>
        <c:varyColors val="0"/>
        <c:ser>
          <c:idx val="3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0.19</c:v>
                </c:pt>
                <c:pt idx="1">
                  <c:v>0.12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25-44D5-82FB-899D00783D1B}"/>
            </c:ext>
          </c:extLst>
        </c:ser>
        <c:ser>
          <c:idx val="0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925-44D5-82FB-899D00783D1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925-44D5-82FB-899D00783D1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925-44D5-82FB-899D00783D1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925-44D5-82FB-899D00783D1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925-44D5-82FB-899D00783D1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0.37</c:v>
                </c:pt>
                <c:pt idx="1">
                  <c:v>0.33</c:v>
                </c:pt>
                <c:pt idx="2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25-44D5-82FB-899D00783D1B}"/>
            </c:ext>
          </c:extLst>
        </c:ser>
        <c:ser>
          <c:idx val="1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0.42</c:v>
                </c:pt>
                <c:pt idx="1">
                  <c:v>0.5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25-44D5-82FB-899D00783D1B}"/>
            </c:ext>
          </c:extLst>
        </c:ser>
        <c:ser>
          <c:idx val="2"/>
          <c:order val="3"/>
          <c:tx>
            <c:strRef>
              <c:f>Sheet1!$E$4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1542012927054479E-3"/>
                  <c:y val="4.394060197306485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925-44D5-82FB-899D00783D1B}"/>
                </c:ext>
              </c:extLst>
            </c:dLbl>
            <c:dLbl>
              <c:idx val="1"/>
              <c:layout>
                <c:manualLayout>
                  <c:x val="-1.692809007160553E-16"/>
                  <c:y val="-2.79000852227975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25-44D5-82FB-899D00783D1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0.01</c:v>
                </c:pt>
                <c:pt idx="1">
                  <c:v>0.04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25-44D5-82FB-899D00783D1B}"/>
            </c:ext>
          </c:extLst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2696214219759756E-2"/>
                  <c:y val="0"/>
                </c:manualLayout>
              </c:layout>
              <c:tx>
                <c:rich>
                  <a:bodyPr/>
                  <a:lstStyle/>
                  <a:p>
                    <a:fld id="{608B1599-372D-421A-89E6-09FAC99A2D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925-44D5-82FB-899D00783D1B}"/>
                </c:ext>
              </c:extLst>
            </c:dLbl>
            <c:dLbl>
              <c:idx val="1"/>
              <c:layout>
                <c:manualLayout>
                  <c:x val="1.2510315106041107E-2"/>
                  <c:y val="-1.394235300605347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A6183D5A-593E-42AC-9A28-A8F9D81B418C}" type="VALUE">
                      <a:rPr lang="en-US" dirty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604288902945297E-2"/>
                      <c:h val="5.88459132713580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925-44D5-82FB-899D00783D1B}"/>
                </c:ext>
              </c:extLst>
            </c:dLbl>
            <c:dLbl>
              <c:idx val="2"/>
              <c:layout>
                <c:manualLayout>
                  <c:x val="1.2696214219759756E-2"/>
                  <c:y val="2.1970300986532425E-7"/>
                </c:manualLayout>
              </c:layout>
              <c:tx>
                <c:rich>
                  <a:bodyPr/>
                  <a:lstStyle/>
                  <a:p>
                    <a:fld id="{21EE6C0D-FC56-4D93-BE23-B676DE90DFD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925-44D5-82FB-899D00783D1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Sheet1!$F$5:$F$7</c:f>
              <c:numCache>
                <c:formatCode>General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25-44D5-82FB-899D00783D1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49614951977157"/>
          <c:y val="0.8990263555667440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Premium ($M)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847.79</c:v>
                </c:pt>
                <c:pt idx="1">
                  <c:v>889.52</c:v>
                </c:pt>
                <c:pt idx="2">
                  <c:v>876.18</c:v>
                </c:pt>
                <c:pt idx="3">
                  <c:v>825.8</c:v>
                </c:pt>
                <c:pt idx="4">
                  <c:v>801.83</c:v>
                </c:pt>
                <c:pt idx="5">
                  <c:v>799.36</c:v>
                </c:pt>
                <c:pt idx="6">
                  <c:v>756.06</c:v>
                </c:pt>
                <c:pt idx="7">
                  <c:v>775.32</c:v>
                </c:pt>
                <c:pt idx="8">
                  <c:v>839.87</c:v>
                </c:pt>
                <c:pt idx="9">
                  <c:v>855.84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3-4E0B-A2A6-1C98C4DA5C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8" formatCode="0.0">
                  <c:v>839.87</c:v>
                </c:pt>
                <c:pt idx="9" formatCode="0.0">
                  <c:v>855.84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D3-4E0B-A2A6-1C98C4DA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6555977679932"/>
          <c:y val="4.142011834319527E-2"/>
          <c:w val="0.8463750068824627"/>
          <c:h val="0.720036117631988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FA7-4D42-8722-FCAAB5F47B19}"/>
              </c:ext>
            </c:extLst>
          </c:dPt>
          <c:cat>
            <c:numRef>
              <c:f>Sheet1!$B$1:$S$1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Sheet1!$B$2:$S$2</c:f>
              <c:numCache>
                <c:formatCode>"$"#,##0</c:formatCode>
                <c:ptCount val="18"/>
                <c:pt idx="0">
                  <c:v>9970.1938195999992</c:v>
                </c:pt>
                <c:pt idx="1">
                  <c:v>10949.095391999999</c:v>
                </c:pt>
                <c:pt idx="2">
                  <c:v>11800.085771</c:v>
                </c:pt>
                <c:pt idx="3">
                  <c:v>12600.417539</c:v>
                </c:pt>
                <c:pt idx="4">
                  <c:v>14343.718021999999</c:v>
                </c:pt>
                <c:pt idx="5">
                  <c:v>15296.957743999999</c:v>
                </c:pt>
                <c:pt idx="6">
                  <c:v>16236.583906</c:v>
                </c:pt>
                <c:pt idx="7">
                  <c:v>17044.855381000001</c:v>
                </c:pt>
                <c:pt idx="8">
                  <c:v>17488.038473000001</c:v>
                </c:pt>
                <c:pt idx="9">
                  <c:v>18715.044536000001</c:v>
                </c:pt>
                <c:pt idx="10">
                  <c:v>18947.611500999999</c:v>
                </c:pt>
                <c:pt idx="11">
                  <c:v>16777.474095000001</c:v>
                </c:pt>
                <c:pt idx="12">
                  <c:v>17785.016220000001</c:v>
                </c:pt>
                <c:pt idx="13">
                  <c:v>18374.438932000001</c:v>
                </c:pt>
                <c:pt idx="14">
                  <c:v>18364.610289</c:v>
                </c:pt>
                <c:pt idx="15">
                  <c:v>20278.110616000002</c:v>
                </c:pt>
                <c:pt idx="16">
                  <c:v>17550.329505000002</c:v>
                </c:pt>
                <c:pt idx="17">
                  <c:v>17270.128323000001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A7-4D42-8722-FCAAB5F47B1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Sheet1!$B$1:$S$1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Sheet1!$B$3:$S$3</c:f>
              <c:numCache>
                <c:formatCode>"$"#,##0</c:formatCode>
                <c:ptCount val="18"/>
                <c:pt idx="0">
                  <c:v>4633.8568794000003</c:v>
                </c:pt>
                <c:pt idx="1">
                  <c:v>4735.9254153000002</c:v>
                </c:pt>
                <c:pt idx="2">
                  <c:v>4832.0934606000001</c:v>
                </c:pt>
                <c:pt idx="3">
                  <c:v>4785.0371744000004</c:v>
                </c:pt>
                <c:pt idx="4">
                  <c:v>5316.7001759000004</c:v>
                </c:pt>
                <c:pt idx="5">
                  <c:v>5383.9576737999996</c:v>
                </c:pt>
                <c:pt idx="6">
                  <c:v>5419.9578466000003</c:v>
                </c:pt>
                <c:pt idx="7">
                  <c:v>5532.5652663000001</c:v>
                </c:pt>
                <c:pt idx="8">
                  <c:v>5527.1169755000001</c:v>
                </c:pt>
                <c:pt idx="9">
                  <c:v>5673.9031234000004</c:v>
                </c:pt>
                <c:pt idx="10">
                  <c:v>5636.2561294999996</c:v>
                </c:pt>
                <c:pt idx="11">
                  <c:v>5840.7813549000002</c:v>
                </c:pt>
                <c:pt idx="12">
                  <c:v>6453.1972990000004</c:v>
                </c:pt>
                <c:pt idx="13">
                  <c:v>6356.0498434000001</c:v>
                </c:pt>
                <c:pt idx="14">
                  <c:v>6722.5371936000001</c:v>
                </c:pt>
                <c:pt idx="15">
                  <c:v>7161.2817281999996</c:v>
                </c:pt>
                <c:pt idx="16">
                  <c:v>7105.2582780000002</c:v>
                </c:pt>
                <c:pt idx="17">
                  <c:v>6911.3032530999999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A7-4D42-8722-FCAAB5F47B1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Sheet1!$B$1:$S$1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Sheet1!$B$4:$S$4</c:f>
              <c:numCache>
                <c:formatCode>"$"#,##0</c:formatCode>
                <c:ptCount val="18"/>
                <c:pt idx="0">
                  <c:v>1387.4254455</c:v>
                </c:pt>
                <c:pt idx="1">
                  <c:v>1680.1439912000001</c:v>
                </c:pt>
                <c:pt idx="2">
                  <c:v>1991.5420412000001</c:v>
                </c:pt>
                <c:pt idx="3">
                  <c:v>2325.9243937000001</c:v>
                </c:pt>
                <c:pt idx="4">
                  <c:v>2352.1882795000001</c:v>
                </c:pt>
                <c:pt idx="5">
                  <c:v>2446.5642800999999</c:v>
                </c:pt>
                <c:pt idx="6">
                  <c:v>2502.0224970999998</c:v>
                </c:pt>
                <c:pt idx="7">
                  <c:v>2666.0396945000002</c:v>
                </c:pt>
                <c:pt idx="8">
                  <c:v>2689.9832216999998</c:v>
                </c:pt>
                <c:pt idx="9">
                  <c:v>3154.2151749999998</c:v>
                </c:pt>
                <c:pt idx="10">
                  <c:v>3605.0439151</c:v>
                </c:pt>
                <c:pt idx="11">
                  <c:v>3687.0826611000002</c:v>
                </c:pt>
                <c:pt idx="12">
                  <c:v>3679.1066507</c:v>
                </c:pt>
                <c:pt idx="13">
                  <c:v>3662.3175855</c:v>
                </c:pt>
                <c:pt idx="14">
                  <c:v>3817.0347262</c:v>
                </c:pt>
                <c:pt idx="15">
                  <c:v>4201.9117156000002</c:v>
                </c:pt>
                <c:pt idx="16">
                  <c:v>3558.7107460000002</c:v>
                </c:pt>
                <c:pt idx="17">
                  <c:v>3362.9243243999999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A7-4D42-8722-FCAAB5F47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legend>
      <c:legendPos val="b"/>
      <c:layout>
        <c:manualLayout>
          <c:xMode val="edge"/>
          <c:yMode val="edge"/>
          <c:x val="0.32888465182333049"/>
          <c:y val="0.90731809026503674"/>
          <c:w val="0.43496855901165943"/>
          <c:h val="7.212060826912578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80770306672192294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6D3-49F5-8783-E6AAD98C265B}"/>
              </c:ext>
            </c:extLst>
          </c:dPt>
          <c:dPt>
            <c:idx val="1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D3-49F5-8783-E6AAD98C265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6D3-49F5-8783-E6AAD98C265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6D3-49F5-8783-E6AAD98C265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6D3-49F5-8783-E6AAD98C265B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6D3-49F5-8783-E6AAD98C265B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6D3-49F5-8783-E6AAD98C265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6D3-49F5-8783-E6AAD98C265B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6D3-49F5-8783-E6AAD98C265B}"/>
              </c:ext>
            </c:extLst>
          </c:dPt>
          <c:dLbls>
            <c:dLbl>
              <c:idx val="1"/>
              <c:layout>
                <c:manualLayout>
                  <c:x val="2.6802809280042091E-17"/>
                  <c:y val="-1.1695906432748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D3-49F5-8783-E6AAD98C2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WI</c:v>
                </c:pt>
                <c:pt idx="1">
                  <c:v>IN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TN</c:v>
                </c:pt>
                <c:pt idx="6">
                  <c:v>NJ</c:v>
                </c:pt>
                <c:pt idx="7">
                  <c:v>MN</c:v>
                </c:pt>
                <c:pt idx="8">
                  <c:v>FL</c:v>
                </c:pt>
                <c:pt idx="9">
                  <c:v>CA</c:v>
                </c:pt>
                <c:pt idx="10">
                  <c:v>IA</c:v>
                </c:pt>
                <c:pt idx="11">
                  <c:v>MA</c:v>
                </c:pt>
                <c:pt idx="12">
                  <c:v>VA</c:v>
                </c:pt>
                <c:pt idx="13">
                  <c:v>IL</c:v>
                </c:pt>
                <c:pt idx="14">
                  <c:v>PA</c:v>
                </c:pt>
                <c:pt idx="15">
                  <c:v>LA</c:v>
                </c:pt>
                <c:pt idx="16">
                  <c:v>NC</c:v>
                </c:pt>
              </c:strCache>
            </c:strRef>
          </c:cat>
          <c:val>
            <c:numRef>
              <c:f>Sheet1!$B$2:$R$2</c:f>
              <c:numCache>
                <c:formatCode>"$"#,##0_);\("$"#,##0\)</c:formatCode>
                <c:ptCount val="17"/>
                <c:pt idx="0">
                  <c:v>12657.751899000001</c:v>
                </c:pt>
                <c:pt idx="1">
                  <c:v>13610.626312</c:v>
                </c:pt>
                <c:pt idx="2">
                  <c:v>13921.015315000001</c:v>
                </c:pt>
                <c:pt idx="3">
                  <c:v>14065.330936</c:v>
                </c:pt>
                <c:pt idx="4">
                  <c:v>15434.988207</c:v>
                </c:pt>
                <c:pt idx="5">
                  <c:v>16508.851584</c:v>
                </c:pt>
                <c:pt idx="6">
                  <c:v>17053.35814</c:v>
                </c:pt>
                <c:pt idx="7">
                  <c:v>19165.665872000001</c:v>
                </c:pt>
                <c:pt idx="8">
                  <c:v>19430.311792</c:v>
                </c:pt>
                <c:pt idx="9">
                  <c:v>23594.875143000001</c:v>
                </c:pt>
                <c:pt idx="10">
                  <c:v>24449.615838999998</c:v>
                </c:pt>
                <c:pt idx="11">
                  <c:v>25080.304155999998</c:v>
                </c:pt>
                <c:pt idx="12">
                  <c:v>25108.224063000001</c:v>
                </c:pt>
                <c:pt idx="13">
                  <c:v>26666.953086000001</c:v>
                </c:pt>
                <c:pt idx="14">
                  <c:v>30127.301901999999</c:v>
                </c:pt>
                <c:pt idx="15">
                  <c:v>32460.665328999999</c:v>
                </c:pt>
                <c:pt idx="16">
                  <c:v>32960.315326999997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6D3-49F5-8783-E6AAD98C26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2352128"/>
        <c:axId val="312366208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  <a:effectLst/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WI</c:v>
                </c:pt>
                <c:pt idx="1">
                  <c:v>IN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TN</c:v>
                </c:pt>
                <c:pt idx="6">
                  <c:v>NJ</c:v>
                </c:pt>
                <c:pt idx="7">
                  <c:v>MN</c:v>
                </c:pt>
                <c:pt idx="8">
                  <c:v>FL</c:v>
                </c:pt>
                <c:pt idx="9">
                  <c:v>CA</c:v>
                </c:pt>
                <c:pt idx="10">
                  <c:v>IA</c:v>
                </c:pt>
                <c:pt idx="11">
                  <c:v>MA</c:v>
                </c:pt>
                <c:pt idx="12">
                  <c:v>VA</c:v>
                </c:pt>
                <c:pt idx="13">
                  <c:v>IL</c:v>
                </c:pt>
                <c:pt idx="14">
                  <c:v>PA</c:v>
                </c:pt>
                <c:pt idx="15">
                  <c:v>LA</c:v>
                </c:pt>
                <c:pt idx="16">
                  <c:v>NC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19430.311792</c:v>
                </c:pt>
                <c:pt idx="1">
                  <c:v>19430.311792</c:v>
                </c:pt>
                <c:pt idx="2">
                  <c:v>19430.311792</c:v>
                </c:pt>
                <c:pt idx="3">
                  <c:v>19430.311792</c:v>
                </c:pt>
                <c:pt idx="4">
                  <c:v>19430.311792</c:v>
                </c:pt>
                <c:pt idx="5">
                  <c:v>19430.311792</c:v>
                </c:pt>
                <c:pt idx="6">
                  <c:v>19430.311792</c:v>
                </c:pt>
                <c:pt idx="7">
                  <c:v>19430.311792</c:v>
                </c:pt>
                <c:pt idx="8">
                  <c:v>19430.311792</c:v>
                </c:pt>
                <c:pt idx="9">
                  <c:v>19430.311792</c:v>
                </c:pt>
                <c:pt idx="10">
                  <c:v>19430.311792</c:v>
                </c:pt>
                <c:pt idx="11">
                  <c:v>19430.311792</c:v>
                </c:pt>
                <c:pt idx="12">
                  <c:v>19430.311792</c:v>
                </c:pt>
                <c:pt idx="13">
                  <c:v>19430.311792</c:v>
                </c:pt>
                <c:pt idx="14">
                  <c:v>19430.311792</c:v>
                </c:pt>
                <c:pt idx="15">
                  <c:v>19430.311792</c:v>
                </c:pt>
                <c:pt idx="16">
                  <c:v>19430.311792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6D3-49F5-8783-E6AAD98C2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352128"/>
        <c:axId val="312366208"/>
      </c:lineChart>
      <c:catAx>
        <c:axId val="3123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Text" lastClr="000000"/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312366208"/>
        <c:crosses val="autoZero"/>
        <c:auto val="1"/>
        <c:lblAlgn val="ctr"/>
        <c:lblOffset val="100"/>
        <c:tickLblSkip val="1"/>
        <c:noMultiLvlLbl val="0"/>
      </c:catAx>
      <c:valAx>
        <c:axId val="312366208"/>
        <c:scaling>
          <c:orientation val="minMax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31235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65752636183636"/>
          <c:y val="3.6688538932633422E-2"/>
          <c:w val="0.855173021135515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E94-4BFB-9F84-8A2859FF4CD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E94-4BFB-9F84-8A2859FF4CD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E94-4BFB-9F84-8A2859FF4CDE}"/>
              </c:ext>
            </c:extLst>
          </c:dPt>
          <c:dPt>
            <c:idx val="3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3E94-4BFB-9F84-8A2859FF4CDE}"/>
              </c:ext>
            </c:extLst>
          </c:dPt>
          <c:dLbls>
            <c:dLbl>
              <c:idx val="7"/>
              <c:layout>
                <c:manualLayout>
                  <c:x val="0"/>
                  <c:y val="-1.169590643274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94-4BFB-9F84-8A2859FF4CDE}"/>
                </c:ext>
              </c:extLst>
            </c:dLbl>
            <c:dLbl>
              <c:idx val="8"/>
              <c:layout>
                <c:manualLayout>
                  <c:x val="0"/>
                  <c:y val="-5.8479532163742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94-4BFB-9F84-8A2859FF4CDE}"/>
                </c:ext>
              </c:extLst>
            </c:dLbl>
            <c:dLbl>
              <c:idx val="17"/>
              <c:layout>
                <c:manualLayout>
                  <c:x val="-1.0721123712016836E-16"/>
                  <c:y val="1.169590643274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4-4BFB-9F84-8A2859FF4C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WI</c:v>
                </c:pt>
                <c:pt idx="1">
                  <c:v>AR</c:v>
                </c:pt>
                <c:pt idx="2">
                  <c:v>IA</c:v>
                </c:pt>
                <c:pt idx="3">
                  <c:v>IN</c:v>
                </c:pt>
                <c:pt idx="4">
                  <c:v>MI</c:v>
                </c:pt>
                <c:pt idx="5">
                  <c:v>TN</c:v>
                </c:pt>
                <c:pt idx="6">
                  <c:v>VA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NC</c:v>
                </c:pt>
                <c:pt idx="11">
                  <c:v>LA</c:v>
                </c:pt>
                <c:pt idx="12">
                  <c:v>FL</c:v>
                </c:pt>
                <c:pt idx="13">
                  <c:v>NJ</c:v>
                </c:pt>
                <c:pt idx="14">
                  <c:v>IL</c:v>
                </c:pt>
                <c:pt idx="15">
                  <c:v>CA</c:v>
                </c:pt>
                <c:pt idx="16">
                  <c:v>MA</c:v>
                </c:pt>
              </c:strCache>
            </c:strRef>
          </c:cat>
          <c:val>
            <c:numRef>
              <c:f>Sheet1!$B$2:$R$2</c:f>
              <c:numCache>
                <c:formatCode>0%</c:formatCode>
                <c:ptCount val="17"/>
                <c:pt idx="0">
                  <c:v>0.1743461472</c:v>
                </c:pt>
                <c:pt idx="1">
                  <c:v>0.18027415817</c:v>
                </c:pt>
                <c:pt idx="2">
                  <c:v>0.18526995192000001</c:v>
                </c:pt>
                <c:pt idx="3">
                  <c:v>0.18614957017999997</c:v>
                </c:pt>
                <c:pt idx="4">
                  <c:v>0.18780060442999999</c:v>
                </c:pt>
                <c:pt idx="5">
                  <c:v>0.19307826038999998</c:v>
                </c:pt>
                <c:pt idx="6">
                  <c:v>0.20175675821</c:v>
                </c:pt>
                <c:pt idx="7">
                  <c:v>0.2193466935</c:v>
                </c:pt>
                <c:pt idx="8">
                  <c:v>0.22139492220000001</c:v>
                </c:pt>
                <c:pt idx="9">
                  <c:v>0.24515796548000002</c:v>
                </c:pt>
                <c:pt idx="10">
                  <c:v>0.25137617259</c:v>
                </c:pt>
                <c:pt idx="11">
                  <c:v>0.26573149280999997</c:v>
                </c:pt>
                <c:pt idx="12">
                  <c:v>0.2685121667</c:v>
                </c:pt>
                <c:pt idx="13">
                  <c:v>0.31636626466000001</c:v>
                </c:pt>
                <c:pt idx="14">
                  <c:v>0.32391964738000001</c:v>
                </c:pt>
                <c:pt idx="15">
                  <c:v>0.32914234297999995</c:v>
                </c:pt>
                <c:pt idx="16">
                  <c:v>0.36093580386000002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94-4BFB-9F84-8A2859FF4C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4451200"/>
        <c:axId val="134452736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WI</c:v>
                </c:pt>
                <c:pt idx="1">
                  <c:v>AR</c:v>
                </c:pt>
                <c:pt idx="2">
                  <c:v>IA</c:v>
                </c:pt>
                <c:pt idx="3">
                  <c:v>IN</c:v>
                </c:pt>
                <c:pt idx="4">
                  <c:v>MI</c:v>
                </c:pt>
                <c:pt idx="5">
                  <c:v>TN</c:v>
                </c:pt>
                <c:pt idx="6">
                  <c:v>VA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NC</c:v>
                </c:pt>
                <c:pt idx="11">
                  <c:v>LA</c:v>
                </c:pt>
                <c:pt idx="12">
                  <c:v>FL</c:v>
                </c:pt>
                <c:pt idx="13">
                  <c:v>NJ</c:v>
                </c:pt>
                <c:pt idx="14">
                  <c:v>IL</c:v>
                </c:pt>
                <c:pt idx="15">
                  <c:v>CA</c:v>
                </c:pt>
                <c:pt idx="16">
                  <c:v>MA</c:v>
                </c:pt>
              </c:strCache>
            </c:strRef>
          </c:cat>
          <c:val>
            <c:numRef>
              <c:f>Sheet1!$B$3:$R$3</c:f>
              <c:numCache>
                <c:formatCode>0%</c:formatCode>
                <c:ptCount val="17"/>
                <c:pt idx="0">
                  <c:v>0.22139492220000001</c:v>
                </c:pt>
                <c:pt idx="1">
                  <c:v>0.22139492220000001</c:v>
                </c:pt>
                <c:pt idx="2">
                  <c:v>0.22139492220000001</c:v>
                </c:pt>
                <c:pt idx="3">
                  <c:v>0.22139492220000001</c:v>
                </c:pt>
                <c:pt idx="4">
                  <c:v>0.22139492220000001</c:v>
                </c:pt>
                <c:pt idx="5">
                  <c:v>0.22139492220000001</c:v>
                </c:pt>
                <c:pt idx="6">
                  <c:v>0.22139492220000001</c:v>
                </c:pt>
                <c:pt idx="7">
                  <c:v>0.22139492220000001</c:v>
                </c:pt>
                <c:pt idx="8">
                  <c:v>0.22139492220000001</c:v>
                </c:pt>
                <c:pt idx="9">
                  <c:v>0.22139492220000001</c:v>
                </c:pt>
                <c:pt idx="10">
                  <c:v>0.22139492220000001</c:v>
                </c:pt>
                <c:pt idx="11">
                  <c:v>0.22139492220000001</c:v>
                </c:pt>
                <c:pt idx="12">
                  <c:v>0.22139492220000001</c:v>
                </c:pt>
                <c:pt idx="13">
                  <c:v>0.22139492220000001</c:v>
                </c:pt>
                <c:pt idx="14">
                  <c:v>0.22139492220000001</c:v>
                </c:pt>
                <c:pt idx="15">
                  <c:v>0.22139492220000001</c:v>
                </c:pt>
                <c:pt idx="16">
                  <c:v>0.22139492220000001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E94-4BFB-9F84-8A2859FF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51200"/>
        <c:axId val="134452736"/>
      </c:lineChart>
      <c:catAx>
        <c:axId val="1344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Text" lastClr="000000"/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2736"/>
        <c:crosses val="autoZero"/>
        <c:auto val="1"/>
        <c:lblAlgn val="ctr"/>
        <c:lblOffset val="100"/>
        <c:tickLblSkip val="1"/>
        <c:noMultiLvlLbl val="0"/>
      </c:catAx>
      <c:valAx>
        <c:axId val="134452736"/>
        <c:scaling>
          <c:orientation val="minMax"/>
          <c:max val="0.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>
                    <a:effectLst/>
                  </a:rPr>
                  <a:t>% Of Claims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8.9364322880692553E-3"/>
              <c:y val="0.2614670534604227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12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33801209631405"/>
          <c:y val="3.9612478245834824E-2"/>
          <c:w val="0.83924500741755104"/>
          <c:h val="0.789990243149580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14855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DDD-4E9E-A25E-046179FB03FC}"/>
              </c:ext>
            </c:extLst>
          </c:dPt>
          <c:dPt>
            <c:idx val="11"/>
            <c:invertIfNegative val="0"/>
            <c:bubble3D val="0"/>
            <c:spPr>
              <a:pattFill prst="wdUpDiag">
                <a:fgClr>
                  <a:srgbClr val="EEAF28"/>
                </a:fgClr>
                <a:bgClr>
                  <a:srgbClr val="114855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DDD-4E9E-A25E-046179FB03FC}"/>
              </c:ext>
            </c:extLst>
          </c:dPt>
          <c:dPt>
            <c:idx val="12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DDD-4E9E-A25E-046179FB03FC}"/>
              </c:ext>
            </c:extLst>
          </c:dPt>
          <c:dPt>
            <c:idx val="13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DDD-4E9E-A25E-046179FB03FC}"/>
              </c:ext>
            </c:extLst>
          </c:dPt>
          <c:dPt>
            <c:idx val="14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DDD-4E9E-A25E-046179FB03FC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DDD-4E9E-A25E-046179FB03FC}"/>
              </c:ext>
            </c:extLst>
          </c:dPt>
          <c:dPt>
            <c:idx val="16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DDD-4E9E-A25E-046179FB03FC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DDD-4E9E-A25E-046179FB03FC}"/>
              </c:ext>
            </c:extLst>
          </c:dPt>
          <c:dLbls>
            <c:dLbl>
              <c:idx val="17"/>
              <c:layout>
                <c:manualLayout>
                  <c:x val="-2.1255793098607293E-16"/>
                  <c:y val="1.1271515725983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DDD-4E9E-A25E-046179FB03F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Sheet1!$A$1:$Q$1</c:f>
              <c:strCache>
                <c:ptCount val="17"/>
                <c:pt idx="0">
                  <c:v>WI</c:v>
                </c:pt>
                <c:pt idx="1">
                  <c:v>IA</c:v>
                </c:pt>
                <c:pt idx="2">
                  <c:v>FL</c:v>
                </c:pt>
                <c:pt idx="3">
                  <c:v>MN</c:v>
                </c:pt>
                <c:pt idx="4">
                  <c:v>IN</c:v>
                </c:pt>
                <c:pt idx="5">
                  <c:v>AR</c:v>
                </c:pt>
                <c:pt idx="6">
                  <c:v>TN</c:v>
                </c:pt>
                <c:pt idx="7">
                  <c:v>NJ</c:v>
                </c:pt>
                <c:pt idx="8">
                  <c:v>TX</c:v>
                </c:pt>
                <c:pt idx="9">
                  <c:v>IL</c:v>
                </c:pt>
                <c:pt idx="10">
                  <c:v>CA</c:v>
                </c:pt>
                <c:pt idx="11">
                  <c:v>NC</c:v>
                </c:pt>
                <c:pt idx="12">
                  <c:v>MI</c:v>
                </c:pt>
                <c:pt idx="13">
                  <c:v>VA</c:v>
                </c:pt>
                <c:pt idx="14">
                  <c:v>PA</c:v>
                </c:pt>
                <c:pt idx="15">
                  <c:v>MA</c:v>
                </c:pt>
                <c:pt idx="16">
                  <c:v>LA</c:v>
                </c:pt>
              </c:strCache>
            </c:strRef>
          </c:cat>
          <c:val>
            <c:numRef>
              <c:f>Sheet1!$A$2:$Q$2</c:f>
              <c:numCache>
                <c:formatCode>#,##0_);\(#,##0\)</c:formatCode>
                <c:ptCount val="17"/>
                <c:pt idx="0">
                  <c:v>11.601095574</c:v>
                </c:pt>
                <c:pt idx="1">
                  <c:v>11.764152430999999</c:v>
                </c:pt>
                <c:pt idx="2">
                  <c:v>13.144767878</c:v>
                </c:pt>
                <c:pt idx="3">
                  <c:v>13.415504599</c:v>
                </c:pt>
                <c:pt idx="4">
                  <c:v>13.74538115</c:v>
                </c:pt>
                <c:pt idx="5">
                  <c:v>14.030639234000001</c:v>
                </c:pt>
                <c:pt idx="6">
                  <c:v>14.079272151</c:v>
                </c:pt>
                <c:pt idx="7">
                  <c:v>15.177163796</c:v>
                </c:pt>
                <c:pt idx="8">
                  <c:v>16.265293246999999</c:v>
                </c:pt>
                <c:pt idx="9">
                  <c:v>19.498884019999998</c:v>
                </c:pt>
                <c:pt idx="10">
                  <c:v>21.164877983</c:v>
                </c:pt>
                <c:pt idx="11">
                  <c:v>19.638125522999999</c:v>
                </c:pt>
                <c:pt idx="12">
                  <c:v>16.668351062999999</c:v>
                </c:pt>
                <c:pt idx="13">
                  <c:v>19.123357035000002</c:v>
                </c:pt>
                <c:pt idx="14">
                  <c:v>21.268830714</c:v>
                </c:pt>
                <c:pt idx="15">
                  <c:v>26.226594666</c:v>
                </c:pt>
                <c:pt idx="16">
                  <c:v>31.648140698999999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DDD-4E9E-A25E-046179FB03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3292288"/>
        <c:axId val="323914752"/>
      </c:barChart>
      <c:catAx>
        <c:axId val="3132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323914752"/>
        <c:crosses val="autoZero"/>
        <c:auto val="1"/>
        <c:lblAlgn val="ctr"/>
        <c:lblOffset val="100"/>
        <c:tickLblSkip val="1"/>
        <c:noMultiLvlLbl val="0"/>
      </c:catAx>
      <c:valAx>
        <c:axId val="32391475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Temporary Disability Duration (weeks)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6.1671949406776248E-2"/>
            </c:manualLayout>
          </c:layout>
          <c:overlay val="0"/>
        </c:title>
        <c:numFmt formatCode="#,##0_);\(#,##0\)" sourceLinked="1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313292288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261203557007789"/>
          <c:y val="2.4556867826659556E-2"/>
          <c:w val="0.87742424966086441"/>
          <c:h val="0.8620591061110458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Weekly TTD Benefit Rate</c:v>
                </c:pt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8E-42DC-BDCB-DEF2E299310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F8E-42DC-BDCB-DEF2E299310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F8E-42DC-BDCB-DEF2E299310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F8E-42DC-BDCB-DEF2E299310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F8E-42DC-BDCB-DEF2E2993106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F8E-42DC-BDCB-DEF2E299310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F8E-42DC-BDCB-DEF2E2993106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F8E-42DC-BDCB-DEF2E2993106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F8E-42DC-BDCB-DEF2E299310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F8E-42DC-BDCB-DEF2E2993106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7F8E-42DC-BDCB-DEF2E299310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7F8E-42DC-BDCB-DEF2E299310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7F8E-42DC-BDCB-DEF2E2993106}"/>
              </c:ext>
            </c:extLst>
          </c:dPt>
          <c:dLbls>
            <c:dLbl>
              <c:idx val="0"/>
              <c:layout>
                <c:manualLayout>
                  <c:x val="1.7155991966595799E-2"/>
                  <c:y val="-9.0103704397415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F8E-42DC-BDCB-DEF2E2993106}"/>
                </c:ext>
              </c:extLst>
            </c:dLbl>
            <c:dLbl>
              <c:idx val="3"/>
              <c:layout>
                <c:manualLayout>
                  <c:x val="-4.493184085605305E-17"/>
                  <c:y val="-9.0103704397415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8E-42DC-BDCB-DEF2E2993106}"/>
                </c:ext>
              </c:extLst>
            </c:dLbl>
            <c:dLbl>
              <c:idx val="16"/>
              <c:layout>
                <c:manualLayout>
                  <c:x val="0"/>
                  <c:y val="-1.802074087948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8E-42DC-BDCB-DEF2E2993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LA</c:v>
                </c:pt>
                <c:pt idx="1">
                  <c:v>MI</c:v>
                </c:pt>
                <c:pt idx="2">
                  <c:v>AR</c:v>
                </c:pt>
                <c:pt idx="3">
                  <c:v>IN</c:v>
                </c:pt>
                <c:pt idx="4">
                  <c:v>MA</c:v>
                </c:pt>
                <c:pt idx="5">
                  <c:v>IA</c:v>
                </c:pt>
                <c:pt idx="6">
                  <c:v>FL</c:v>
                </c:pt>
                <c:pt idx="7">
                  <c:v>NJ</c:v>
                </c:pt>
                <c:pt idx="8">
                  <c:v>CA</c:v>
                </c:pt>
                <c:pt idx="9">
                  <c:v>MN</c:v>
                </c:pt>
                <c:pt idx="10">
                  <c:v>WI</c:v>
                </c:pt>
                <c:pt idx="11">
                  <c:v>NC</c:v>
                </c:pt>
                <c:pt idx="12">
                  <c:v>TX</c:v>
                </c:pt>
                <c:pt idx="13">
                  <c:v>VA</c:v>
                </c:pt>
                <c:pt idx="14">
                  <c:v>TN</c:v>
                </c:pt>
                <c:pt idx="15">
                  <c:v>IL</c:v>
                </c:pt>
                <c:pt idx="16">
                  <c:v>PA</c:v>
                </c:pt>
              </c:strCache>
            </c:strRef>
          </c:cat>
          <c:val>
            <c:numRef>
              <c:f>Sheet1!$B$2:$R$2</c:f>
              <c:numCache>
                <c:formatCode>"$"#,##0_);\("$"#,##0\)</c:formatCode>
                <c:ptCount val="17"/>
                <c:pt idx="0">
                  <c:v>539.30636296</c:v>
                </c:pt>
                <c:pt idx="1">
                  <c:v>566.06288810000001</c:v>
                </c:pt>
                <c:pt idx="2">
                  <c:v>572.80604820999997</c:v>
                </c:pt>
                <c:pt idx="3">
                  <c:v>573.35756934999995</c:v>
                </c:pt>
                <c:pt idx="4">
                  <c:v>577.57924616000003</c:v>
                </c:pt>
                <c:pt idx="5">
                  <c:v>602.81725645999995</c:v>
                </c:pt>
                <c:pt idx="6">
                  <c:v>604.51025733999995</c:v>
                </c:pt>
                <c:pt idx="7">
                  <c:v>606.92970358000002</c:v>
                </c:pt>
                <c:pt idx="8">
                  <c:v>613.28256019000003</c:v>
                </c:pt>
                <c:pt idx="9">
                  <c:v>614.06080379000002</c:v>
                </c:pt>
                <c:pt idx="10">
                  <c:v>617.22279381999999</c:v>
                </c:pt>
                <c:pt idx="11">
                  <c:v>618.62804173999996</c:v>
                </c:pt>
                <c:pt idx="12">
                  <c:v>620.17329438000002</c:v>
                </c:pt>
                <c:pt idx="13">
                  <c:v>620.24596784000005</c:v>
                </c:pt>
                <c:pt idx="14">
                  <c:v>620.72350053000002</c:v>
                </c:pt>
                <c:pt idx="15">
                  <c:v>636.02731342000004</c:v>
                </c:pt>
                <c:pt idx="16">
                  <c:v>652.95911258000001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8E-42DC-BDCB-DEF2E29931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81"/>
        <c:axId val="138950912"/>
        <c:axId val="138952704"/>
      </c:barChart>
      <c:catAx>
        <c:axId val="13895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2704"/>
        <c:crosses val="autoZero"/>
        <c:auto val="1"/>
        <c:lblAlgn val="ctr"/>
        <c:lblOffset val="100"/>
        <c:tickLblSkip val="1"/>
        <c:noMultiLvlLbl val="0"/>
      </c:catAx>
      <c:valAx>
        <c:axId val="138952704"/>
        <c:scaling>
          <c:orientation val="minMax"/>
          <c:max val="8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98081075669049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2D4-46C3-BF7D-142CD0156C9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D4-46C3-BF7D-142CD0156C9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2D4-46C3-BF7D-142CD0156C9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D4-46C3-BF7D-142CD0156C9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2D4-46C3-BF7D-142CD0156C9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D4-46C3-BF7D-142CD0156C9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D4-46C3-BF7D-142CD0156C9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D4-46C3-BF7D-142CD0156C9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D4-46C3-BF7D-142CD0156C9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D4-46C3-BF7D-142CD0156C9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62D4-46C3-BF7D-142CD0156C9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D4-46C3-BF7D-142CD0156C9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D4-46C3-BF7D-142CD0156C9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2D4-46C3-BF7D-142CD0156C9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2D4-46C3-BF7D-142CD0156C94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2D4-46C3-BF7D-142CD0156C9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62D4-46C3-BF7D-142CD0156C94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2D4-46C3-BF7D-142CD0156C94}"/>
              </c:ext>
            </c:extLst>
          </c:dPt>
          <c:dLbls>
            <c:dLbl>
              <c:idx val="15"/>
              <c:layout>
                <c:manualLayout>
                  <c:x val="-2.0542111166143191E-3"/>
                  <c:y val="1.8481419140153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D4-46C3-BF7D-142CD0156C94}"/>
                </c:ext>
              </c:extLst>
            </c:dLbl>
            <c:dLbl>
              <c:idx val="17"/>
              <c:layout>
                <c:manualLayout>
                  <c:x val="0"/>
                  <c:y val="3.22580645161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2D4-46C3-BF7D-142CD0156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Sheet1!$B$2:$R$2</c:f>
              <c:numCache>
                <c:formatCode>"$"#,##0</c:formatCode>
                <c:ptCount val="17"/>
                <c:pt idx="0">
                  <c:v>3544.0730183999999</c:v>
                </c:pt>
                <c:pt idx="1">
                  <c:v>5581.545177</c:v>
                </c:pt>
                <c:pt idx="2">
                  <c:v>5811.6048504</c:v>
                </c:pt>
                <c:pt idx="3">
                  <c:v>5898.9282604999999</c:v>
                </c:pt>
                <c:pt idx="4">
                  <c:v>5944.9887623000004</c:v>
                </c:pt>
                <c:pt idx="5">
                  <c:v>6204.7980533</c:v>
                </c:pt>
                <c:pt idx="6">
                  <c:v>6447.3733871000004</c:v>
                </c:pt>
                <c:pt idx="7">
                  <c:v>7083.7126455999996</c:v>
                </c:pt>
                <c:pt idx="8">
                  <c:v>7480.8786368000001</c:v>
                </c:pt>
                <c:pt idx="9">
                  <c:v>8073.7486006999998</c:v>
                </c:pt>
                <c:pt idx="10">
                  <c:v>8565.8210252000008</c:v>
                </c:pt>
                <c:pt idx="11">
                  <c:v>9296.6092807000005</c:v>
                </c:pt>
                <c:pt idx="12">
                  <c:v>9569.0541489999996</c:v>
                </c:pt>
                <c:pt idx="13">
                  <c:v>11600.510602</c:v>
                </c:pt>
                <c:pt idx="14">
                  <c:v>11728.455161</c:v>
                </c:pt>
                <c:pt idx="15">
                  <c:v>12619.132774</c:v>
                </c:pt>
                <c:pt idx="16">
                  <c:v>12717.608805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2D4-46C3-BF7D-142CD0156C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349312"/>
        <c:axId val="46355200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7480.8786368000001</c:v>
                </c:pt>
                <c:pt idx="1">
                  <c:v>7480.8786368000001</c:v>
                </c:pt>
                <c:pt idx="2">
                  <c:v>7480.8786368000001</c:v>
                </c:pt>
                <c:pt idx="3">
                  <c:v>7480.8786368000001</c:v>
                </c:pt>
                <c:pt idx="4">
                  <c:v>7480.8786368000001</c:v>
                </c:pt>
                <c:pt idx="5">
                  <c:v>7480.8786368000001</c:v>
                </c:pt>
                <c:pt idx="6">
                  <c:v>7480.8786368000001</c:v>
                </c:pt>
                <c:pt idx="7">
                  <c:v>7480.8786368000001</c:v>
                </c:pt>
                <c:pt idx="8">
                  <c:v>7480.8786368000001</c:v>
                </c:pt>
                <c:pt idx="9">
                  <c:v>7480.8786368000001</c:v>
                </c:pt>
                <c:pt idx="10">
                  <c:v>7480.8786368000001</c:v>
                </c:pt>
                <c:pt idx="11">
                  <c:v>7480.8786368000001</c:v>
                </c:pt>
                <c:pt idx="12">
                  <c:v>7480.8786368000001</c:v>
                </c:pt>
                <c:pt idx="13">
                  <c:v>7480.8786368000001</c:v>
                </c:pt>
                <c:pt idx="14">
                  <c:v>7480.8786368000001</c:v>
                </c:pt>
                <c:pt idx="15">
                  <c:v>7480.8786368000001</c:v>
                </c:pt>
                <c:pt idx="16">
                  <c:v>7480.8786368000001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2D4-46C3-BF7D-142CD0156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49312"/>
        <c:axId val="46355200"/>
      </c:lineChart>
      <c:catAx>
        <c:axId val="463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355200"/>
        <c:crosses val="autoZero"/>
        <c:auto val="1"/>
        <c:lblAlgn val="ctr"/>
        <c:lblOffset val="100"/>
        <c:tickLblSkip val="1"/>
        <c:noMultiLvlLbl val="0"/>
      </c:catAx>
      <c:valAx>
        <c:axId val="46355200"/>
        <c:scaling>
          <c:orientation val="minMax"/>
          <c:max val="20000"/>
          <c:min val="0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349312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7376579410476853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DC-4A1B-BC51-FFEE54824C6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DC-4A1B-BC51-FFEE54824C6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DC-4A1B-BC51-FFEE54824C6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DC-4A1B-BC51-FFEE54824C6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DC-4A1B-BC51-FFEE54824C6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DC-4A1B-BC51-FFEE54824C6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DC-4A1B-BC51-FFEE54824C64}"/>
              </c:ext>
            </c:extLst>
          </c:dPt>
          <c:dPt>
            <c:idx val="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9EDC-4A1B-BC51-FFEE54824C6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EDC-4A1B-BC51-FFEE54824C6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EDC-4A1B-BC51-FFEE54824C6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EDC-4A1B-BC51-FFEE54824C6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EDC-4A1B-BC51-FFEE54824C6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EDC-4A1B-BC51-FFEE54824C6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EDC-4A1B-BC51-FFEE54824C6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EDC-4A1B-BC51-FFEE54824C6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EDC-4A1B-BC51-FFEE54824C6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EDC-4A1B-BC51-FFEE54824C64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EDC-4A1B-BC51-FFEE54824C64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DC-4A1B-BC51-FFEE54824C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Sheet1!$B$2:$R$2</c:f>
              <c:numCache>
                <c:formatCode>"$"#,##0_);\("$"#,##0\)</c:formatCode>
                <c:ptCount val="17"/>
                <c:pt idx="0">
                  <c:v>4182.8985843</c:v>
                </c:pt>
                <c:pt idx="1">
                  <c:v>5712.4941931000003</c:v>
                </c:pt>
                <c:pt idx="2">
                  <c:v>7001.1804549999997</c:v>
                </c:pt>
                <c:pt idx="3">
                  <c:v>7704.3123801000002</c:v>
                </c:pt>
                <c:pt idx="4">
                  <c:v>8451.1832732000003</c:v>
                </c:pt>
                <c:pt idx="5">
                  <c:v>8866.2923733000007</c:v>
                </c:pt>
                <c:pt idx="6">
                  <c:v>8925.5062870999991</c:v>
                </c:pt>
                <c:pt idx="7">
                  <c:v>9213.8141109999997</c:v>
                </c:pt>
                <c:pt idx="8">
                  <c:v>9342.3553128000003</c:v>
                </c:pt>
                <c:pt idx="9">
                  <c:v>9508.2858863000001</c:v>
                </c:pt>
                <c:pt idx="10">
                  <c:v>9931.6959494999992</c:v>
                </c:pt>
                <c:pt idx="11">
                  <c:v>14083.097486000001</c:v>
                </c:pt>
                <c:pt idx="12">
                  <c:v>14243.851128</c:v>
                </c:pt>
                <c:pt idx="13">
                  <c:v>14827.611943</c:v>
                </c:pt>
                <c:pt idx="14">
                  <c:v>15220.515249</c:v>
                </c:pt>
                <c:pt idx="15">
                  <c:v>15840.500522</c:v>
                </c:pt>
                <c:pt idx="16">
                  <c:v>18900.312768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EDC-4A1B-BC51-FFEE54824C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432256"/>
        <c:axId val="46433792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9342.3553128000003</c:v>
                </c:pt>
                <c:pt idx="1">
                  <c:v>9342.3553128000003</c:v>
                </c:pt>
                <c:pt idx="2">
                  <c:v>9342.3553128000003</c:v>
                </c:pt>
                <c:pt idx="3">
                  <c:v>9342.3553128000003</c:v>
                </c:pt>
                <c:pt idx="4">
                  <c:v>9342.3553128000003</c:v>
                </c:pt>
                <c:pt idx="5">
                  <c:v>9342.3553128000003</c:v>
                </c:pt>
                <c:pt idx="6">
                  <c:v>9342.3553128000003</c:v>
                </c:pt>
                <c:pt idx="7">
                  <c:v>9342.3553128000003</c:v>
                </c:pt>
                <c:pt idx="8">
                  <c:v>9342.3553128000003</c:v>
                </c:pt>
                <c:pt idx="9">
                  <c:v>9342.3553128000003</c:v>
                </c:pt>
                <c:pt idx="10">
                  <c:v>9342.3553128000003</c:v>
                </c:pt>
                <c:pt idx="11">
                  <c:v>9342.3553128000003</c:v>
                </c:pt>
                <c:pt idx="12">
                  <c:v>9342.3553128000003</c:v>
                </c:pt>
                <c:pt idx="13">
                  <c:v>9342.3553128000003</c:v>
                </c:pt>
                <c:pt idx="14">
                  <c:v>9342.3553128000003</c:v>
                </c:pt>
                <c:pt idx="15">
                  <c:v>9342.3553128000003</c:v>
                </c:pt>
                <c:pt idx="16">
                  <c:v>9342.3553128000003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EDC-4A1B-BC51-FFEE54824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32256"/>
        <c:axId val="46433792"/>
      </c:lineChart>
      <c:catAx>
        <c:axId val="464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433792"/>
        <c:crosses val="autoZero"/>
        <c:auto val="1"/>
        <c:lblAlgn val="ctr"/>
        <c:lblOffset val="100"/>
        <c:tickLblSkip val="1"/>
        <c:noMultiLvlLbl val="0"/>
      </c:catAx>
      <c:valAx>
        <c:axId val="46433792"/>
        <c:scaling>
          <c:orientation val="minMax"/>
          <c:max val="20000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432256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98839250217154"/>
          <c:y val="5.2069265118598551E-2"/>
          <c:w val="0.83501163984936666"/>
          <c:h val="0.70877204152291351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114-4EE4-AA35-D56CF79B09A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114-4EE4-AA35-D56CF79B09A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114-4EE4-AA35-D56CF79B09A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114-4EE4-AA35-D56CF79B09A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114-4EE4-AA35-D56CF79B09A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114-4EE4-AA35-D56CF79B09A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114-4EE4-AA35-D56CF79B09A7}"/>
              </c:ext>
            </c:extLst>
          </c:dPt>
          <c:dPt>
            <c:idx val="14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114-4EE4-AA35-D56CF79B09A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114-4EE4-AA35-D56CF79B09A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114-4EE4-AA35-D56CF79B09A7}"/>
              </c:ext>
            </c:extLst>
          </c:dPt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14-4EE4-AA35-D56CF79B0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Sheet1!$A$1:$Q$1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NC</c:v>
                </c:pt>
                <c:pt idx="4">
                  <c:v>MI</c:v>
                </c:pt>
                <c:pt idx="5">
                  <c:v>MN</c:v>
                </c:pt>
                <c:pt idx="6">
                  <c:v>TN</c:v>
                </c:pt>
                <c:pt idx="7">
                  <c:v>PA</c:v>
                </c:pt>
                <c:pt idx="8">
                  <c:v>AR</c:v>
                </c:pt>
                <c:pt idx="9">
                  <c:v>FL</c:v>
                </c:pt>
                <c:pt idx="10">
                  <c:v>IL</c:v>
                </c:pt>
                <c:pt idx="11">
                  <c:v>VA</c:v>
                </c:pt>
                <c:pt idx="12">
                  <c:v>NJ</c:v>
                </c:pt>
                <c:pt idx="13">
                  <c:v>LA</c:v>
                </c:pt>
                <c:pt idx="14">
                  <c:v>IN</c:v>
                </c:pt>
                <c:pt idx="15">
                  <c:v>IA</c:v>
                </c:pt>
                <c:pt idx="16">
                  <c:v>WI</c:v>
                </c:pt>
              </c:strCache>
            </c:strRef>
          </c:cat>
          <c:val>
            <c:numRef>
              <c:f>Sheet1!$A$2:$Q$2</c:f>
              <c:numCache>
                <c:formatCode>"$"#,##0_);\("$"#,##0\)</c:formatCode>
                <c:ptCount val="17"/>
                <c:pt idx="0">
                  <c:v>6270.5416194999998</c:v>
                </c:pt>
                <c:pt idx="1">
                  <c:v>7440.7474871000004</c:v>
                </c:pt>
                <c:pt idx="2">
                  <c:v>9744.3619077999992</c:v>
                </c:pt>
                <c:pt idx="3">
                  <c:v>10007.261686</c:v>
                </c:pt>
                <c:pt idx="4">
                  <c:v>10264.102187</c:v>
                </c:pt>
                <c:pt idx="5">
                  <c:v>11914.515369999999</c:v>
                </c:pt>
                <c:pt idx="6">
                  <c:v>12855.049123000001</c:v>
                </c:pt>
                <c:pt idx="7">
                  <c:v>14188.876794</c:v>
                </c:pt>
                <c:pt idx="8">
                  <c:v>14869.564700999999</c:v>
                </c:pt>
                <c:pt idx="9">
                  <c:v>15491.030782</c:v>
                </c:pt>
                <c:pt idx="10">
                  <c:v>16315.966692</c:v>
                </c:pt>
                <c:pt idx="11">
                  <c:v>17135.269853999998</c:v>
                </c:pt>
                <c:pt idx="12">
                  <c:v>17778.291878</c:v>
                </c:pt>
                <c:pt idx="13">
                  <c:v>18118.203978000001</c:v>
                </c:pt>
                <c:pt idx="14">
                  <c:v>18707.111134999999</c:v>
                </c:pt>
                <c:pt idx="15">
                  <c:v>19886.447467000002</c:v>
                </c:pt>
                <c:pt idx="16">
                  <c:v>23154.207448000001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14-4EE4-AA35-D56CF79B09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0145792"/>
        <c:axId val="120147328"/>
      </c:barChart>
      <c:lineChart>
        <c:grouping val="standard"/>
        <c:varyColors val="1"/>
        <c:ser>
          <c:idx val="1"/>
          <c:order val="1"/>
          <c:spPr>
            <a:ln w="19050">
              <a:solidFill>
                <a:srgbClr val="7F7F7F"/>
              </a:solidFill>
              <a:prstDash val="dash"/>
            </a:ln>
          </c:spPr>
          <c:marker>
            <c:symbol val="none"/>
          </c:marker>
          <c:cat>
            <c:strRef>
              <c:f>Sheet1!$A$1:$Q$1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NC</c:v>
                </c:pt>
                <c:pt idx="4">
                  <c:v>MI</c:v>
                </c:pt>
                <c:pt idx="5">
                  <c:v>MN</c:v>
                </c:pt>
                <c:pt idx="6">
                  <c:v>TN</c:v>
                </c:pt>
                <c:pt idx="7">
                  <c:v>PA</c:v>
                </c:pt>
                <c:pt idx="8">
                  <c:v>AR</c:v>
                </c:pt>
                <c:pt idx="9">
                  <c:v>FL</c:v>
                </c:pt>
                <c:pt idx="10">
                  <c:v>IL</c:v>
                </c:pt>
                <c:pt idx="11">
                  <c:v>VA</c:v>
                </c:pt>
                <c:pt idx="12">
                  <c:v>NJ</c:v>
                </c:pt>
                <c:pt idx="13">
                  <c:v>LA</c:v>
                </c:pt>
                <c:pt idx="14">
                  <c:v>IN</c:v>
                </c:pt>
                <c:pt idx="15">
                  <c:v>IA</c:v>
                </c:pt>
                <c:pt idx="16">
                  <c:v>WI</c:v>
                </c:pt>
              </c:strCache>
            </c:strRef>
          </c:cat>
          <c:val>
            <c:numRef>
              <c:f>Sheet1!$A$3:$Q$3</c:f>
              <c:numCache>
                <c:formatCode>"$"#,##0_);\("$"#,##0\)</c:formatCode>
                <c:ptCount val="17"/>
                <c:pt idx="0">
                  <c:v>14869.564700999999</c:v>
                </c:pt>
                <c:pt idx="1">
                  <c:v>14869.564700999999</c:v>
                </c:pt>
                <c:pt idx="2">
                  <c:v>14869.564700999999</c:v>
                </c:pt>
                <c:pt idx="3">
                  <c:v>14869.564700999999</c:v>
                </c:pt>
                <c:pt idx="4">
                  <c:v>14869.564700999999</c:v>
                </c:pt>
                <c:pt idx="5">
                  <c:v>14869.564700999999</c:v>
                </c:pt>
                <c:pt idx="6">
                  <c:v>14869.564700999999</c:v>
                </c:pt>
                <c:pt idx="7">
                  <c:v>14869.564700999999</c:v>
                </c:pt>
                <c:pt idx="8">
                  <c:v>14869.564700999999</c:v>
                </c:pt>
                <c:pt idx="9">
                  <c:v>14869.564700999999</c:v>
                </c:pt>
                <c:pt idx="10">
                  <c:v>14869.564700999999</c:v>
                </c:pt>
                <c:pt idx="11">
                  <c:v>14869.564700999999</c:v>
                </c:pt>
                <c:pt idx="12">
                  <c:v>14869.564700999999</c:v>
                </c:pt>
                <c:pt idx="13">
                  <c:v>14869.564700999999</c:v>
                </c:pt>
                <c:pt idx="14">
                  <c:v>14869.564700999999</c:v>
                </c:pt>
                <c:pt idx="15">
                  <c:v>14869.564700999999</c:v>
                </c:pt>
                <c:pt idx="16">
                  <c:v>14869.564700999999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114-4EE4-AA35-D56CF79B0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45792"/>
        <c:axId val="120147328"/>
      </c:lineChart>
      <c:catAx>
        <c:axId val="1201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20147328"/>
        <c:crosses val="autoZero"/>
        <c:auto val="1"/>
        <c:lblAlgn val="ctr"/>
        <c:lblOffset val="0"/>
        <c:tickLblSkip val="1"/>
        <c:noMultiLvlLbl val="0"/>
      </c:catAx>
      <c:valAx>
        <c:axId val="120147328"/>
        <c:scaling>
          <c:orientation val="minMax"/>
          <c:max val="30000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accent3"/>
                </a:solidFill>
              </a:defRPr>
            </a:pPr>
            <a:endParaRPr lang="en-US"/>
          </a:p>
        </c:txPr>
        <c:crossAx val="120145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98836015063334"/>
          <c:y val="7.1677188870468783E-2"/>
          <c:w val="0.83501163984936666"/>
          <c:h val="0.70877204152291351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4BE-4873-8BA0-930B8E81940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4BE-4873-8BA0-930B8E81940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4BE-4873-8BA0-930B8E81940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4BE-4873-8BA0-930B8E81940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4BE-4873-8BA0-930B8E81940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4BE-4873-8BA0-930B8E81940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4BE-4873-8BA0-930B8E819409}"/>
              </c:ext>
            </c:extLst>
          </c:dPt>
          <c:dPt>
            <c:idx val="11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4BE-4873-8BA0-930B8E81940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4BE-4873-8BA0-930B8E81940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4BE-4873-8BA0-930B8E81940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74BE-4873-8BA0-930B8E819409}"/>
              </c:ext>
            </c:extLst>
          </c:dPt>
          <c:dLbls>
            <c:dLbl>
              <c:idx val="11"/>
              <c:layout>
                <c:manualLayout>
                  <c:x val="0"/>
                  <c:y val="-2.4509813381894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BE-4873-8BA0-930B8E81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Sheet1!$A$1:$Q$1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MN</c:v>
                </c:pt>
                <c:pt idx="6">
                  <c:v>AR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NJ</c:v>
                </c:pt>
                <c:pt idx="11">
                  <c:v>IN</c:v>
                </c:pt>
                <c:pt idx="12">
                  <c:v>IL</c:v>
                </c:pt>
                <c:pt idx="13">
                  <c:v>VA</c:v>
                </c:pt>
                <c:pt idx="14">
                  <c:v>IA</c:v>
                </c:pt>
                <c:pt idx="15">
                  <c:v>WI</c:v>
                </c:pt>
                <c:pt idx="16">
                  <c:v>LA</c:v>
                </c:pt>
              </c:strCache>
            </c:strRef>
          </c:cat>
          <c:val>
            <c:numRef>
              <c:f>Sheet1!$A$2:$Q$2</c:f>
              <c:numCache>
                <c:formatCode>"$"#,##0_);\("$"#,##0\)</c:formatCode>
                <c:ptCount val="17"/>
                <c:pt idx="0">
                  <c:v>10123.582834999999</c:v>
                </c:pt>
                <c:pt idx="1">
                  <c:v>12560.598427000001</c:v>
                </c:pt>
                <c:pt idx="2">
                  <c:v>12767.801754</c:v>
                </c:pt>
                <c:pt idx="3">
                  <c:v>13378.976586999999</c:v>
                </c:pt>
                <c:pt idx="4">
                  <c:v>14098.340958999999</c:v>
                </c:pt>
                <c:pt idx="5">
                  <c:v>14299.411072999999</c:v>
                </c:pt>
                <c:pt idx="6">
                  <c:v>15139.909933000001</c:v>
                </c:pt>
                <c:pt idx="7">
                  <c:v>15922.314262</c:v>
                </c:pt>
                <c:pt idx="8">
                  <c:v>19528.355145000001</c:v>
                </c:pt>
                <c:pt idx="9">
                  <c:v>20504.335512000001</c:v>
                </c:pt>
                <c:pt idx="10">
                  <c:v>22198.491784000002</c:v>
                </c:pt>
                <c:pt idx="11">
                  <c:v>22339.994637</c:v>
                </c:pt>
                <c:pt idx="12">
                  <c:v>22365.656450999999</c:v>
                </c:pt>
                <c:pt idx="13">
                  <c:v>22726.285717999999</c:v>
                </c:pt>
                <c:pt idx="14">
                  <c:v>25920.546095999998</c:v>
                </c:pt>
                <c:pt idx="15">
                  <c:v>27128.295746</c:v>
                </c:pt>
                <c:pt idx="16">
                  <c:v>28631.874897999998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BE-4873-8BA0-930B8E8194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0177024"/>
        <c:axId val="120178560"/>
      </c:barChart>
      <c:lineChart>
        <c:grouping val="standard"/>
        <c:varyColors val="1"/>
        <c:ser>
          <c:idx val="1"/>
          <c:order val="1"/>
          <c:spPr>
            <a:ln w="19050">
              <a:solidFill>
                <a:srgbClr val="7F7F7F"/>
              </a:solidFill>
              <a:prstDash val="dash"/>
            </a:ln>
          </c:spPr>
          <c:marker>
            <c:symbol val="none"/>
          </c:marker>
          <c:cat>
            <c:strRef>
              <c:f>Sheet1!$A$1:$Q$1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MN</c:v>
                </c:pt>
                <c:pt idx="6">
                  <c:v>AR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NJ</c:v>
                </c:pt>
                <c:pt idx="11">
                  <c:v>IN</c:v>
                </c:pt>
                <c:pt idx="12">
                  <c:v>IL</c:v>
                </c:pt>
                <c:pt idx="13">
                  <c:v>VA</c:v>
                </c:pt>
                <c:pt idx="14">
                  <c:v>IA</c:v>
                </c:pt>
                <c:pt idx="15">
                  <c:v>WI</c:v>
                </c:pt>
                <c:pt idx="16">
                  <c:v>LA</c:v>
                </c:pt>
              </c:strCache>
            </c:strRef>
          </c:cat>
          <c:val>
            <c:numRef>
              <c:f>Sheet1!$A$3:$Q$3</c:f>
              <c:numCache>
                <c:formatCode>"$"#,##0_);\("$"#,##0\)</c:formatCode>
                <c:ptCount val="17"/>
                <c:pt idx="0">
                  <c:v>19528.355145000001</c:v>
                </c:pt>
                <c:pt idx="1">
                  <c:v>19528.355145000001</c:v>
                </c:pt>
                <c:pt idx="2">
                  <c:v>19528.355145000001</c:v>
                </c:pt>
                <c:pt idx="3">
                  <c:v>19528.355145000001</c:v>
                </c:pt>
                <c:pt idx="4">
                  <c:v>19528.355145000001</c:v>
                </c:pt>
                <c:pt idx="5">
                  <c:v>19528.355145000001</c:v>
                </c:pt>
                <c:pt idx="6">
                  <c:v>19528.355145000001</c:v>
                </c:pt>
                <c:pt idx="7">
                  <c:v>19528.355145000001</c:v>
                </c:pt>
                <c:pt idx="8">
                  <c:v>19528.355145000001</c:v>
                </c:pt>
                <c:pt idx="9">
                  <c:v>19528.355145000001</c:v>
                </c:pt>
                <c:pt idx="10">
                  <c:v>19528.355145000001</c:v>
                </c:pt>
                <c:pt idx="11">
                  <c:v>19528.355145000001</c:v>
                </c:pt>
                <c:pt idx="12">
                  <c:v>19528.355145000001</c:v>
                </c:pt>
                <c:pt idx="13">
                  <c:v>19528.355145000001</c:v>
                </c:pt>
                <c:pt idx="14">
                  <c:v>19528.355145000001</c:v>
                </c:pt>
                <c:pt idx="15">
                  <c:v>19528.355145000001</c:v>
                </c:pt>
                <c:pt idx="16">
                  <c:v>19528.355145000001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4BE-4873-8BA0-930B8E819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77024"/>
        <c:axId val="120178560"/>
      </c:lineChart>
      <c:catAx>
        <c:axId val="12017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20178560"/>
        <c:crosses val="autoZero"/>
        <c:auto val="1"/>
        <c:lblAlgn val="ctr"/>
        <c:lblOffset val="0"/>
        <c:tickLblSkip val="1"/>
        <c:noMultiLvlLbl val="0"/>
      </c:catAx>
      <c:valAx>
        <c:axId val="120178560"/>
        <c:scaling>
          <c:orientation val="minMax"/>
          <c:max val="30000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accent3"/>
                </a:solidFill>
              </a:defRPr>
            </a:pPr>
            <a:endParaRPr lang="en-US"/>
          </a:p>
        </c:txPr>
        <c:crossAx val="120177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826245023395774E-2"/>
          <c:y val="3.9612478245834824E-2"/>
          <c:w val="0.8937126973148996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275-432B-AF39-D76B0B2B3E3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75-432B-AF39-D76B0B2B3E3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275-432B-AF39-D76B0B2B3E3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75-432B-AF39-D76B0B2B3E36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275-432B-AF39-D76B0B2B3E3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75-432B-AF39-D76B0B2B3E36}"/>
              </c:ext>
            </c:extLst>
          </c:dPt>
          <c:dPt>
            <c:idx val="14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75-432B-AF39-D76B0B2B3E3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75-432B-AF39-D76B0B2B3E3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75-432B-AF39-D76B0B2B3E36}"/>
              </c:ext>
            </c:extLst>
          </c:dPt>
          <c:dLbls>
            <c:dLbl>
              <c:idx val="0"/>
              <c:layout>
                <c:manualLayout>
                  <c:x val="-1.5576322077130759E-3"/>
                  <c:y val="-2.97619047619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5-432B-AF39-D76B0B2B3E36}"/>
                </c:ext>
              </c:extLst>
            </c:dLbl>
            <c:dLbl>
              <c:idx val="2"/>
              <c:layout>
                <c:manualLayout>
                  <c:x val="1.5576703968413136E-3"/>
                  <c:y val="-9.904500164835776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275-432B-AF39-D76B0B2B3E36}"/>
                </c:ext>
              </c:extLst>
            </c:dLbl>
            <c:dLbl>
              <c:idx val="12"/>
              <c:layout>
                <c:manualLayout>
                  <c:x val="-4.672896623139227E-3"/>
                  <c:y val="2.9761904761904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5-432B-AF39-D76B0B2B3E36}"/>
                </c:ext>
              </c:extLst>
            </c:dLbl>
            <c:dLbl>
              <c:idx val="13"/>
              <c:layout>
                <c:manualLayout>
                  <c:x val="-1.5576322077130759E-3"/>
                  <c:y val="-5.9523809523809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75-432B-AF39-D76B0B2B3E3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Sheet1!$B$1:$R$1</c:f>
              <c:strCache>
                <c:ptCount val="17"/>
                <c:pt idx="0">
                  <c:v>CA</c:v>
                </c:pt>
                <c:pt idx="1">
                  <c:v>MA</c:v>
                </c:pt>
                <c:pt idx="2">
                  <c:v>FL</c:v>
                </c:pt>
                <c:pt idx="3">
                  <c:v>TX</c:v>
                </c:pt>
                <c:pt idx="4">
                  <c:v>MN</c:v>
                </c:pt>
                <c:pt idx="5">
                  <c:v>PA</c:v>
                </c:pt>
                <c:pt idx="6">
                  <c:v>VA</c:v>
                </c:pt>
                <c:pt idx="7">
                  <c:v>NJ</c:v>
                </c:pt>
                <c:pt idx="8">
                  <c:v>IL</c:v>
                </c:pt>
                <c:pt idx="9">
                  <c:v>NC</c:v>
                </c:pt>
                <c:pt idx="10">
                  <c:v>LA</c:v>
                </c:pt>
                <c:pt idx="11">
                  <c:v>WI</c:v>
                </c:pt>
                <c:pt idx="12">
                  <c:v>MI</c:v>
                </c:pt>
                <c:pt idx="13">
                  <c:v>TN</c:v>
                </c:pt>
                <c:pt idx="14">
                  <c:v>IN</c:v>
                </c:pt>
                <c:pt idx="15">
                  <c:v>AR</c:v>
                </c:pt>
                <c:pt idx="16">
                  <c:v>IA</c:v>
                </c:pt>
              </c:strCache>
            </c:strRef>
          </c:cat>
          <c:val>
            <c:numRef>
              <c:f>Sheet1!$B$2:$R$2</c:f>
              <c:numCache>
                <c:formatCode>0%</c:formatCode>
                <c:ptCount val="17"/>
                <c:pt idx="0">
                  <c:v>0.1832502322</c:v>
                </c:pt>
                <c:pt idx="1">
                  <c:v>0.184046761</c:v>
                </c:pt>
                <c:pt idx="2">
                  <c:v>0.23280152239999999</c:v>
                </c:pt>
                <c:pt idx="3">
                  <c:v>0.23556293889999999</c:v>
                </c:pt>
                <c:pt idx="4">
                  <c:v>0.2529455021</c:v>
                </c:pt>
                <c:pt idx="5">
                  <c:v>0.26687280289999998</c:v>
                </c:pt>
                <c:pt idx="6">
                  <c:v>0.27560665779999999</c:v>
                </c:pt>
                <c:pt idx="7">
                  <c:v>0.27955153669999999</c:v>
                </c:pt>
                <c:pt idx="8">
                  <c:v>0.29247268949999999</c:v>
                </c:pt>
                <c:pt idx="9">
                  <c:v>0.3003562494</c:v>
                </c:pt>
                <c:pt idx="10">
                  <c:v>0.3010110493</c:v>
                </c:pt>
                <c:pt idx="11">
                  <c:v>0.31116208839999998</c:v>
                </c:pt>
                <c:pt idx="12">
                  <c:v>0.31333665690000001</c:v>
                </c:pt>
                <c:pt idx="13">
                  <c:v>0.33231858199999997</c:v>
                </c:pt>
                <c:pt idx="14">
                  <c:v>0.33939551950000002</c:v>
                </c:pt>
                <c:pt idx="15">
                  <c:v>0.34275896410000001</c:v>
                </c:pt>
                <c:pt idx="16">
                  <c:v>0.35374640369999999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75-432B-AF39-D76B0B2B3E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0082816"/>
        <c:axId val="210123008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CA</c:v>
                </c:pt>
                <c:pt idx="1">
                  <c:v>MA</c:v>
                </c:pt>
                <c:pt idx="2">
                  <c:v>FL</c:v>
                </c:pt>
                <c:pt idx="3">
                  <c:v>TX</c:v>
                </c:pt>
                <c:pt idx="4">
                  <c:v>MN</c:v>
                </c:pt>
                <c:pt idx="5">
                  <c:v>PA</c:v>
                </c:pt>
                <c:pt idx="6">
                  <c:v>VA</c:v>
                </c:pt>
                <c:pt idx="7">
                  <c:v>NJ</c:v>
                </c:pt>
                <c:pt idx="8">
                  <c:v>IL</c:v>
                </c:pt>
                <c:pt idx="9">
                  <c:v>NC</c:v>
                </c:pt>
                <c:pt idx="10">
                  <c:v>LA</c:v>
                </c:pt>
                <c:pt idx="11">
                  <c:v>WI</c:v>
                </c:pt>
                <c:pt idx="12">
                  <c:v>MI</c:v>
                </c:pt>
                <c:pt idx="13">
                  <c:v>TN</c:v>
                </c:pt>
                <c:pt idx="14">
                  <c:v>IN</c:v>
                </c:pt>
                <c:pt idx="15">
                  <c:v>AR</c:v>
                </c:pt>
                <c:pt idx="16">
                  <c:v>IA</c:v>
                </c:pt>
              </c:strCache>
            </c:strRef>
          </c:cat>
          <c:val>
            <c:numRef>
              <c:f>Sheet1!$B$3:$R$3</c:f>
              <c:numCache>
                <c:formatCode>0%</c:formatCode>
                <c:ptCount val="17"/>
                <c:pt idx="0">
                  <c:v>0.29247268949999999</c:v>
                </c:pt>
                <c:pt idx="1">
                  <c:v>0.29247268949999999</c:v>
                </c:pt>
                <c:pt idx="2">
                  <c:v>0.29247268949999999</c:v>
                </c:pt>
                <c:pt idx="3">
                  <c:v>0.29247268949999999</c:v>
                </c:pt>
                <c:pt idx="4">
                  <c:v>0.29247268949999999</c:v>
                </c:pt>
                <c:pt idx="5">
                  <c:v>0.29247268949999999</c:v>
                </c:pt>
                <c:pt idx="6">
                  <c:v>0.29247268949999999</c:v>
                </c:pt>
                <c:pt idx="7">
                  <c:v>0.29247268949999999</c:v>
                </c:pt>
                <c:pt idx="8">
                  <c:v>0.29247268949999999</c:v>
                </c:pt>
                <c:pt idx="9">
                  <c:v>0.29247268949999999</c:v>
                </c:pt>
                <c:pt idx="10">
                  <c:v>0.29247268949999999</c:v>
                </c:pt>
                <c:pt idx="11">
                  <c:v>0.29247268949999999</c:v>
                </c:pt>
                <c:pt idx="12">
                  <c:v>0.29247268949999999</c:v>
                </c:pt>
                <c:pt idx="13">
                  <c:v>0.29247268949999999</c:v>
                </c:pt>
                <c:pt idx="14">
                  <c:v>0.29247268949999999</c:v>
                </c:pt>
                <c:pt idx="15">
                  <c:v>0.29247268949999999</c:v>
                </c:pt>
                <c:pt idx="16">
                  <c:v>0.29247268949999999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275-432B-AF39-D76B0B2B3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82816"/>
        <c:axId val="210123008"/>
      </c:lineChart>
      <c:catAx>
        <c:axId val="21008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Text" lastClr="000000"/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210123008"/>
        <c:crosses val="autoZero"/>
        <c:auto val="1"/>
        <c:lblAlgn val="ctr"/>
        <c:lblOffset val="100"/>
        <c:tickLblSkip val="1"/>
        <c:noMultiLvlLbl val="0"/>
      </c:catAx>
      <c:valAx>
        <c:axId val="210123008"/>
        <c:scaling>
          <c:orientation val="minMax"/>
          <c:max val="0.60000000000000009"/>
        </c:scaling>
        <c:delete val="0"/>
        <c:axPos val="l"/>
        <c:numFmt formatCode="0%" sourceLinked="0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>
                <a:solidFill>
                  <a:schemeClr val="accent3"/>
                </a:solidFill>
              </a:defRPr>
            </a:pPr>
            <a:endParaRPr lang="en-US"/>
          </a:p>
        </c:txPr>
        <c:crossAx val="210082816"/>
        <c:crosses val="autoZero"/>
        <c:crossBetween val="between"/>
        <c:majorUnit val="0.1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938713393866577E-2"/>
          <c:y val="2.942121958267143E-2"/>
          <c:w val="0.96067512647658859"/>
          <c:h val="0.796705539332127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Sheet1!$G$1</c:f>
              <c:strCache>
                <c:ptCount val="1"/>
                <c:pt idx="0">
                  <c:v>Net Impact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Sheet1!$F$2:$F$16</c:f>
              <c:strCache>
                <c:ptCount val="10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23p</c:v>
                </c:pt>
              </c:strCache>
              <c:extLst/>
            </c:strRef>
          </c:cat>
          <c:val>
            <c:numRef>
              <c:f>Sheet1!$G$2:$G$16</c:f>
              <c:numCache>
                <c:formatCode>General</c:formatCode>
                <c:ptCount val="10"/>
                <c:pt idx="0">
                  <c:v>3.3</c:v>
                </c:pt>
                <c:pt idx="1">
                  <c:v>4.2</c:v>
                </c:pt>
                <c:pt idx="2">
                  <c:v>-0.6</c:v>
                </c:pt>
                <c:pt idx="3">
                  <c:v>1.2</c:v>
                </c:pt>
                <c:pt idx="4">
                  <c:v>6.1</c:v>
                </c:pt>
                <c:pt idx="5">
                  <c:v>7.6</c:v>
                </c:pt>
                <c:pt idx="6">
                  <c:v>10.1</c:v>
                </c:pt>
                <c:pt idx="7">
                  <c:v>8.1</c:v>
                </c:pt>
                <c:pt idx="8">
                  <c:v>4.7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2A4-4454-BBF2-6680F481D4FA}"/>
            </c:ext>
          </c:extLst>
        </c:ser>
        <c:ser>
          <c:idx val="4"/>
          <c:order val="1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Sheet1!$F$2:$F$16</c:f>
              <c:strCache>
                <c:ptCount val="10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23p</c:v>
                </c:pt>
              </c:strCache>
              <c:extLst/>
            </c:strRef>
          </c:cat>
          <c:val>
            <c:numRef>
              <c:f>Sheet1!$H$2:$H$16</c:f>
              <c:numCache>
                <c:formatCode>General</c:formatCode>
                <c:ptCount val="10"/>
                <c:pt idx="9">
                  <c:v>7.9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2A4-4454-BBF2-6680F481D4FA}"/>
            </c:ext>
          </c:extLst>
        </c:ser>
        <c:ser>
          <c:idx val="0"/>
          <c:order val="2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Sheet1!$F$2:$F$16</c:f>
              <c:strCache>
                <c:ptCount val="10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23p</c:v>
                </c:pt>
              </c:strCache>
              <c:extLst/>
            </c:strRef>
          </c:cat>
          <c:val>
            <c:numRef>
              <c:f>Sheet1!$H$2:$H$16</c:f>
              <c:numCache>
                <c:formatCode>General</c:formatCode>
                <c:ptCount val="10"/>
                <c:pt idx="9">
                  <c:v>7.9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32A4-4454-BBF2-6680F481D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Policy Year</a:t>
                </a:r>
              </a:p>
            </c:rich>
          </c:tx>
          <c:layout>
            <c:manualLayout>
              <c:xMode val="edge"/>
              <c:yMode val="edge"/>
              <c:x val="0.48142474555774106"/>
              <c:y val="0.94191619267621185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174904064"/>
        <c:crossesAt val="0"/>
        <c:auto val="1"/>
        <c:lblAlgn val="ctr"/>
        <c:lblOffset val="100"/>
        <c:noMultiLvlLbl val="0"/>
      </c:catAx>
      <c:valAx>
        <c:axId val="174904064"/>
        <c:scaling>
          <c:orientation val="minMax"/>
          <c:max val="20"/>
          <c:min val="-10"/>
        </c:scaling>
        <c:delete val="0"/>
        <c:axPos val="l"/>
        <c:majorGridlines>
          <c:spPr>
            <a:ln w="12700"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crossAx val="17488960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819571865443424E-2"/>
          <c:y val="2.0180920018405726E-2"/>
          <c:w val="0.96636085626911317"/>
          <c:h val="0.79760217073149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Voluntary</c:v>
                </c:pt>
              </c:strCache>
            </c:strRef>
          </c:tx>
          <c:spPr>
            <a:solidFill>
              <a:srgbClr val="008AFE">
                <a:lumMod val="40000"/>
                <a:lumOff val="60000"/>
              </a:srgbClr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99D0FF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C4A6-4E17-8397-E4CF3CA87232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C4A6-4E17-8397-E4CF3CA87232}"/>
              </c:ext>
            </c:extLst>
          </c:dPt>
          <c:dPt>
            <c:idx val="5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C4A6-4E17-8397-E4CF3CA87232}"/>
              </c:ext>
            </c:extLst>
          </c:dPt>
          <c:dLbls>
            <c:dLbl>
              <c:idx val="0"/>
              <c:layout>
                <c:manualLayout>
                  <c:x val="-1.0568379795275922E-17"/>
                  <c:y val="1.15319542962318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A6-4E17-8397-E4CF3CA87232}"/>
                </c:ext>
              </c:extLst>
            </c:dLbl>
            <c:dLbl>
              <c:idx val="1"/>
              <c:layout>
                <c:manualLayout>
                  <c:x val="-4.2273519181103686E-17"/>
                  <c:y val="1.15319542962318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A6-4E17-8397-E4CF3CA87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</c:numCache>
            </c:numRef>
          </c:cat>
          <c:val>
            <c:numRef>
              <c:f>Sheet1!$B$2:$F$2</c:f>
              <c:numCache>
                <c:formatCode>0.0%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-0.10299999999999999</c:v>
                </c:pt>
                <c:pt idx="3">
                  <c:v>-0.11799999999999999</c:v>
                </c:pt>
                <c:pt idx="4">
                  <c:v>-7.1999999999999995E-2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A6-4E17-8397-E4CF3CA8723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Assigned Risk</c:v>
                </c:pt>
              </c:strCache>
            </c:strRef>
          </c:tx>
          <c:spPr>
            <a:solidFill>
              <a:srgbClr val="FFCA8F"/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A-C4A6-4E17-8397-E4CF3CA87232}"/>
              </c:ext>
            </c:extLst>
          </c:dPt>
          <c:dPt>
            <c:idx val="5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C4A6-4E17-8397-E4CF3CA87232}"/>
              </c:ext>
            </c:extLst>
          </c:dPt>
          <c:dLbls>
            <c:dLbl>
              <c:idx val="0"/>
              <c:layout>
                <c:manualLayout>
                  <c:x val="1.0703342954074338E-2"/>
                  <c:y val="1.15321813032061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4A6-4E17-8397-E4CF3CA87232}"/>
                </c:ext>
              </c:extLst>
            </c:dLbl>
            <c:dLbl>
              <c:idx val="1"/>
              <c:layout>
                <c:manualLayout>
                  <c:x val="4.2273519181103686E-17"/>
                  <c:y val="1.15319542962318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4A6-4E17-8397-E4CF3CA87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</c:numCache>
            </c:numRef>
          </c:cat>
          <c:val>
            <c:numRef>
              <c:f>Sheet1!$B$3:$F$3</c:f>
              <c:numCache>
                <c:formatCode>0.0%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-0.10299999999999999</c:v>
                </c:pt>
                <c:pt idx="3">
                  <c:v>-0.11799999999999999</c:v>
                </c:pt>
                <c:pt idx="4">
                  <c:v>-7.1999999999999995E-2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4A6-4E17-8397-E4CF3CA87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"/>
        <c:axId val="42287104"/>
        <c:axId val="42288640"/>
      </c:barChart>
      <c:dateAx>
        <c:axId val="42287104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low"/>
        <c:spPr>
          <a:ln w="12700" cap="rnd"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2288640"/>
        <c:crosses val="autoZero"/>
        <c:auto val="1"/>
        <c:lblOffset val="0"/>
        <c:baseTimeUnit val="years"/>
      </c:dateAx>
      <c:valAx>
        <c:axId val="42288640"/>
        <c:scaling>
          <c:orientation val="minMax"/>
          <c:max val="0.15000000000000002"/>
          <c:min val="-0.15000000000000002"/>
        </c:scaling>
        <c:delete val="0"/>
        <c:axPos val="l"/>
        <c:numFmt formatCode="0.0%" sourceLinked="1"/>
        <c:majorTickMark val="none"/>
        <c:minorTickMark val="none"/>
        <c:tickLblPos val="none"/>
        <c:spPr>
          <a:ln>
            <a:noFill/>
          </a:ln>
        </c:sp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042194092827E-2"/>
          <c:y val="7.6404191763380827E-2"/>
          <c:w val="0.97099156118143459"/>
          <c:h val="0.6656960749978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687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97-42E1-992D-2D3809389E23}"/>
              </c:ext>
            </c:extLst>
          </c:dPt>
          <c:dPt>
            <c:idx val="1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97-42E1-992D-2D3809389E23}"/>
              </c:ext>
            </c:extLst>
          </c:dPt>
          <c:dPt>
            <c:idx val="2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97-42E1-992D-2D3809389E23}"/>
              </c:ext>
            </c:extLst>
          </c:dPt>
          <c:dPt>
            <c:idx val="3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97-42E1-992D-2D3809389E23}"/>
              </c:ext>
            </c:extLst>
          </c:dPt>
          <c:dPt>
            <c:idx val="4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97-42E1-992D-2D3809389E23}"/>
              </c:ext>
            </c:extLst>
          </c:dPt>
          <c:dPt>
            <c:idx val="5"/>
            <c:invertIfNegative val="0"/>
            <c:bubble3D val="0"/>
            <c:spPr>
              <a:solidFill>
                <a:srgbClr val="E687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97-42E1-992D-2D3809389E2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-6.6%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897-42E1-992D-2D3809389E2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-7.3%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897-42E1-992D-2D3809389E2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-7.9%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897-42E1-992D-2D3809389E2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-7.5%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897-42E1-992D-2D3809389E2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-7.3%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897-42E1-992D-2D3809389E2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-7.2%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897-42E1-992D-2D3809389E2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Manufacturing</c:v>
                </c:pt>
                <c:pt idx="1">
                  <c:v>Contracting</c:v>
                </c:pt>
                <c:pt idx="2">
                  <c:v>Office &amp; Clerical</c:v>
                </c:pt>
                <c:pt idx="3">
                  <c:v>Goods &amp; Services</c:v>
                </c:pt>
                <c:pt idx="4">
                  <c:v>Miscellaneous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-0.114</c:v>
                </c:pt>
                <c:pt idx="1">
                  <c:v>-0.129</c:v>
                </c:pt>
                <c:pt idx="2">
                  <c:v>-0.115</c:v>
                </c:pt>
                <c:pt idx="3">
                  <c:v>-0.13500000000000001</c:v>
                </c:pt>
                <c:pt idx="4">
                  <c:v>-8.7999999999999995E-2</c:v>
                </c:pt>
                <c:pt idx="5">
                  <c:v>-0.11799999999999999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97-42E1-992D-2D3809389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2390632"/>
        <c:axId val="622397848"/>
      </c:barChart>
      <c:catAx>
        <c:axId val="62239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7848"/>
        <c:crosses val="autoZero"/>
        <c:auto val="1"/>
        <c:lblAlgn val="ctr"/>
        <c:lblOffset val="80"/>
        <c:noMultiLvlLbl val="0"/>
      </c:catAx>
      <c:valAx>
        <c:axId val="622397848"/>
        <c:scaling>
          <c:orientation val="minMax"/>
          <c:min val="-0.15000000000000002"/>
        </c:scaling>
        <c:delete val="0"/>
        <c:axPos val="l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0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74690142898806E-2"/>
          <c:y val="0.1801385713882539"/>
          <c:w val="0.96722452456600816"/>
          <c:h val="0.69966360728916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Approved</c:v>
                </c:pt>
              </c:strCache>
            </c:strRef>
          </c:tx>
          <c:spPr>
            <a:solidFill>
              <a:srgbClr val="BFBFBF"/>
            </a:solidFill>
            <a:ln w="12046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382-4F48-B170-80DDED129BB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382-4F48-B170-80DDED129BB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382-4F48-B170-80DDED129BB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382-4F48-B170-80DDED129BB0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382-4F48-B170-80DDED129BB0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382-4F48-B170-80DDED129BB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382-4F48-B170-80DDED129BB0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8-D382-4F48-B170-80DDED129BB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382-4F48-B170-80DDED129BB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382-4F48-B170-80DDED129BB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382-4F48-B170-80DDED129BB0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382-4F48-B170-80DDED129BB0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382-4F48-B170-80DDED129BB0}"/>
              </c:ext>
            </c:extLst>
          </c:dPt>
          <c:dPt>
            <c:idx val="17"/>
            <c:invertIfNegative val="0"/>
            <c:bubble3D val="0"/>
            <c:spPr>
              <a:solidFill>
                <a:srgbClr val="008AFE"/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D382-4F48-B170-80DDED129BB0}"/>
              </c:ext>
            </c:extLst>
          </c:dPt>
          <c:dPt>
            <c:idx val="1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1-D382-4F48-B170-80DDED129BB0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3-D382-4F48-B170-80DDED129BB0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382-4F48-B170-80DDED129BB0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6-D382-4F48-B170-80DDED129BB0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382-4F48-B170-80DDED129BB0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382-4F48-B170-80DDED129BB0}"/>
              </c:ext>
            </c:extLst>
          </c:dPt>
          <c:dPt>
            <c:idx val="2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A-D382-4F48-B170-80DDED129BB0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D382-4F48-B170-80DDED129BB0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D382-4F48-B170-80DDED129BB0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D382-4F48-B170-80DDED129BB0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382-4F48-B170-80DDED129BB0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D382-4F48-B170-80DDED129BB0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D382-4F48-B170-80DDED129BB0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D382-4F48-B170-80DDED129BB0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D382-4F48-B170-80DDED129BB0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D382-4F48-B170-80DDED129BB0}"/>
              </c:ext>
            </c:extLst>
          </c:dPt>
          <c:dLbls>
            <c:delete val="1"/>
          </c:dLbls>
          <c:cat>
            <c:strRef>
              <c:f>Sheet1!$A$2:$A$39</c:f>
              <c:strCache>
                <c:ptCount val="38"/>
                <c:pt idx="0">
                  <c:v>ME</c:v>
                </c:pt>
                <c:pt idx="1">
                  <c:v>MD</c:v>
                </c:pt>
                <c:pt idx="2">
                  <c:v>VA</c:v>
                </c:pt>
                <c:pt idx="3">
                  <c:v>AL</c:v>
                </c:pt>
                <c:pt idx="4">
                  <c:v>NM</c:v>
                </c:pt>
                <c:pt idx="5">
                  <c:v>MS</c:v>
                </c:pt>
                <c:pt idx="6">
                  <c:v>TX</c:v>
                </c:pt>
                <c:pt idx="7">
                  <c:v>RI</c:v>
                </c:pt>
                <c:pt idx="8">
                  <c:v>OK</c:v>
                </c:pt>
                <c:pt idx="9">
                  <c:v>AZ</c:v>
                </c:pt>
                <c:pt idx="10">
                  <c:v>LA</c:v>
                </c:pt>
                <c:pt idx="11">
                  <c:v>NE</c:v>
                </c:pt>
                <c:pt idx="12">
                  <c:v>KY</c:v>
                </c:pt>
                <c:pt idx="13">
                  <c:v>WV^</c:v>
                </c:pt>
                <c:pt idx="14">
                  <c:v>VT</c:v>
                </c:pt>
                <c:pt idx="15">
                  <c:v>IN~</c:v>
                </c:pt>
                <c:pt idx="16">
                  <c:v>IA</c:v>
                </c:pt>
                <c:pt idx="17">
                  <c:v>ID</c:v>
                </c:pt>
                <c:pt idx="18">
                  <c:v>CT</c:v>
                </c:pt>
                <c:pt idx="19">
                  <c:v>KS</c:v>
                </c:pt>
                <c:pt idx="20">
                  <c:v>UT</c:v>
                </c:pt>
                <c:pt idx="21">
                  <c:v>IL~</c:v>
                </c:pt>
                <c:pt idx="22">
                  <c:v>NH</c:v>
                </c:pt>
                <c:pt idx="23">
                  <c:v>AK</c:v>
                </c:pt>
                <c:pt idx="24">
                  <c:v>MO</c:v>
                </c:pt>
                <c:pt idx="25">
                  <c:v>NC</c:v>
                </c:pt>
                <c:pt idx="26">
                  <c:v>GA</c:v>
                </c:pt>
                <c:pt idx="27">
                  <c:v>SC</c:v>
                </c:pt>
                <c:pt idx="28">
                  <c:v>DC</c:v>
                </c:pt>
                <c:pt idx="29">
                  <c:v>CO</c:v>
                </c:pt>
                <c:pt idx="30">
                  <c:v>TN</c:v>
                </c:pt>
                <c:pt idx="31">
                  <c:v>HI</c:v>
                </c:pt>
                <c:pt idx="32">
                  <c:v>OR</c:v>
                </c:pt>
                <c:pt idx="33">
                  <c:v>MT</c:v>
                </c:pt>
                <c:pt idx="34">
                  <c:v>AR</c:v>
                </c:pt>
                <c:pt idx="35">
                  <c:v>NV</c:v>
                </c:pt>
                <c:pt idx="36">
                  <c:v>SD</c:v>
                </c:pt>
                <c:pt idx="37">
                  <c:v>FL</c:v>
                </c:pt>
              </c:strCache>
            </c:str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-19</c:v>
                </c:pt>
                <c:pt idx="1">
                  <c:v>-13.2</c:v>
                </c:pt>
                <c:pt idx="3">
                  <c:v>-11.8</c:v>
                </c:pt>
                <c:pt idx="5">
                  <c:v>-11.4</c:v>
                </c:pt>
                <c:pt idx="6">
                  <c:v>-11</c:v>
                </c:pt>
                <c:pt idx="7">
                  <c:v>-10.5</c:v>
                </c:pt>
                <c:pt idx="9">
                  <c:v>-9.1</c:v>
                </c:pt>
                <c:pt idx="10">
                  <c:v>-9</c:v>
                </c:pt>
                <c:pt idx="11">
                  <c:v>-8.6999999999999993</c:v>
                </c:pt>
                <c:pt idx="13">
                  <c:v>-7.9</c:v>
                </c:pt>
                <c:pt idx="20">
                  <c:v>-5.8</c:v>
                </c:pt>
                <c:pt idx="22">
                  <c:v>-5.6</c:v>
                </c:pt>
                <c:pt idx="25">
                  <c:v>-5.2</c:v>
                </c:pt>
                <c:pt idx="26">
                  <c:v>-4.9000000000000004</c:v>
                </c:pt>
                <c:pt idx="27">
                  <c:v>-4.8</c:v>
                </c:pt>
                <c:pt idx="28">
                  <c:v>-4.4000000000000004</c:v>
                </c:pt>
                <c:pt idx="32">
                  <c:v>-3.2</c:v>
                </c:pt>
                <c:pt idx="33">
                  <c:v>-3</c:v>
                </c:pt>
                <c:pt idx="34">
                  <c:v>-3</c:v>
                </c:pt>
                <c:pt idx="35">
                  <c:v>-1.8</c:v>
                </c:pt>
                <c:pt idx="36">
                  <c:v>-1.3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D382-4F48-B170-80DDED129B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Pending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15"/>
            <c:invertIfNegative val="0"/>
            <c:bubble3D val="0"/>
            <c:spPr>
              <a:solidFill>
                <a:srgbClr val="008AF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6-D382-4F48-B170-80DDED129BB0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D382-4F48-B170-80DDED129BB0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9-D382-4F48-B170-80DDED129BB0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B-D382-4F48-B170-80DDED129BB0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C-D382-4F48-B170-80DDED129BB0}"/>
              </c:ext>
            </c:extLst>
          </c:dPt>
          <c:dLbls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>
                      <a:latin typeface="+mj-lt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382-4F48-B170-80DDED129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Sheet1!$A$2:$A$39</c:f>
              <c:strCache>
                <c:ptCount val="38"/>
                <c:pt idx="0">
                  <c:v>ME</c:v>
                </c:pt>
                <c:pt idx="1">
                  <c:v>MD</c:v>
                </c:pt>
                <c:pt idx="2">
                  <c:v>VA</c:v>
                </c:pt>
                <c:pt idx="3">
                  <c:v>AL</c:v>
                </c:pt>
                <c:pt idx="4">
                  <c:v>NM</c:v>
                </c:pt>
                <c:pt idx="5">
                  <c:v>MS</c:v>
                </c:pt>
                <c:pt idx="6">
                  <c:v>TX</c:v>
                </c:pt>
                <c:pt idx="7">
                  <c:v>RI</c:v>
                </c:pt>
                <c:pt idx="8">
                  <c:v>OK</c:v>
                </c:pt>
                <c:pt idx="9">
                  <c:v>AZ</c:v>
                </c:pt>
                <c:pt idx="10">
                  <c:v>LA</c:v>
                </c:pt>
                <c:pt idx="11">
                  <c:v>NE</c:v>
                </c:pt>
                <c:pt idx="12">
                  <c:v>KY</c:v>
                </c:pt>
                <c:pt idx="13">
                  <c:v>WV^</c:v>
                </c:pt>
                <c:pt idx="14">
                  <c:v>VT</c:v>
                </c:pt>
                <c:pt idx="15">
                  <c:v>IN~</c:v>
                </c:pt>
                <c:pt idx="16">
                  <c:v>IA</c:v>
                </c:pt>
                <c:pt idx="17">
                  <c:v>ID</c:v>
                </c:pt>
                <c:pt idx="18">
                  <c:v>CT</c:v>
                </c:pt>
                <c:pt idx="19">
                  <c:v>KS</c:v>
                </c:pt>
                <c:pt idx="20">
                  <c:v>UT</c:v>
                </c:pt>
                <c:pt idx="21">
                  <c:v>IL~</c:v>
                </c:pt>
                <c:pt idx="22">
                  <c:v>NH</c:v>
                </c:pt>
                <c:pt idx="23">
                  <c:v>AK</c:v>
                </c:pt>
                <c:pt idx="24">
                  <c:v>MO</c:v>
                </c:pt>
                <c:pt idx="25">
                  <c:v>NC</c:v>
                </c:pt>
                <c:pt idx="26">
                  <c:v>GA</c:v>
                </c:pt>
                <c:pt idx="27">
                  <c:v>SC</c:v>
                </c:pt>
                <c:pt idx="28">
                  <c:v>DC</c:v>
                </c:pt>
                <c:pt idx="29">
                  <c:v>CO</c:v>
                </c:pt>
                <c:pt idx="30">
                  <c:v>TN</c:v>
                </c:pt>
                <c:pt idx="31">
                  <c:v>HI</c:v>
                </c:pt>
                <c:pt idx="32">
                  <c:v>OR</c:v>
                </c:pt>
                <c:pt idx="33">
                  <c:v>MT</c:v>
                </c:pt>
                <c:pt idx="34">
                  <c:v>AR</c:v>
                </c:pt>
                <c:pt idx="35">
                  <c:v>NV</c:v>
                </c:pt>
                <c:pt idx="36">
                  <c:v>SD</c:v>
                </c:pt>
                <c:pt idx="37">
                  <c:v>FL</c:v>
                </c:pt>
              </c:strCache>
            </c:strRef>
          </c:cat>
          <c:val>
            <c:numRef>
              <c:f>Sheet1!$C$2:$C$39</c:f>
              <c:numCache>
                <c:formatCode>General</c:formatCode>
                <c:ptCount val="38"/>
                <c:pt idx="2">
                  <c:v>-12</c:v>
                </c:pt>
                <c:pt idx="4">
                  <c:v>-11.7</c:v>
                </c:pt>
                <c:pt idx="8">
                  <c:v>-9.1999999999999993</c:v>
                </c:pt>
                <c:pt idx="12">
                  <c:v>-8.4</c:v>
                </c:pt>
                <c:pt idx="14">
                  <c:v>-7.4</c:v>
                </c:pt>
                <c:pt idx="15">
                  <c:v>-7.2</c:v>
                </c:pt>
                <c:pt idx="16">
                  <c:v>-7.2</c:v>
                </c:pt>
                <c:pt idx="17">
                  <c:v>-6.7</c:v>
                </c:pt>
                <c:pt idx="18">
                  <c:v>-6.1</c:v>
                </c:pt>
                <c:pt idx="19">
                  <c:v>-6.1</c:v>
                </c:pt>
                <c:pt idx="21">
                  <c:v>-5.8</c:v>
                </c:pt>
                <c:pt idx="23">
                  <c:v>-5.5</c:v>
                </c:pt>
                <c:pt idx="24">
                  <c:v>-5.3</c:v>
                </c:pt>
                <c:pt idx="29">
                  <c:v>-4.3</c:v>
                </c:pt>
                <c:pt idx="30">
                  <c:v>-3.6</c:v>
                </c:pt>
                <c:pt idx="31">
                  <c:v>-3.5</c:v>
                </c:pt>
                <c:pt idx="37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D382-4F48-B170-80DDED129B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46068224"/>
        <c:axId val="146070912"/>
      </c:barChart>
      <c:lineChart>
        <c:grouping val="standard"/>
        <c:varyColors val="0"/>
        <c:ser>
          <c:idx val="2"/>
          <c:order val="2"/>
          <c:tx>
            <c:strRef>
              <c:f>Sheet1!$E$1</c:f>
              <c:strCache>
                <c:ptCount val="1"/>
                <c:pt idx="0">
                  <c:v>Labels</c:v>
                </c:pt>
              </c:strCache>
            </c:strRef>
          </c:tx>
          <c:spPr>
            <a:ln w="27103">
              <a:noFill/>
            </a:ln>
          </c:spPr>
          <c:marker>
            <c:symbol val="none"/>
          </c:marker>
          <c:dPt>
            <c:idx val="37"/>
            <c:bubble3D val="0"/>
            <c:spPr>
              <a:ln w="27103"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2F-D382-4F48-B170-80DDED129BB0}"/>
              </c:ext>
            </c:extLst>
          </c:dPt>
          <c:dLbls>
            <c:dLbl>
              <c:idx val="0"/>
              <c:layout>
                <c:manualLayout>
                  <c:x val="-2.8613571741032372E-2"/>
                  <c:y val="-0.40600052681586857"/>
                </c:manualLayout>
              </c:layout>
              <c:numFmt formatCode="0.0;\-0.0;&quot;&quot;" sourceLinked="0"/>
              <c:spPr>
                <a:noFill/>
                <a:ln w="24091">
                  <a:noFill/>
                </a:ln>
              </c:spPr>
              <c:txPr>
                <a:bodyPr rot="0" vert="horz" anchorCtr="0"/>
                <a:lstStyle/>
                <a:p>
                  <a:pPr algn="ctr">
                    <a:defRPr lang="en-US"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D382-4F48-B170-80DDED129BB0}"/>
                </c:ext>
              </c:extLst>
            </c:dLbl>
            <c:dLbl>
              <c:idx val="1"/>
              <c:layout>
                <c:manualLayout>
                  <c:x val="-6.1280678730948106E-2"/>
                  <c:y val="-0.3529295910514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D382-4F48-B170-80DDED129BB0}"/>
                </c:ext>
              </c:extLst>
            </c:dLbl>
            <c:dLbl>
              <c:idx val="10"/>
              <c:layout>
                <c:manualLayout>
                  <c:x val="-3.2390408435787686E-2"/>
                  <c:y val="4.3108306640507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D382-4F48-B170-80DDED129BB0}"/>
                </c:ext>
              </c:extLst>
            </c:dLbl>
            <c:dLbl>
              <c:idx val="16"/>
              <c:layout>
                <c:manualLayout>
                  <c:x val="-2.489009186351706E-2"/>
                  <c:y val="4.6430822491274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D382-4F48-B170-80DDED129BB0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D382-4F48-B170-80DDED129BB0}"/>
                </c:ext>
              </c:extLst>
            </c:dLbl>
            <c:dLbl>
              <c:idx val="23"/>
              <c:layout>
                <c:manualLayout>
                  <c:x val="-3.1440116038126922E-2"/>
                  <c:y val="2.4869719246797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D382-4F48-B170-80DDED129BB0}"/>
                </c:ext>
              </c:extLst>
            </c:dLbl>
            <c:dLbl>
              <c:idx val="24"/>
              <c:layout>
                <c:manualLayout>
                  <c:x val="-2.8516139429939677E-2"/>
                  <c:y val="2.7475231731613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D382-4F48-B170-80DDED129BB0}"/>
                </c:ext>
              </c:extLst>
            </c:dLbl>
            <c:dLbl>
              <c:idx val="25"/>
              <c:layout>
                <c:manualLayout>
                  <c:x val="-2.8516139429939677E-2"/>
                  <c:y val="2.7475231731613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D382-4F48-B170-80DDED129BB0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D382-4F48-B170-80DDED129BB0}"/>
                </c:ext>
              </c:extLst>
            </c:dLbl>
            <c:dLbl>
              <c:idx val="37"/>
              <c:layout>
                <c:manualLayout>
                  <c:x val="-8.1652814231554394E-3"/>
                  <c:y val="4.1985343229945717E-2"/>
                </c:manualLayout>
              </c:layout>
              <c:numFmt formatCode="#,##0.0" sourceLinked="0"/>
              <c:spPr>
                <a:noFill/>
                <a:ln w="24091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A6A6A6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D382-4F48-B170-80DDED129BB0}"/>
                </c:ext>
              </c:extLst>
            </c:dLbl>
            <c:numFmt formatCode="0.0;\-0.0;&quot;&quot;" sourceLinked="0"/>
            <c:spPr>
              <a:noFill/>
              <a:ln w="24091">
                <a:noFill/>
              </a:ln>
            </c:spPr>
            <c:txPr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505050"/>
                    </a:solidFill>
                    <a:latin typeface="+mj-lt"/>
                    <a:ea typeface="Arial"/>
                    <a:cs typeface="Arial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Sheet1!$A$2:$A$39</c:f>
              <c:strCache>
                <c:ptCount val="38"/>
                <c:pt idx="0">
                  <c:v>ME</c:v>
                </c:pt>
                <c:pt idx="1">
                  <c:v>MD</c:v>
                </c:pt>
                <c:pt idx="2">
                  <c:v>VA</c:v>
                </c:pt>
                <c:pt idx="3">
                  <c:v>AL</c:v>
                </c:pt>
                <c:pt idx="4">
                  <c:v>NM</c:v>
                </c:pt>
                <c:pt idx="5">
                  <c:v>MS</c:v>
                </c:pt>
                <c:pt idx="6">
                  <c:v>TX</c:v>
                </c:pt>
                <c:pt idx="7">
                  <c:v>RI</c:v>
                </c:pt>
                <c:pt idx="8">
                  <c:v>OK</c:v>
                </c:pt>
                <c:pt idx="9">
                  <c:v>AZ</c:v>
                </c:pt>
                <c:pt idx="10">
                  <c:v>LA</c:v>
                </c:pt>
                <c:pt idx="11">
                  <c:v>NE</c:v>
                </c:pt>
                <c:pt idx="12">
                  <c:v>KY</c:v>
                </c:pt>
                <c:pt idx="13">
                  <c:v>WV^</c:v>
                </c:pt>
                <c:pt idx="14">
                  <c:v>VT</c:v>
                </c:pt>
                <c:pt idx="15">
                  <c:v>IN~</c:v>
                </c:pt>
                <c:pt idx="16">
                  <c:v>IA</c:v>
                </c:pt>
                <c:pt idx="17">
                  <c:v>ID</c:v>
                </c:pt>
                <c:pt idx="18">
                  <c:v>CT</c:v>
                </c:pt>
                <c:pt idx="19">
                  <c:v>KS</c:v>
                </c:pt>
                <c:pt idx="20">
                  <c:v>UT</c:v>
                </c:pt>
                <c:pt idx="21">
                  <c:v>IL~</c:v>
                </c:pt>
                <c:pt idx="22">
                  <c:v>NH</c:v>
                </c:pt>
                <c:pt idx="23">
                  <c:v>AK</c:v>
                </c:pt>
                <c:pt idx="24">
                  <c:v>MO</c:v>
                </c:pt>
                <c:pt idx="25">
                  <c:v>NC</c:v>
                </c:pt>
                <c:pt idx="26">
                  <c:v>GA</c:v>
                </c:pt>
                <c:pt idx="27">
                  <c:v>SC</c:v>
                </c:pt>
                <c:pt idx="28">
                  <c:v>DC</c:v>
                </c:pt>
                <c:pt idx="29">
                  <c:v>CO</c:v>
                </c:pt>
                <c:pt idx="30">
                  <c:v>TN</c:v>
                </c:pt>
                <c:pt idx="31">
                  <c:v>HI</c:v>
                </c:pt>
                <c:pt idx="32">
                  <c:v>OR</c:v>
                </c:pt>
                <c:pt idx="33">
                  <c:v>MT</c:v>
                </c:pt>
                <c:pt idx="34">
                  <c:v>AR</c:v>
                </c:pt>
                <c:pt idx="35">
                  <c:v>NV</c:v>
                </c:pt>
                <c:pt idx="36">
                  <c:v>SD</c:v>
                </c:pt>
                <c:pt idx="37">
                  <c:v>FL</c:v>
                </c:pt>
              </c:strCache>
            </c:strRef>
          </c:cat>
          <c:val>
            <c:numRef>
              <c:f>Sheet1!$E$2:$E$39</c:f>
              <c:numCache>
                <c:formatCode>General</c:formatCode>
                <c:ptCount val="38"/>
                <c:pt idx="0">
                  <c:v>-19</c:v>
                </c:pt>
                <c:pt idx="17">
                  <c:v>-6.7</c:v>
                </c:pt>
                <c:pt idx="3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D382-4F48-B170-80DDED129B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6068224"/>
        <c:axId val="146070912"/>
      </c:lineChart>
      <c:catAx>
        <c:axId val="1460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 sz="1050" b="0" i="0" baseline="0">
                <a:solidFill>
                  <a:schemeClr val="tx1"/>
                </a:solidFill>
                <a:latin typeface="+mj-lt"/>
              </a:defRPr>
            </a:pPr>
            <a:endParaRPr lang="en-US"/>
          </a:p>
        </c:txPr>
        <c:crossAx val="146070912"/>
        <c:crosses val="autoZero"/>
        <c:auto val="1"/>
        <c:lblAlgn val="ctr"/>
        <c:lblOffset val="300"/>
        <c:tickLblSkip val="1"/>
        <c:tickMarkSkip val="1"/>
        <c:noMultiLvlLbl val="0"/>
      </c:catAx>
      <c:valAx>
        <c:axId val="146070912"/>
        <c:scaling>
          <c:orientation val="minMax"/>
          <c:max val="15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146068224"/>
        <c:crosses val="autoZero"/>
        <c:crossBetween val="between"/>
        <c:majorUnit val="5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6736536405171576"/>
          <c:y val="0.10923214378106753"/>
          <c:w val="0.30596833381938371"/>
          <c:h val="5.9196617336155902E-2"/>
        </c:manualLayout>
      </c:layout>
      <c:overlay val="0"/>
      <c:spPr>
        <a:noFill/>
        <a:ln w="24091">
          <a:noFill/>
        </a:ln>
      </c:spPr>
      <c:txPr>
        <a:bodyPr/>
        <a:lstStyle/>
        <a:p>
          <a:pPr>
            <a:defRPr sz="1400" b="0" i="0" baseline="0">
              <a:solidFill>
                <a:srgbClr val="A6A6A6"/>
              </a:solidFill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1" b="1" i="0" u="none" strike="noStrike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1"/>
          <c:tx>
            <c:strRef>
              <c:f>Sheet1!$F$1</c:f>
              <c:strCache>
                <c:ptCount val="1"/>
                <c:pt idx="0">
                  <c:v>Eff Dates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Sheet1!$B$2:$B$12</c:f>
              <c:numCache>
                <c:formatCode>m/d/yyyy</c:formatCode>
                <c:ptCount val="11"/>
                <c:pt idx="0">
                  <c:v>45566</c:v>
                </c:pt>
                <c:pt idx="1">
                  <c:v>45658</c:v>
                </c:pt>
                <c:pt idx="2">
                  <c:v>45323</c:v>
                </c:pt>
                <c:pt idx="3">
                  <c:v>45658</c:v>
                </c:pt>
                <c:pt idx="4">
                  <c:v>45658</c:v>
                </c:pt>
                <c:pt idx="5">
                  <c:v>45658</c:v>
                </c:pt>
                <c:pt idx="6">
                  <c:v>45658</c:v>
                </c:pt>
                <c:pt idx="7">
                  <c:v>45658</c:v>
                </c:pt>
                <c:pt idx="8">
                  <c:v>45474</c:v>
                </c:pt>
                <c:pt idx="9">
                  <c:v>45658</c:v>
                </c:pt>
                <c:pt idx="10">
                  <c:v>45658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9A-447E-9623-8B0D10D7A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29148472"/>
        <c:axId val="829137976"/>
      </c:barChar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Rate/Loss Cost Change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C9A-447E-9623-8B0D10D7ACF2}"/>
              </c:ext>
            </c:extLst>
          </c:dPt>
          <c:dPt>
            <c:idx val="1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C9A-447E-9623-8B0D10D7ACF2}"/>
              </c:ext>
            </c:extLst>
          </c:dPt>
          <c:dPt>
            <c:idx val="2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9A-447E-9623-8B0D10D7ACF2}"/>
              </c:ext>
            </c:extLst>
          </c:dPt>
          <c:dPt>
            <c:idx val="3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C9A-447E-9623-8B0D10D7ACF2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C9A-447E-9623-8B0D10D7ACF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C9A-447E-9623-8B0D10D7ACF2}"/>
              </c:ext>
            </c:extLst>
          </c:dPt>
          <c:dPt>
            <c:idx val="6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C9A-447E-9623-8B0D10D7ACF2}"/>
              </c:ext>
            </c:extLst>
          </c:dPt>
          <c:dPt>
            <c:idx val="7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C9A-447E-9623-8B0D10D7ACF2}"/>
              </c:ext>
            </c:extLst>
          </c:dPt>
          <c:dPt>
            <c:idx val="8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C9A-447E-9623-8B0D10D7ACF2}"/>
              </c:ext>
            </c:extLst>
          </c:dPt>
          <c:dPt>
            <c:idx val="9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BC9A-447E-9623-8B0D10D7ACF2}"/>
              </c:ext>
            </c:extLst>
          </c:dPt>
          <c:dPt>
            <c:idx val="1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BC9A-447E-9623-8B0D10D7ACF2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66416A3E-5F04-446E-853A-80D71A9C394F}" type="VALUE">
                      <a:rPr lang="en-US">
                        <a:solidFill>
                          <a:srgbClr val="A6A6A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C9A-447E-9623-8B0D10D7ACF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3423883-CCF8-4A33-8395-90461BF16CFA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C9A-447E-9623-8B0D10D7ACF2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0" i="0" u="none" strike="noStrike" kern="1200" baseline="0">
                        <a:solidFill>
                          <a:srgbClr val="A6A6A6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07163D7D-E789-47D7-A6CA-9039F2F730E6}" type="VALUE">
                      <a:rPr lang="en-US" sz="1400" b="0" i="0" u="none" strike="noStrike" kern="1200" baseline="0">
                        <a:solidFill>
                          <a:srgbClr val="A6A6A6"/>
                        </a:solidFill>
                        <a:latin typeface="+mj-lt"/>
                        <a:ea typeface="+mn-ea"/>
                        <a:cs typeface="+mn-cs"/>
                      </a:rPr>
                      <a:pPr algn="ctr">
                        <a:defRPr lang="en-US" sz="1400">
                          <a:solidFill>
                            <a:srgbClr val="A6A6A6"/>
                          </a:solidFill>
                          <a:latin typeface="+mj-lt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C9A-447E-9623-8B0D10D7ACF2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400" b="0" i="0" u="none" strike="noStrike" kern="1200" baseline="0">
                        <a:solidFill>
                          <a:srgbClr val="A6A6A6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D308917D-0262-42A1-B1D7-4077291CBFD8}" type="VALUE">
                      <a:rPr lang="en-US" sz="1400" b="0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ea typeface="+mn-ea"/>
                        <a:cs typeface="+mn-cs"/>
                      </a:rPr>
                      <a:pPr>
                        <a:defRPr lang="en-US" sz="1400">
                          <a:solidFill>
                            <a:srgbClr val="A6A6A6"/>
                          </a:solidFill>
                          <a:latin typeface="+mj-lt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400" b="0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BC9A-447E-9623-8B0D10D7A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A6A6A6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Wisconsin^</c:v>
                </c:pt>
                <c:pt idx="1">
                  <c:v>Oklahoma*</c:v>
                </c:pt>
                <c:pt idx="2">
                  <c:v>Nebraska</c:v>
                </c:pt>
                <c:pt idx="3">
                  <c:v>Iowa*</c:v>
                </c:pt>
                <c:pt idx="4">
                  <c:v>Indiana</c:v>
                </c:pt>
                <c:pt idx="5">
                  <c:v>Kansas</c:v>
                </c:pt>
                <c:pt idx="6">
                  <c:v>Illinois*</c:v>
                </c:pt>
                <c:pt idx="7">
                  <c:v>Missouri*</c:v>
                </c:pt>
                <c:pt idx="8">
                  <c:v>South Dakota</c:v>
                </c:pt>
                <c:pt idx="9">
                  <c:v>Minnesota^</c:v>
                </c:pt>
                <c:pt idx="10">
                  <c:v>Michigan^</c:v>
                </c:pt>
              </c:strCache>
            </c:strRef>
          </c:cat>
          <c:val>
            <c:numRef>
              <c:f>Sheet1!$C$2:$C$12</c:f>
              <c:numCache>
                <c:formatCode>0.0%</c:formatCode>
                <c:ptCount val="11"/>
                <c:pt idx="0" formatCode="0.00%">
                  <c:v>-0.105</c:v>
                </c:pt>
                <c:pt idx="1">
                  <c:v>-9.1999999999999998E-2</c:v>
                </c:pt>
                <c:pt idx="2">
                  <c:v>-8.6999999999999994E-2</c:v>
                </c:pt>
                <c:pt idx="3">
                  <c:v>-7.1999999999999995E-2</c:v>
                </c:pt>
                <c:pt idx="4">
                  <c:v>-7.1999999999999995E-2</c:v>
                </c:pt>
                <c:pt idx="5">
                  <c:v>-6.0999999999999999E-2</c:v>
                </c:pt>
                <c:pt idx="6">
                  <c:v>-5.8000000000000003E-2</c:v>
                </c:pt>
                <c:pt idx="7">
                  <c:v>-5.2999999999999999E-2</c:v>
                </c:pt>
                <c:pt idx="8">
                  <c:v>-1.2999999999999999E-2</c:v>
                </c:pt>
                <c:pt idx="9">
                  <c:v>-5.0000000000000001E-3</c:v>
                </c:pt>
                <c:pt idx="10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C9A-447E-9623-8B0D10D7A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988197928"/>
        <c:axId val="988194976"/>
      </c:barChart>
      <c:valAx>
        <c:axId val="829137976"/>
        <c:scaling>
          <c:orientation val="minMax"/>
          <c:max val="1"/>
        </c:scaling>
        <c:delete val="1"/>
        <c:axPos val="t"/>
        <c:numFmt formatCode="General" sourceLinked="1"/>
        <c:majorTickMark val="out"/>
        <c:minorTickMark val="none"/>
        <c:tickLblPos val="nextTo"/>
        <c:crossAx val="829148472"/>
        <c:crosses val="max"/>
        <c:crossBetween val="between"/>
      </c:valAx>
      <c:catAx>
        <c:axId val="829148472"/>
        <c:scaling>
          <c:orientation val="minMax"/>
        </c:scaling>
        <c:delete val="0"/>
        <c:axPos val="r"/>
        <c:numFmt formatCode="m/d/yyyy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A6A6A6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29137976"/>
        <c:crosses val="max"/>
        <c:auto val="0"/>
        <c:lblAlgn val="ctr"/>
        <c:lblOffset val="200"/>
        <c:noMultiLvlLbl val="0"/>
      </c:catAx>
      <c:valAx>
        <c:axId val="988194976"/>
        <c:scaling>
          <c:orientation val="minMax"/>
          <c:max val="4.0000000000000008E-2"/>
        </c:scaling>
        <c:delete val="0"/>
        <c:axPos val="b"/>
        <c:numFmt formatCode="0.0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197928"/>
        <c:crosses val="autoZero"/>
        <c:crossBetween val="between"/>
      </c:valAx>
      <c:catAx>
        <c:axId val="988197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rgbClr val="BFBFB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88194976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6004644863024E-2"/>
          <c:y val="2.6209725138546539E-2"/>
          <c:w val="0.91516820720485159"/>
          <c:h val="0.86543738322327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5-40C7-A3FC-D79564331FF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5-40C7-A3FC-D79564331FF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A5-40C7-A3FC-D79564331FF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A5-40C7-A3FC-D79564331FF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CA5-40C7-A3FC-D79564331FF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CA5-40C7-A3FC-D79564331FF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CA5-40C7-A3FC-D79564331FFF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A5-40C7-A3FC-D79564331FF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A5-40C7-A3FC-D79564331FF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A5-40C7-A3FC-D79564331FF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A5-40C7-A3FC-D79564331FFF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A5-40C7-A3FC-D79564331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.0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CA5-40C7-A3FC-D79564331FFF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1.03</c:v>
                </c:pt>
                <c:pt idx="2">
                  <c:v>0.92</c:v>
                </c:pt>
                <c:pt idx="3">
                  <c:v>0.6</c:v>
                </c:pt>
                <c:pt idx="4">
                  <c:v>0.97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CA5-40C7-A3FC-D79564331FFF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A5-40C7-A3FC-D79564331FF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A5-40C7-A3FC-D79564331FF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A5-40C7-A3FC-D79564331FF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A5-40C7-A3FC-D79564331FF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A5-40C7-A3FC-D79564331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0.94555749081957174</c:v>
                </c:pt>
                <c:pt idx="6">
                  <c:v>0.6833188822614481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CA5-40C7-A3FC-D7956433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2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</a:t>
            </a:r>
          </a:p>
        </c:rich>
      </c:tx>
      <c:layout>
        <c:manualLayout>
          <c:xMode val="edge"/>
          <c:yMode val="edge"/>
          <c:x val="4.2316891738646771E-4"/>
          <c:y val="0.1077578663772759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713057576760188E-2"/>
          <c:y val="4.4572206751955508E-2"/>
          <c:w val="0.92272684072783973"/>
          <c:h val="0.80738562239758926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Chart!$C$1</c:f>
              <c:strCache>
                <c:ptCount val="1"/>
                <c:pt idx="0">
                  <c:v>Combined Ratio2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7B6-4C34-AB8A-B200E08105A6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7B6-4C34-AB8A-B200E08105A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7B6-4C34-AB8A-B200E08105A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B6-4C34-AB8A-B200E08105A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B6-4C34-AB8A-B200E08105A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B6-4C34-AB8A-B200E08105A6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Chart!$A$2:$A$6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Chart!$C$2:$C$6</c:f>
              <c:numCache>
                <c:formatCode>0</c:formatCode>
                <c:ptCount val="5"/>
                <c:pt idx="0">
                  <c:v>90.199999999999989</c:v>
                </c:pt>
                <c:pt idx="1">
                  <c:v>84</c:v>
                </c:pt>
                <c:pt idx="2">
                  <c:v>87.1</c:v>
                </c:pt>
                <c:pt idx="3">
                  <c:v>86.2</c:v>
                </c:pt>
                <c:pt idx="4">
                  <c:v>83.2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B6-4C34-AB8A-B200E0810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Accident Year</a:t>
                </a:r>
              </a:p>
            </c:rich>
          </c:tx>
          <c:layout>
            <c:manualLayout>
              <c:xMode val="edge"/>
              <c:yMode val="edge"/>
              <c:x val="0.45398051691668773"/>
              <c:y val="0.9458786116120131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174904064"/>
        <c:crossesAt val="-15"/>
        <c:auto val="1"/>
        <c:lblAlgn val="ctr"/>
        <c:lblOffset val="200"/>
        <c:noMultiLvlLbl val="0"/>
      </c:catAx>
      <c:valAx>
        <c:axId val="174904064"/>
        <c:scaling>
          <c:orientation val="minMax"/>
          <c:max val="13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75000"/>
                </a:schemeClr>
              </a:solidFill>
            </a:ln>
          </c:spPr>
        </c:majorGridlines>
        <c:numFmt formatCode="0;;&quot;&quot;" sourceLinked="0"/>
        <c:majorTickMark val="none"/>
        <c:minorTickMark val="none"/>
        <c:tickLblPos val="nextTo"/>
        <c:spPr>
          <a:ln>
            <a:noFill/>
          </a:ln>
        </c:spPr>
        <c:crossAx val="174889600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r>
              <a:rPr lang="en-US" sz="1400" baseline="0" dirty="0">
                <a:solidFill>
                  <a:schemeClr val="tx1"/>
                </a:solidFill>
              </a:rPr>
              <a:t>Percent</a:t>
            </a:r>
          </a:p>
        </c:rich>
      </c:tx>
      <c:layout>
        <c:manualLayout>
          <c:xMode val="edge"/>
          <c:yMode val="edge"/>
          <c:x val="0"/>
          <c:y val="5.148872346278287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4626041928047087E-2"/>
          <c:y val="0.11408198342671239"/>
          <c:w val="0.9368373736592519"/>
          <c:h val="0.73277717403533149"/>
        </c:manualLayout>
      </c:layout>
      <c:barChart>
        <c:barDir val="col"/>
        <c:grouping val="stacked"/>
        <c:varyColors val="0"/>
        <c:ser>
          <c:idx val="3"/>
          <c:order val="1"/>
          <c:tx>
            <c:strRef>
              <c:f>Chart!$H$1</c:f>
              <c:strCache>
                <c:ptCount val="1"/>
                <c:pt idx="0">
                  <c:v>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FB-4851-8E01-87212B61042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FB-4851-8E01-87212B61042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FB-4851-8E01-87212B61042D}"/>
              </c:ext>
            </c:extLst>
          </c:dPt>
          <c:dPt>
            <c:idx val="3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FB-4851-8E01-87212B61042D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FB-4851-8E01-87212B61042D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A8FB-4851-8E01-87212B61042D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8FB-4851-8E01-87212B61042D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A8FB-4851-8E01-87212B61042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8FB-4851-8E01-87212B61042D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A8FB-4851-8E01-87212B61042D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A8FB-4851-8E01-87212B61042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FB-4851-8E01-87212B6104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FB-4851-8E01-87212B6104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FB-4851-8E01-87212B61042D}"/>
                </c:ext>
              </c:extLst>
            </c:dLbl>
            <c:dLbl>
              <c:idx val="3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FB-4851-8E01-87212B61042D}"/>
                </c:ext>
              </c:extLst>
            </c:dLbl>
            <c:dLbl>
              <c:idx val="4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FB-4851-8E01-87212B61042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Chart!$H$2:$H$6</c:f>
              <c:numCache>
                <c:formatCode>0.0</c:formatCode>
                <c:ptCount val="5"/>
                <c:pt idx="0">
                  <c:v>59</c:v>
                </c:pt>
                <c:pt idx="1">
                  <c:v>51.300000000000004</c:v>
                </c:pt>
                <c:pt idx="2">
                  <c:v>54.900000000000006</c:v>
                </c:pt>
                <c:pt idx="3">
                  <c:v>51.6</c:v>
                </c:pt>
                <c:pt idx="4">
                  <c:v>50.4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8FB-4851-8E01-87212B61042D}"/>
            </c:ext>
          </c:extLst>
        </c:ser>
        <c:ser>
          <c:idx val="1"/>
          <c:order val="2"/>
          <c:tx>
            <c:strRef>
              <c:f>Chart!$I$1</c:f>
              <c:strCache>
                <c:ptCount val="1"/>
                <c:pt idx="0">
                  <c:v>Column2</c:v>
                </c:pt>
              </c:strCache>
            </c:strRef>
          </c:tx>
          <c:spPr>
            <a:noFill/>
            <a:ln w="6350">
              <a:noFill/>
            </a:ln>
            <a:effectLst/>
          </c:spPr>
          <c:invertIfNegative val="0"/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A8FB-4851-8E01-87212B61042D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A8FB-4851-8E01-87212B61042D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A8FB-4851-8E01-87212B61042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A8FB-4851-8E01-87212B61042D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A8FB-4851-8E01-87212B61042D}"/>
              </c:ext>
            </c:extLst>
          </c:dPt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Chart!$I$2:$I$6</c:f>
              <c:numCache>
                <c:formatCode>0.0</c:formatCode>
                <c:ptCount val="5"/>
                <c:pt idx="0">
                  <c:v>61</c:v>
                </c:pt>
                <c:pt idx="1">
                  <c:v>68.699999999999989</c:v>
                </c:pt>
                <c:pt idx="2">
                  <c:v>65.099999999999994</c:v>
                </c:pt>
                <c:pt idx="3">
                  <c:v>68.400000000000006</c:v>
                </c:pt>
                <c:pt idx="4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8FB-4851-8E01-87212B61042D}"/>
            </c:ext>
          </c:extLst>
        </c:ser>
        <c:ser>
          <c:idx val="4"/>
          <c:order val="3"/>
          <c:tx>
            <c:strRef>
              <c:f>Chart!$J$1</c:f>
              <c:strCache>
                <c:ptCount val="1"/>
                <c:pt idx="0">
                  <c:v>UWR Exp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8-A8FB-4851-8E01-87212B61042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A-A8FB-4851-8E01-87212B61042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C-A8FB-4851-8E01-87212B61042D}"/>
              </c:ext>
            </c:extLst>
          </c:dPt>
          <c:dPt>
            <c:idx val="3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1E-A8FB-4851-8E01-87212B61042D}"/>
              </c:ext>
            </c:extLst>
          </c:dPt>
          <c:dPt>
            <c:idx val="4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20-A8FB-4851-8E01-87212B61042D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A8FB-4851-8E01-87212B61042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8FB-4851-8E01-87212B6104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FB-4851-8E01-87212B6104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8FB-4851-8E01-87212B61042D}"/>
                </c:ext>
              </c:extLst>
            </c:dLbl>
            <c:dLbl>
              <c:idx val="3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8FB-4851-8E01-87212B61042D}"/>
                </c:ext>
              </c:extLst>
            </c:dLbl>
            <c:dLbl>
              <c:idx val="4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8FB-4851-8E01-87212B61042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Chart!$J$2:$J$6</c:f>
              <c:numCache>
                <c:formatCode>0.0</c:formatCode>
                <c:ptCount val="5"/>
                <c:pt idx="0">
                  <c:v>22</c:v>
                </c:pt>
                <c:pt idx="1">
                  <c:v>22.1</c:v>
                </c:pt>
                <c:pt idx="2">
                  <c:v>22.2</c:v>
                </c:pt>
                <c:pt idx="3">
                  <c:v>22.599999999999998</c:v>
                </c:pt>
                <c:pt idx="4">
                  <c:v>22.499999999999996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8FB-4851-8E01-87212B61042D}"/>
            </c:ext>
          </c:extLst>
        </c:ser>
        <c:ser>
          <c:idx val="5"/>
          <c:order val="4"/>
          <c:tx>
            <c:strRef>
              <c:f>Chart!$K$1</c:f>
              <c:strCache>
                <c:ptCount val="1"/>
                <c:pt idx="0">
                  <c:v>Column3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Chart!$K$2:$K$6</c:f>
              <c:numCache>
                <c:formatCode>0.0</c:formatCode>
                <c:ptCount val="5"/>
                <c:pt idx="0">
                  <c:v>48</c:v>
                </c:pt>
                <c:pt idx="1">
                  <c:v>47.9</c:v>
                </c:pt>
                <c:pt idx="2">
                  <c:v>47.8</c:v>
                </c:pt>
                <c:pt idx="3">
                  <c:v>47.400000000000006</c:v>
                </c:pt>
                <c:pt idx="4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A8FB-4851-8E01-87212B61042D}"/>
            </c:ext>
          </c:extLst>
        </c:ser>
        <c:ser>
          <c:idx val="6"/>
          <c:order val="5"/>
          <c:tx>
            <c:strRef>
              <c:f>Chart!$L$1</c:f>
              <c:strCache>
                <c:ptCount val="1"/>
                <c:pt idx="0">
                  <c:v>LAE Exp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5-A8FB-4851-8E01-87212B61042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7-A8FB-4851-8E01-87212B61042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8FB-4851-8E01-87212B6104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8FB-4851-8E01-87212B6104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8FB-4851-8E01-87212B61042D}"/>
                </c:ext>
              </c:extLst>
            </c:dLbl>
            <c:dLbl>
              <c:idx val="3"/>
              <c:layout>
                <c:manualLayout>
                  <c:x val="0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8FB-4851-8E01-87212B61042D}"/>
                </c:ext>
              </c:extLst>
            </c:dLbl>
            <c:dLbl>
              <c:idx val="4"/>
              <c:layout>
                <c:manualLayout>
                  <c:x val="6.075629435209488E-8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157407407407404E-2"/>
                      <c:h val="5.17204227183653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A8FB-4851-8E01-87212B61042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Chart!$L$2:$L$6</c:f>
              <c:numCache>
                <c:formatCode>0.0</c:formatCode>
                <c:ptCount val="5"/>
                <c:pt idx="0">
                  <c:v>8.9</c:v>
                </c:pt>
                <c:pt idx="1">
                  <c:v>10.4</c:v>
                </c:pt>
                <c:pt idx="2">
                  <c:v>9.8000000000000007</c:v>
                </c:pt>
                <c:pt idx="3">
                  <c:v>11.8</c:v>
                </c:pt>
                <c:pt idx="4">
                  <c:v>10.100000000000001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A8FB-4851-8E01-87212B61042D}"/>
            </c:ext>
          </c:extLst>
        </c:ser>
        <c:ser>
          <c:idx val="7"/>
          <c:order val="6"/>
          <c:tx>
            <c:strRef>
              <c:f>Chart!$M$1</c:f>
              <c:strCache>
                <c:ptCount val="1"/>
                <c:pt idx="0">
                  <c:v>Column4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Chart!$M$2:$M$6</c:f>
              <c:numCache>
                <c:formatCode>0.0</c:formatCode>
                <c:ptCount val="5"/>
                <c:pt idx="0">
                  <c:v>51.1</c:v>
                </c:pt>
                <c:pt idx="1">
                  <c:v>49.6</c:v>
                </c:pt>
                <c:pt idx="2">
                  <c:v>50.2</c:v>
                </c:pt>
                <c:pt idx="3">
                  <c:v>48.2</c:v>
                </c:pt>
                <c:pt idx="4">
                  <c:v>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A8FB-4851-8E01-87212B61042D}"/>
            </c:ext>
          </c:extLst>
        </c:ser>
        <c:ser>
          <c:idx val="0"/>
          <c:order val="7"/>
          <c:tx>
            <c:strRef>
              <c:f>Chart!$N$1</c:f>
              <c:strCache>
                <c:ptCount val="1"/>
                <c:pt idx="0">
                  <c:v>Dividends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E-A8FB-4851-8E01-87212B61042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0-A8FB-4851-8E01-87212B61042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8FB-4851-8E01-87212B6104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A8FB-4851-8E01-87212B6104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8FB-4851-8E01-87212B61042D}"/>
                </c:ext>
              </c:extLst>
            </c:dLbl>
            <c:dLbl>
              <c:idx val="3"/>
              <c:layout>
                <c:manualLayout>
                  <c:x val="0"/>
                  <c:y val="-4.11909787702263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A8FB-4851-8E01-87212B61042D}"/>
                </c:ext>
              </c:extLst>
            </c:dLbl>
            <c:dLbl>
              <c:idx val="4"/>
              <c:layout>
                <c:manualLayout>
                  <c:x val="-1.1316741696017772E-16"/>
                  <c:y val="-4.3765414943365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8FB-4851-8E01-87212B61042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Chart!$N$2:$N$6</c:f>
              <c:numCache>
                <c:formatCode>0.0</c:formatCode>
                <c:ptCount val="5"/>
                <c:pt idx="0">
                  <c:v>0.3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A8FB-4851-8E01-87212B61042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74889600"/>
        <c:axId val="174904064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noFill/>
                  <a:ln w="6350">
                    <a:noFill/>
                  </a:ln>
                  <a:effectLst/>
                </c:spPr>
                <c:invertIfNegative val="0"/>
                <c:dPt>
                  <c:idx val="2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5-A8FB-4851-8E01-87212B61042D}"/>
                    </c:ext>
                  </c:extLst>
                </c:dPt>
                <c:dPt>
                  <c:idx val="21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6-A8FB-4851-8E01-87212B61042D}"/>
                    </c:ext>
                  </c:extLst>
                </c:dPt>
                <c:dPt>
                  <c:idx val="22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7-A8FB-4851-8E01-87212B61042D}"/>
                    </c:ext>
                  </c:extLst>
                </c:dPt>
                <c:dPt>
                  <c:idx val="2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8-A8FB-4851-8E01-87212B61042D}"/>
                    </c:ext>
                  </c:extLst>
                </c:dPt>
                <c:dPt>
                  <c:idx val="24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9-A8FB-4851-8E01-87212B61042D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A-A8FB-4851-8E01-87212B61042D}"/>
                  </c:ext>
                </c:extLst>
              </c15:ser>
            </c15:filteredBarSeries>
          </c:ext>
        </c:extLst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Accident Year</a:t>
                </a:r>
              </a:p>
            </c:rich>
          </c:tx>
          <c:layout>
            <c:manualLayout>
              <c:xMode val="edge"/>
              <c:yMode val="edge"/>
              <c:x val="0.45950329897115216"/>
              <c:y val="0.9466161266330692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-15"/>
        <c:auto val="1"/>
        <c:lblAlgn val="ctr"/>
        <c:lblOffset val="200"/>
        <c:tickLblSkip val="1"/>
        <c:noMultiLvlLbl val="0"/>
      </c:catAx>
      <c:valAx>
        <c:axId val="174904064"/>
        <c:scaling>
          <c:orientation val="minMax"/>
          <c:max val="270"/>
          <c:min val="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noFill/>
          </a:ln>
        </c:spPr>
        <c:crossAx val="174889600"/>
        <c:crosses val="autoZero"/>
        <c:crossBetween val="between"/>
        <c:majorUnit val="60"/>
        <c:minorUnit val="8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131804176651832E-2"/>
          <c:y val="2.6421570632495214E-2"/>
          <c:w val="0.94326191563011141"/>
          <c:h val="0.880185173282224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Grey (x100)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Sheet1!$E$3:$E$16</c:f>
              <c:numCache>
                <c:formatCode>General</c:formatCode>
                <c:ptCount val="14"/>
                <c:pt idx="0">
                  <c:v>-3</c:v>
                </c:pt>
                <c:pt idx="1">
                  <c:v>0.89999999999999991</c:v>
                </c:pt>
                <c:pt idx="2">
                  <c:v>-6.5</c:v>
                </c:pt>
                <c:pt idx="3">
                  <c:v>-5.8999999999999995</c:v>
                </c:pt>
                <c:pt idx="4">
                  <c:v>1.0999999999999999</c:v>
                </c:pt>
                <c:pt idx="5">
                  <c:v>-7.5</c:v>
                </c:pt>
                <c:pt idx="6">
                  <c:v>-4.7</c:v>
                </c:pt>
                <c:pt idx="7">
                  <c:v>-6.1</c:v>
                </c:pt>
                <c:pt idx="8">
                  <c:v>0.70000000000000007</c:v>
                </c:pt>
                <c:pt idx="9">
                  <c:v>-1.2</c:v>
                </c:pt>
                <c:pt idx="10">
                  <c:v>-5.8999999999999995</c:v>
                </c:pt>
                <c:pt idx="1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D-4BDD-9982-849F276E3D89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-3.5000000000000004</c:v>
                </c:pt>
                <c:pt idx="13" formatCode="0.0">
                  <c:v>-7.3999999999999995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FD-4BDD-9982-849F276E3D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-3.5000000000000004</c:v>
                </c:pt>
                <c:pt idx="13" formatCode="0.0">
                  <c:v>-7.3999999999999995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FD-4BDD-9982-849F276E3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15"/>
          <c:min val="-15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aseline="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55172413793108E-2"/>
          <c:y val="9.7967094852500242E-2"/>
          <c:w val="0.96397343651009137"/>
          <c:h val="0.743124799531426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Sheet1!$B$2:$B$16</c:f>
              <c:strCache>
                <c:ptCount val="15"/>
                <c:pt idx="0">
                  <c:v>30.9</c:v>
                </c:pt>
                <c:pt idx="1">
                  <c:v>30.0</c:v>
                </c:pt>
                <c:pt idx="2">
                  <c:v>30.2</c:v>
                </c:pt>
                <c:pt idx="3">
                  <c:v>28.3</c:v>
                </c:pt>
                <c:pt idx="4">
                  <c:v>26.6</c:v>
                </c:pt>
                <c:pt idx="5">
                  <c:v>26.9</c:v>
                </c:pt>
                <c:pt idx="6">
                  <c:v>24.9</c:v>
                </c:pt>
                <c:pt idx="7">
                  <c:v>23.7</c:v>
                </c:pt>
                <c:pt idx="8">
                  <c:v>22.3</c:v>
                </c:pt>
                <c:pt idx="9">
                  <c:v>22.4</c:v>
                </c:pt>
                <c:pt idx="10">
                  <c:v>22.2</c:v>
                </c:pt>
                <c:pt idx="11">
                  <c:v>20.9</c:v>
                </c:pt>
                <c:pt idx="12">
                  <c:v>21.0</c:v>
                </c:pt>
                <c:pt idx="13">
                  <c:v>20.2</c:v>
                </c:pt>
                <c:pt idx="14">
                  <c:v>18.7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D9-4EA6-A2B2-0697523F305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D9-4EA6-A2B2-0697523F305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D9-4EA6-A2B2-0697523F305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D9-4EA6-A2B2-0697523F305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D9-4EA6-A2B2-0697523F305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D9-4EA6-A2B2-0697523F305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D9-4EA6-A2B2-0697523F305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D9-4EA6-A2B2-0697523F305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D9-4EA6-A2B2-0697523F305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D9-4EA6-A2B2-0697523F305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2D9-4EA6-A2B2-0697523F305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D9-4EA6-A2B2-0697523F305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D9-4EA6-A2B2-0697523F305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D9-4EA6-A2B2-0697523F305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54B77B7A-F82C-42EB-B824-5B4B11B730F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12D9-4EA6-A2B2-0697523F305B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Sheet1!$B$2:$B$16</c:f>
              <c:numCache>
                <c:formatCode>0.0</c:formatCode>
                <c:ptCount val="15"/>
                <c:pt idx="0">
                  <c:v>30.905000000000001</c:v>
                </c:pt>
                <c:pt idx="1">
                  <c:v>29.984000000000002</c:v>
                </c:pt>
                <c:pt idx="2">
                  <c:v>30.248999999999999</c:v>
                </c:pt>
                <c:pt idx="3">
                  <c:v>28.271999999999998</c:v>
                </c:pt>
                <c:pt idx="4">
                  <c:v>26.609000000000002</c:v>
                </c:pt>
                <c:pt idx="5">
                  <c:v>26.914000000000001</c:v>
                </c:pt>
                <c:pt idx="6">
                  <c:v>24.890999999999998</c:v>
                </c:pt>
                <c:pt idx="7">
                  <c:v>23.722000000000001</c:v>
                </c:pt>
                <c:pt idx="8">
                  <c:v>22.277999999999999</c:v>
                </c:pt>
                <c:pt idx="9">
                  <c:v>22.442</c:v>
                </c:pt>
                <c:pt idx="10">
                  <c:v>22.164000000000001</c:v>
                </c:pt>
                <c:pt idx="11">
                  <c:v>20.853999999999999</c:v>
                </c:pt>
                <c:pt idx="12">
                  <c:v>20.975999999999999</c:v>
                </c:pt>
                <c:pt idx="13">
                  <c:v>20.238</c:v>
                </c:pt>
                <c:pt idx="14">
                  <c:v>18.748000000000001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2D9-4EA6-A2B2-0697523F305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093888"/>
        <c:axId val="161104256"/>
      </c:lineChart>
      <c:catAx>
        <c:axId val="16109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Policy Year</a:t>
                </a:r>
              </a:p>
            </c:rich>
          </c:tx>
          <c:layout>
            <c:manualLayout>
              <c:xMode val="edge"/>
              <c:yMode val="edge"/>
              <c:x val="0.47529124616348667"/>
              <c:y val="0.925515620446762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61104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10425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6109388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 baseline="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22786534623279E-2"/>
          <c:y val="8.8453412840723514E-2"/>
          <c:w val="0.95057721346537682"/>
          <c:h val="0.756066772536513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Adjusted to Common Wage Level </c:v>
                </c:pt>
              </c:strCache>
            </c:strRef>
          </c:tx>
          <c:spPr>
            <a:ln w="28575"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AY 2023</c:v>
                </c:pt>
              </c:strCache>
            </c:strRef>
          </c:cat>
          <c:val>
            <c:numRef>
              <c:f>Sheet1!$B$2:$B$17</c:f>
              <c:numCache>
                <c:formatCode>#,##0.0</c:formatCode>
                <c:ptCount val="16"/>
                <c:pt idx="0">
                  <c:v>21.866</c:v>
                </c:pt>
                <c:pt idx="1">
                  <c:v>20.52</c:v>
                </c:pt>
                <c:pt idx="2">
                  <c:v>21.29</c:v>
                </c:pt>
                <c:pt idx="3">
                  <c:v>20.657</c:v>
                </c:pt>
                <c:pt idx="4">
                  <c:v>20.844000000000001</c:v>
                </c:pt>
                <c:pt idx="5">
                  <c:v>20.736000000000001</c:v>
                </c:pt>
                <c:pt idx="6">
                  <c:v>18.506</c:v>
                </c:pt>
                <c:pt idx="7">
                  <c:v>19.815000000000001</c:v>
                </c:pt>
                <c:pt idx="8">
                  <c:v>19.111000000000001</c:v>
                </c:pt>
                <c:pt idx="9">
                  <c:v>18.555</c:v>
                </c:pt>
                <c:pt idx="10">
                  <c:v>19.798000000000002</c:v>
                </c:pt>
                <c:pt idx="11">
                  <c:v>19.148</c:v>
                </c:pt>
                <c:pt idx="12">
                  <c:v>17.341999999999999</c:v>
                </c:pt>
                <c:pt idx="13">
                  <c:v>17.237000000000002</c:v>
                </c:pt>
                <c:pt idx="14">
                  <c:v>17.510000000000002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24-42BE-9D14-0A2A3DFAFA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Actual 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F024-42BE-9D14-0A2A3DFAFAC6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F024-42BE-9D14-0A2A3DFAFAC6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F024-42BE-9D14-0A2A3DFAFAC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24-42BE-9D14-0A2A3DFAFAC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24-42BE-9D14-0A2A3DFAFAC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24-42BE-9D14-0A2A3DFAFAC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24-42BE-9D14-0A2A3DFAFAC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24-42BE-9D14-0A2A3DFAFAC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24-42BE-9D14-0A2A3DFAFAC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24-42BE-9D14-0A2A3DFAFAC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24-42BE-9D14-0A2A3DFAFAC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24-42BE-9D14-0A2A3DFAFAC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024-42BE-9D14-0A2A3DFAFAC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24-42BE-9D14-0A2A3DFAFAC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024-42BE-9D14-0A2A3DFAFAC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024-42BE-9D14-0A2A3DFAFAC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24-42BE-9D14-0A2A3DFAFAC6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AY 2023</c:v>
                </c:pt>
              </c:strCache>
            </c:strRef>
          </c:cat>
          <c:val>
            <c:numRef>
              <c:f>Sheet1!$C$2:$C$17</c:f>
              <c:numCache>
                <c:formatCode>#,##0.0</c:formatCode>
                <c:ptCount val="16"/>
                <c:pt idx="0">
                  <c:v>14.141</c:v>
                </c:pt>
                <c:pt idx="1">
                  <c:v>13.358000000000001</c:v>
                </c:pt>
                <c:pt idx="2">
                  <c:v>14.254</c:v>
                </c:pt>
                <c:pt idx="3">
                  <c:v>14.198</c:v>
                </c:pt>
                <c:pt idx="4">
                  <c:v>14.617000000000001</c:v>
                </c:pt>
                <c:pt idx="5">
                  <c:v>14.77</c:v>
                </c:pt>
                <c:pt idx="6">
                  <c:v>13.531000000000001</c:v>
                </c:pt>
                <c:pt idx="7">
                  <c:v>14.844000000000001</c:v>
                </c:pt>
                <c:pt idx="8">
                  <c:v>14.664</c:v>
                </c:pt>
                <c:pt idx="9">
                  <c:v>14.736000000000001</c:v>
                </c:pt>
                <c:pt idx="10">
                  <c:v>16.157</c:v>
                </c:pt>
                <c:pt idx="11">
                  <c:v>16.216000000000001</c:v>
                </c:pt>
                <c:pt idx="12">
                  <c:v>15.538</c:v>
                </c:pt>
                <c:pt idx="13">
                  <c:v>16.440999999999999</c:v>
                </c:pt>
                <c:pt idx="14">
                  <c:v>17.510000000000002</c:v>
                </c:pt>
                <c:pt idx="15" formatCode="0.0">
                  <c:v>18.13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024-42BE-9D14-0A2A3DFAFAC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7544448"/>
        <c:axId val="117546368"/>
      </c:lineChart>
      <c:catAx>
        <c:axId val="1175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Policy Year</a:t>
                </a:r>
              </a:p>
            </c:rich>
          </c:tx>
          <c:layout>
            <c:manualLayout>
              <c:xMode val="edge"/>
              <c:yMode val="edge"/>
              <c:x val="0.48164783591801719"/>
              <c:y val="0.930101130798069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7546368"/>
        <c:crossesAt val="4"/>
        <c:auto val="1"/>
        <c:lblAlgn val="ctr"/>
        <c:lblOffset val="100"/>
        <c:noMultiLvlLbl val="0"/>
      </c:catAx>
      <c:valAx>
        <c:axId val="117546368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7544448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2"/>
    </a:solidFill>
  </c:spPr>
  <c:txPr>
    <a:bodyPr/>
    <a:lstStyle/>
    <a:p>
      <a:pPr>
        <a:defRPr sz="1400" b="1" baseline="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12853262210754E-2"/>
          <c:y val="0.12218793522815773"/>
          <c:w val="0.98002416776024559"/>
          <c:h val="0.72522787994262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Adjusted to Common Wage Level</c:v>
                </c:pt>
              </c:strCache>
            </c:strRef>
          </c:tx>
          <c:spPr>
            <a:ln w="28575"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AY 2023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40.966000000000001</c:v>
                </c:pt>
                <c:pt idx="1">
                  <c:v>43.155999999999999</c:v>
                </c:pt>
                <c:pt idx="2">
                  <c:v>44.521000000000001</c:v>
                </c:pt>
                <c:pt idx="3">
                  <c:v>45.569000000000003</c:v>
                </c:pt>
                <c:pt idx="4">
                  <c:v>46.768999999999998</c:v>
                </c:pt>
                <c:pt idx="5">
                  <c:v>47.453000000000003</c:v>
                </c:pt>
                <c:pt idx="6">
                  <c:v>42.51</c:v>
                </c:pt>
                <c:pt idx="7">
                  <c:v>43.417000000000002</c:v>
                </c:pt>
                <c:pt idx="8">
                  <c:v>45.186999999999998</c:v>
                </c:pt>
                <c:pt idx="9">
                  <c:v>43.118000000000002</c:v>
                </c:pt>
                <c:pt idx="10">
                  <c:v>44.186</c:v>
                </c:pt>
                <c:pt idx="11">
                  <c:v>41.926000000000002</c:v>
                </c:pt>
                <c:pt idx="12">
                  <c:v>36.131</c:v>
                </c:pt>
                <c:pt idx="13">
                  <c:v>36.898000000000003</c:v>
                </c:pt>
                <c:pt idx="14">
                  <c:v>36.008000000000003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11-49E7-9D5A-2D0F3C012B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3C11-49E7-9D5A-2D0F3C012B87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3C11-49E7-9D5A-2D0F3C012B87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3C11-49E7-9D5A-2D0F3C012B8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11-49E7-9D5A-2D0F3C012B8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11-49E7-9D5A-2D0F3C012B8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11-49E7-9D5A-2D0F3C012B8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11-49E7-9D5A-2D0F3C012B8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11-49E7-9D5A-2D0F3C012B8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C11-49E7-9D5A-2D0F3C012B8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C11-49E7-9D5A-2D0F3C012B8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C11-49E7-9D5A-2D0F3C012B8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C11-49E7-9D5A-2D0F3C012B8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C11-49E7-9D5A-2D0F3C012B8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C11-49E7-9D5A-2D0F3C012B8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C11-49E7-9D5A-2D0F3C012B8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C11-49E7-9D5A-2D0F3C012B8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11-49E7-9D5A-2D0F3C012B8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AY 2023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26.501999999999999</c:v>
                </c:pt>
                <c:pt idx="1">
                  <c:v>28.094999999999999</c:v>
                </c:pt>
                <c:pt idx="2">
                  <c:v>29.798000000000002</c:v>
                </c:pt>
                <c:pt idx="3">
                  <c:v>31.312000000000001</c:v>
                </c:pt>
                <c:pt idx="4">
                  <c:v>32.792000000000002</c:v>
                </c:pt>
                <c:pt idx="5">
                  <c:v>33.802</c:v>
                </c:pt>
                <c:pt idx="6">
                  <c:v>31.074999999999999</c:v>
                </c:pt>
                <c:pt idx="7">
                  <c:v>32.512999999999998</c:v>
                </c:pt>
                <c:pt idx="8">
                  <c:v>34.677</c:v>
                </c:pt>
                <c:pt idx="9">
                  <c:v>34.261000000000003</c:v>
                </c:pt>
                <c:pt idx="10">
                  <c:v>36.073999999999998</c:v>
                </c:pt>
                <c:pt idx="11">
                  <c:v>35.49</c:v>
                </c:pt>
                <c:pt idx="12">
                  <c:v>32.378999999999998</c:v>
                </c:pt>
                <c:pt idx="13">
                  <c:v>35.198999999999998</c:v>
                </c:pt>
                <c:pt idx="14">
                  <c:v>36.008000000000003</c:v>
                </c:pt>
                <c:pt idx="15">
                  <c:v>41.027999999999999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3C11-49E7-9D5A-2D0F3C012B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2381824"/>
        <c:axId val="162383744"/>
      </c:lineChart>
      <c:catAx>
        <c:axId val="162381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7480582833535351"/>
              <c:y val="0.932090500114431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3744"/>
        <c:crossesAt val="4"/>
        <c:auto val="1"/>
        <c:lblAlgn val="ctr"/>
        <c:lblOffset val="100"/>
        <c:tickLblSkip val="1"/>
        <c:tickMarkSkip val="1"/>
        <c:noMultiLvlLbl val="0"/>
      </c:catAx>
      <c:valAx>
        <c:axId val="162383744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18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D7EC4-5124-44FB-9FF1-04FC1D9527F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928742-5AFF-4650-BA70-CCEB5A33269D}">
      <dgm:prSet phldrT="[Text]" custT="1"/>
      <dgm:spPr>
        <a:noFill/>
      </dgm:spPr>
      <dgm:t>
        <a:bodyPr/>
        <a:lstStyle/>
        <a:p>
          <a:r>
            <a:rPr lang="en-US" sz="1200" b="1"/>
            <a:t>President/CEO</a:t>
          </a:r>
        </a:p>
        <a:p>
          <a:r>
            <a:rPr lang="en-US" sz="1200"/>
            <a:t>Paul Keathley</a:t>
          </a:r>
        </a:p>
      </dgm:t>
    </dgm:pt>
    <dgm:pt modelId="{0834EE71-980B-49A8-B333-455E8D6A93F5}" type="parTrans" cxnId="{51DA648C-6CA4-445F-B56F-1051D2362CEE}">
      <dgm:prSet/>
      <dgm:spPr/>
      <dgm:t>
        <a:bodyPr/>
        <a:lstStyle/>
        <a:p>
          <a:endParaRPr lang="en-US"/>
        </a:p>
      </dgm:t>
    </dgm:pt>
    <dgm:pt modelId="{988B630E-D018-470A-8975-858069603F5C}" type="sibTrans" cxnId="{51DA648C-6CA4-445F-B56F-1051D2362CEE}">
      <dgm:prSet/>
      <dgm:spPr/>
      <dgm:t>
        <a:bodyPr/>
        <a:lstStyle/>
        <a:p>
          <a:endParaRPr lang="en-US"/>
        </a:p>
      </dgm:t>
    </dgm:pt>
    <dgm:pt modelId="{27CD1700-7559-485C-9FBC-4D481AEB84DC}">
      <dgm:prSet phldrT="[Text]" custT="1"/>
      <dgm:spPr>
        <a:noFill/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r>
            <a:rPr lang="en-US" sz="1200" b="1" dirty="0"/>
            <a:t>Director of Finance and Operations</a:t>
          </a:r>
        </a:p>
        <a:p>
          <a:pPr>
            <a:spcBef>
              <a:spcPts val="600"/>
            </a:spcBef>
            <a:spcAft>
              <a:spcPts val="300"/>
            </a:spcAft>
          </a:pPr>
          <a:r>
            <a:rPr lang="en-US" sz="1200" dirty="0"/>
            <a:t>Jennifer Cox</a:t>
          </a:r>
        </a:p>
      </dgm:t>
    </dgm:pt>
    <dgm:pt modelId="{B67C2991-0E6A-4B28-A6CB-16876ED0C5B3}" type="parTrans" cxnId="{399935D7-7ADF-4F11-B24E-D28EA3E6DDEA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A1B2CDC1-59A6-4E42-85D9-03352BFFC9C7}" type="sibTrans" cxnId="{399935D7-7ADF-4F11-B24E-D28EA3E6DDEA}">
      <dgm:prSet/>
      <dgm:spPr/>
      <dgm:t>
        <a:bodyPr/>
        <a:lstStyle/>
        <a:p>
          <a:endParaRPr lang="en-US"/>
        </a:p>
      </dgm:t>
    </dgm:pt>
    <dgm:pt modelId="{0B00EF88-A1CB-4D89-A1A2-60000F421AC2}">
      <dgm:prSet phldrT="[Text]" custT="1"/>
      <dgm:spPr>
        <a:noFill/>
      </dgm:spPr>
      <dgm:t>
        <a:bodyPr/>
        <a:lstStyle/>
        <a:p>
          <a:r>
            <a:rPr lang="en-US" sz="1200" b="1" dirty="0"/>
            <a:t>Finance Assistant</a:t>
          </a:r>
        </a:p>
        <a:p>
          <a:r>
            <a:rPr lang="en-US" sz="1200" dirty="0"/>
            <a:t>Kim Jansen</a:t>
          </a:r>
        </a:p>
      </dgm:t>
    </dgm:pt>
    <dgm:pt modelId="{31A296BA-CC63-4E3F-898B-2C48AADA38E6}" type="parTrans" cxnId="{69EAA843-9DCB-4979-B710-EBF1BA6FE483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8682809-CF2F-4EFF-8222-5A539F2D4555}" type="sibTrans" cxnId="{69EAA843-9DCB-4979-B710-EBF1BA6FE483}">
      <dgm:prSet/>
      <dgm:spPr/>
      <dgm:t>
        <a:bodyPr/>
        <a:lstStyle/>
        <a:p>
          <a:endParaRPr lang="en-US"/>
        </a:p>
      </dgm:t>
    </dgm:pt>
    <dgm:pt modelId="{B9358298-C55D-4646-8CDF-5A6419F74E5E}">
      <dgm:prSet phldrT="[Text]" custT="1"/>
      <dgm:spPr>
        <a:noFill/>
      </dgm:spPr>
      <dgm:t>
        <a:bodyPr/>
        <a:lstStyle/>
        <a:p>
          <a:r>
            <a:rPr lang="en-US" sz="1200" b="1"/>
            <a:t>Vice President</a:t>
          </a:r>
        </a:p>
        <a:p>
          <a:r>
            <a:rPr lang="en-US" sz="1200"/>
            <a:t>Scott Lerew</a:t>
          </a:r>
        </a:p>
      </dgm:t>
    </dgm:pt>
    <dgm:pt modelId="{E32F40CC-08C6-4B92-9949-4F295BC6C1E4}" type="sibTrans" cxnId="{7BC2C136-D4DE-4C47-B1C9-5F7FA0C60FEF}">
      <dgm:prSet/>
      <dgm:spPr/>
      <dgm:t>
        <a:bodyPr/>
        <a:lstStyle/>
        <a:p>
          <a:endParaRPr lang="en-US"/>
        </a:p>
      </dgm:t>
    </dgm:pt>
    <dgm:pt modelId="{B11FEF6C-FB48-4F2B-884A-E802FE22D21E}" type="parTrans" cxnId="{7BC2C136-D4DE-4C47-B1C9-5F7FA0C60FEF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FB3F30A-63AC-4531-BDA7-F81B2845F92E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Classification &amp; Inspection</a:t>
          </a:r>
          <a:endParaRPr lang="en-US" sz="1200" b="0" dirty="0"/>
        </a:p>
        <a:p>
          <a:pPr>
            <a:spcAft>
              <a:spcPts val="0"/>
            </a:spcAft>
          </a:pPr>
          <a:r>
            <a:rPr lang="en-US" sz="1200" b="0" dirty="0"/>
            <a:t>Daniel Geary</a:t>
          </a:r>
        </a:p>
        <a:p>
          <a:pPr>
            <a:spcAft>
              <a:spcPts val="0"/>
            </a:spcAft>
          </a:pPr>
          <a:endParaRPr lang="en-US" sz="1200" b="0"/>
        </a:p>
      </dgm:t>
    </dgm:pt>
    <dgm:pt modelId="{A6AA348B-F816-49ED-BC3E-C1C4A7653EF1}" type="parTrans" cxnId="{919B6033-CE7A-451D-90D1-FA919725C0AC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B8547F10-4251-44D7-BF02-419E4EB9D74D}" type="sibTrans" cxnId="{919B6033-CE7A-451D-90D1-FA919725C0AC}">
      <dgm:prSet/>
      <dgm:spPr/>
      <dgm:t>
        <a:bodyPr/>
        <a:lstStyle/>
        <a:p>
          <a:endParaRPr lang="en-US"/>
        </a:p>
      </dgm:t>
    </dgm:pt>
    <dgm:pt modelId="{3AE9FCD9-0C4B-4EA5-9622-21DA0652D4AB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Analysts</a:t>
          </a:r>
        </a:p>
        <a:p>
          <a:pPr>
            <a:spcAft>
              <a:spcPts val="0"/>
            </a:spcAft>
          </a:pPr>
          <a:r>
            <a:rPr lang="en-US" sz="1200" dirty="0"/>
            <a:t>Mari Kidwell</a:t>
          </a:r>
        </a:p>
        <a:p>
          <a:pPr>
            <a:spcAft>
              <a:spcPts val="0"/>
            </a:spcAft>
          </a:pPr>
          <a:r>
            <a:rPr lang="en-US" sz="1200" dirty="0"/>
            <a:t>Christine Cartwright</a:t>
          </a:r>
        </a:p>
        <a:p>
          <a:pPr>
            <a:spcAft>
              <a:spcPts val="0"/>
            </a:spcAft>
          </a:pPr>
          <a:r>
            <a:rPr lang="en-US" sz="1200" dirty="0"/>
            <a:t>Cassie Lechien</a:t>
          </a:r>
        </a:p>
      </dgm:t>
    </dgm:pt>
    <dgm:pt modelId="{A9EBF582-3E2C-4D2A-8B8D-754DA489D577}" type="parTrans" cxnId="{E4EE0296-76A9-47AC-9178-66ED7BD02BC5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0BDDFF97-A4EC-423D-9A26-0225D27C732B}" type="sibTrans" cxnId="{E4EE0296-76A9-47AC-9178-66ED7BD02BC5}">
      <dgm:prSet/>
      <dgm:spPr/>
      <dgm:t>
        <a:bodyPr/>
        <a:lstStyle/>
        <a:p>
          <a:endParaRPr lang="en-US"/>
        </a:p>
      </dgm:t>
    </dgm:pt>
    <dgm:pt modelId="{8EC83B06-392D-4C4D-8A0B-2650EC099792}" type="pres">
      <dgm:prSet presAssocID="{F43D7EC4-5124-44FB-9FF1-04FC1D9527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23D0B24-3371-495E-B5D5-5CAB1DA1663D}" type="pres">
      <dgm:prSet presAssocID="{F0928742-5AFF-4650-BA70-CCEB5A33269D}" presName="hierRoot1" presStyleCnt="0">
        <dgm:presLayoutVars>
          <dgm:hierBranch val="init"/>
        </dgm:presLayoutVars>
      </dgm:prSet>
      <dgm:spPr/>
    </dgm:pt>
    <dgm:pt modelId="{8DD2AC96-406B-4494-B245-737EF992F72B}" type="pres">
      <dgm:prSet presAssocID="{F0928742-5AFF-4650-BA70-CCEB5A33269D}" presName="rootComposite1" presStyleCnt="0"/>
      <dgm:spPr/>
    </dgm:pt>
    <dgm:pt modelId="{6DCD1304-BE08-4B9F-B008-AF4820773740}" type="pres">
      <dgm:prSet presAssocID="{F0928742-5AFF-4650-BA70-CCEB5A33269D}" presName="rootText1" presStyleLbl="node0" presStyleIdx="0" presStyleCnt="1" custScaleY="86301" custLinFactNeighborX="-39065" custLinFactNeighborY="-123">
        <dgm:presLayoutVars>
          <dgm:chPref val="3"/>
        </dgm:presLayoutVars>
      </dgm:prSet>
      <dgm:spPr/>
    </dgm:pt>
    <dgm:pt modelId="{173B62EF-6E32-42FA-8DCE-B1959181CF54}" type="pres">
      <dgm:prSet presAssocID="{F0928742-5AFF-4650-BA70-CCEB5A33269D}" presName="rootConnector1" presStyleLbl="node1" presStyleIdx="0" presStyleCnt="0"/>
      <dgm:spPr/>
    </dgm:pt>
    <dgm:pt modelId="{8DC25D54-E5D3-4D28-80A3-228B0BE7D8B2}" type="pres">
      <dgm:prSet presAssocID="{F0928742-5AFF-4650-BA70-CCEB5A33269D}" presName="hierChild2" presStyleCnt="0"/>
      <dgm:spPr/>
    </dgm:pt>
    <dgm:pt modelId="{F42E0117-43A0-49A7-B6DF-A32A625E87C2}" type="pres">
      <dgm:prSet presAssocID="{B67C2991-0E6A-4B28-A6CB-16876ED0C5B3}" presName="Name37" presStyleLbl="parChTrans1D2" presStyleIdx="0" presStyleCnt="2"/>
      <dgm:spPr/>
    </dgm:pt>
    <dgm:pt modelId="{44CB4F80-FC23-4D2A-8964-DA7A3E121720}" type="pres">
      <dgm:prSet presAssocID="{27CD1700-7559-485C-9FBC-4D481AEB84DC}" presName="hierRoot2" presStyleCnt="0">
        <dgm:presLayoutVars>
          <dgm:hierBranch val="init"/>
        </dgm:presLayoutVars>
      </dgm:prSet>
      <dgm:spPr/>
    </dgm:pt>
    <dgm:pt modelId="{80AB254D-093C-42DC-969D-C5BDD2A37CA8}" type="pres">
      <dgm:prSet presAssocID="{27CD1700-7559-485C-9FBC-4D481AEB84DC}" presName="rootComposite" presStyleCnt="0"/>
      <dgm:spPr/>
    </dgm:pt>
    <dgm:pt modelId="{A44EDF37-0014-486A-B3AB-643FFBE89C23}" type="pres">
      <dgm:prSet presAssocID="{27CD1700-7559-485C-9FBC-4D481AEB84DC}" presName="rootText" presStyleLbl="node2" presStyleIdx="0" presStyleCnt="2" custScaleX="168290" custScaleY="112800" custLinFactX="17151" custLinFactNeighborX="100000" custLinFactNeighborY="9473">
        <dgm:presLayoutVars>
          <dgm:chPref val="3"/>
        </dgm:presLayoutVars>
      </dgm:prSet>
      <dgm:spPr/>
    </dgm:pt>
    <dgm:pt modelId="{31D627BA-9CA4-4DEE-BA5D-F995C8AA4535}" type="pres">
      <dgm:prSet presAssocID="{27CD1700-7559-485C-9FBC-4D481AEB84DC}" presName="rootConnector" presStyleLbl="node2" presStyleIdx="0" presStyleCnt="2"/>
      <dgm:spPr/>
    </dgm:pt>
    <dgm:pt modelId="{F4A43B67-C1E9-4BEB-983B-0F143E9BACC5}" type="pres">
      <dgm:prSet presAssocID="{27CD1700-7559-485C-9FBC-4D481AEB84DC}" presName="hierChild4" presStyleCnt="0"/>
      <dgm:spPr/>
    </dgm:pt>
    <dgm:pt modelId="{73387ABF-DDE4-4B1E-AEED-3D5C8CB8C802}" type="pres">
      <dgm:prSet presAssocID="{31A296BA-CC63-4E3F-898B-2C48AADA38E6}" presName="Name37" presStyleLbl="parChTrans1D3" presStyleIdx="0" presStyleCnt="3"/>
      <dgm:spPr/>
    </dgm:pt>
    <dgm:pt modelId="{60606B17-0213-4521-968E-3B32825854E3}" type="pres">
      <dgm:prSet presAssocID="{0B00EF88-A1CB-4D89-A1A2-60000F421AC2}" presName="hierRoot2" presStyleCnt="0">
        <dgm:presLayoutVars>
          <dgm:hierBranch val="init"/>
        </dgm:presLayoutVars>
      </dgm:prSet>
      <dgm:spPr/>
    </dgm:pt>
    <dgm:pt modelId="{001EBE8B-2600-4E63-A834-31FDF0A1D71C}" type="pres">
      <dgm:prSet presAssocID="{0B00EF88-A1CB-4D89-A1A2-60000F421AC2}" presName="rootComposite" presStyleCnt="0"/>
      <dgm:spPr/>
    </dgm:pt>
    <dgm:pt modelId="{B297AD65-1188-46AF-99FA-25DF9DFC46EB}" type="pres">
      <dgm:prSet presAssocID="{0B00EF88-A1CB-4D89-A1A2-60000F421AC2}" presName="rootText" presStyleLbl="node3" presStyleIdx="0" presStyleCnt="3" custScaleX="133115" custScaleY="100000" custLinFactX="6952" custLinFactNeighborX="100000" custLinFactNeighborY="-7880">
        <dgm:presLayoutVars>
          <dgm:chPref val="3"/>
        </dgm:presLayoutVars>
      </dgm:prSet>
      <dgm:spPr/>
    </dgm:pt>
    <dgm:pt modelId="{5F5DE289-8A66-4340-8E3C-FE0AEBC247AC}" type="pres">
      <dgm:prSet presAssocID="{0B00EF88-A1CB-4D89-A1A2-60000F421AC2}" presName="rootConnector" presStyleLbl="node3" presStyleIdx="0" presStyleCnt="3"/>
      <dgm:spPr/>
    </dgm:pt>
    <dgm:pt modelId="{200B7A4E-544B-4BA2-85C0-2E953F252B21}" type="pres">
      <dgm:prSet presAssocID="{0B00EF88-A1CB-4D89-A1A2-60000F421AC2}" presName="hierChild4" presStyleCnt="0"/>
      <dgm:spPr/>
    </dgm:pt>
    <dgm:pt modelId="{29515ED4-F048-4D20-9A3C-E7BFD621E9B1}" type="pres">
      <dgm:prSet presAssocID="{0B00EF88-A1CB-4D89-A1A2-60000F421AC2}" presName="hierChild5" presStyleCnt="0"/>
      <dgm:spPr/>
    </dgm:pt>
    <dgm:pt modelId="{9A471E0B-C51D-4C19-9EE7-FB9CA25FF17A}" type="pres">
      <dgm:prSet presAssocID="{27CD1700-7559-485C-9FBC-4D481AEB84DC}" presName="hierChild5" presStyleCnt="0"/>
      <dgm:spPr/>
    </dgm:pt>
    <dgm:pt modelId="{A028C184-5ADD-4C2E-9452-E26C95B179EE}" type="pres">
      <dgm:prSet presAssocID="{B11FEF6C-FB48-4F2B-884A-E802FE22D21E}" presName="Name37" presStyleLbl="parChTrans1D2" presStyleIdx="1" presStyleCnt="2"/>
      <dgm:spPr/>
    </dgm:pt>
    <dgm:pt modelId="{54B5B1D6-2ABA-401E-A021-449F28D0CDB8}" type="pres">
      <dgm:prSet presAssocID="{B9358298-C55D-4646-8CDF-5A6419F74E5E}" presName="hierRoot2" presStyleCnt="0">
        <dgm:presLayoutVars>
          <dgm:hierBranch val="init"/>
        </dgm:presLayoutVars>
      </dgm:prSet>
      <dgm:spPr/>
    </dgm:pt>
    <dgm:pt modelId="{EFD788A8-7370-456D-BC33-DCE1E3A553EA}" type="pres">
      <dgm:prSet presAssocID="{B9358298-C55D-4646-8CDF-5A6419F74E5E}" presName="rootComposite" presStyleCnt="0"/>
      <dgm:spPr/>
    </dgm:pt>
    <dgm:pt modelId="{92C22B88-F567-4495-9B4D-6830CE41A8A0}" type="pres">
      <dgm:prSet presAssocID="{B9358298-C55D-4646-8CDF-5A6419F74E5E}" presName="rootText" presStyleLbl="node2" presStyleIdx="1" presStyleCnt="2" custScaleY="103350" custLinFactX="-100000" custLinFactNeighborX="-116855" custLinFactNeighborY="9473">
        <dgm:presLayoutVars>
          <dgm:chPref val="3"/>
        </dgm:presLayoutVars>
      </dgm:prSet>
      <dgm:spPr/>
    </dgm:pt>
    <dgm:pt modelId="{884C2FD5-6D0F-4B63-8A30-F08C917D946C}" type="pres">
      <dgm:prSet presAssocID="{B9358298-C55D-4646-8CDF-5A6419F74E5E}" presName="rootConnector" presStyleLbl="node2" presStyleIdx="1" presStyleCnt="2"/>
      <dgm:spPr/>
    </dgm:pt>
    <dgm:pt modelId="{FC597A0F-7608-43B9-84BE-BCD355F28A5A}" type="pres">
      <dgm:prSet presAssocID="{B9358298-C55D-4646-8CDF-5A6419F74E5E}" presName="hierChild4" presStyleCnt="0"/>
      <dgm:spPr/>
    </dgm:pt>
    <dgm:pt modelId="{6CD269F3-A29A-4B2C-9985-295AAB75AEEA}" type="pres">
      <dgm:prSet presAssocID="{A6AA348B-F816-49ED-BC3E-C1C4A7653EF1}" presName="Name37" presStyleLbl="parChTrans1D3" presStyleIdx="1" presStyleCnt="3"/>
      <dgm:spPr/>
    </dgm:pt>
    <dgm:pt modelId="{8C74280C-2FA7-4B6E-8D0D-DCCE97B2494E}" type="pres">
      <dgm:prSet presAssocID="{5FB3F30A-63AC-4531-BDA7-F81B2845F92E}" presName="hierRoot2" presStyleCnt="0">
        <dgm:presLayoutVars>
          <dgm:hierBranch val="init"/>
        </dgm:presLayoutVars>
      </dgm:prSet>
      <dgm:spPr/>
    </dgm:pt>
    <dgm:pt modelId="{DD582A6F-41AD-46EB-B043-3D68981D8AED}" type="pres">
      <dgm:prSet presAssocID="{5FB3F30A-63AC-4531-BDA7-F81B2845F92E}" presName="rootComposite" presStyleCnt="0"/>
      <dgm:spPr/>
    </dgm:pt>
    <dgm:pt modelId="{BC0EC981-E4D7-4BC8-8332-A5D260F79C8F}" type="pres">
      <dgm:prSet presAssocID="{5FB3F30A-63AC-4531-BDA7-F81B2845F92E}" presName="rootText" presStyleLbl="node3" presStyleIdx="1" presStyleCnt="3" custScaleX="108501" custScaleY="140025" custLinFactX="-100000" custLinFactNeighborX="-109494" custLinFactNeighborY="6388">
        <dgm:presLayoutVars>
          <dgm:chPref val="3"/>
        </dgm:presLayoutVars>
      </dgm:prSet>
      <dgm:spPr/>
    </dgm:pt>
    <dgm:pt modelId="{96D1FD3A-B4BF-4315-B971-A674DA61CAD2}" type="pres">
      <dgm:prSet presAssocID="{5FB3F30A-63AC-4531-BDA7-F81B2845F92E}" presName="rootConnector" presStyleLbl="node3" presStyleIdx="1" presStyleCnt="3"/>
      <dgm:spPr/>
    </dgm:pt>
    <dgm:pt modelId="{982C4A77-7E05-4AC1-AD25-3BA7CFD492C0}" type="pres">
      <dgm:prSet presAssocID="{5FB3F30A-63AC-4531-BDA7-F81B2845F92E}" presName="hierChild4" presStyleCnt="0"/>
      <dgm:spPr/>
    </dgm:pt>
    <dgm:pt modelId="{FF488B47-9FBA-4C9C-923B-7C3A8C4352A1}" type="pres">
      <dgm:prSet presAssocID="{5FB3F30A-63AC-4531-BDA7-F81B2845F92E}" presName="hierChild5" presStyleCnt="0"/>
      <dgm:spPr/>
    </dgm:pt>
    <dgm:pt modelId="{276876C7-8CAB-4192-8AE1-941C39FF99B0}" type="pres">
      <dgm:prSet presAssocID="{A9EBF582-3E2C-4D2A-8B8D-754DA489D577}" presName="Name37" presStyleLbl="parChTrans1D3" presStyleIdx="2" presStyleCnt="3"/>
      <dgm:spPr/>
    </dgm:pt>
    <dgm:pt modelId="{B999E95D-2D97-4C54-96AF-2FFDB6BD252E}" type="pres">
      <dgm:prSet presAssocID="{3AE9FCD9-0C4B-4EA5-9622-21DA0652D4AB}" presName="hierRoot2" presStyleCnt="0">
        <dgm:presLayoutVars>
          <dgm:hierBranch val="init"/>
        </dgm:presLayoutVars>
      </dgm:prSet>
      <dgm:spPr/>
    </dgm:pt>
    <dgm:pt modelId="{F133A5A0-DAC7-4F6E-9F6F-58DAEC7E215D}" type="pres">
      <dgm:prSet presAssocID="{3AE9FCD9-0C4B-4EA5-9622-21DA0652D4AB}" presName="rootComposite" presStyleCnt="0"/>
      <dgm:spPr/>
    </dgm:pt>
    <dgm:pt modelId="{9D7E027F-0CF8-45BC-A20B-5E6CE7F73A0A}" type="pres">
      <dgm:prSet presAssocID="{3AE9FCD9-0C4B-4EA5-9622-21DA0652D4AB}" presName="rootText" presStyleLbl="node3" presStyleIdx="2" presStyleCnt="3" custScaleX="120519" custScaleY="187708" custLinFactX="-100000" custLinFactNeighborX="-109494" custLinFactNeighborY="-9531">
        <dgm:presLayoutVars>
          <dgm:chPref val="3"/>
        </dgm:presLayoutVars>
      </dgm:prSet>
      <dgm:spPr/>
    </dgm:pt>
    <dgm:pt modelId="{FF44CF9F-97A7-4F9C-A58B-47E97B77171E}" type="pres">
      <dgm:prSet presAssocID="{3AE9FCD9-0C4B-4EA5-9622-21DA0652D4AB}" presName="rootConnector" presStyleLbl="node3" presStyleIdx="2" presStyleCnt="3"/>
      <dgm:spPr/>
    </dgm:pt>
    <dgm:pt modelId="{DCF579DC-9546-45D6-83EE-2E3BEF40804B}" type="pres">
      <dgm:prSet presAssocID="{3AE9FCD9-0C4B-4EA5-9622-21DA0652D4AB}" presName="hierChild4" presStyleCnt="0"/>
      <dgm:spPr/>
    </dgm:pt>
    <dgm:pt modelId="{EE73B219-0B36-49DE-B3F4-F99D44A255DD}" type="pres">
      <dgm:prSet presAssocID="{3AE9FCD9-0C4B-4EA5-9622-21DA0652D4AB}" presName="hierChild5" presStyleCnt="0"/>
      <dgm:spPr/>
    </dgm:pt>
    <dgm:pt modelId="{52EAC208-9030-4E9E-BDAF-6E70BBF3EED4}" type="pres">
      <dgm:prSet presAssocID="{B9358298-C55D-4646-8CDF-5A6419F74E5E}" presName="hierChild5" presStyleCnt="0"/>
      <dgm:spPr/>
    </dgm:pt>
    <dgm:pt modelId="{5413CEF4-E47E-462F-9D58-9EC6CDF85391}" type="pres">
      <dgm:prSet presAssocID="{F0928742-5AFF-4650-BA70-CCEB5A33269D}" presName="hierChild3" presStyleCnt="0"/>
      <dgm:spPr/>
    </dgm:pt>
  </dgm:ptLst>
  <dgm:cxnLst>
    <dgm:cxn modelId="{DD9BA803-CB90-4882-8BE3-BBC6E8E2A1BF}" type="presOf" srcId="{3AE9FCD9-0C4B-4EA5-9622-21DA0652D4AB}" destId="{FF44CF9F-97A7-4F9C-A58B-47E97B77171E}" srcOrd="1" destOrd="0" presId="urn:microsoft.com/office/officeart/2005/8/layout/orgChart1"/>
    <dgm:cxn modelId="{5596540A-5859-4D62-9D13-2C3C6175CC5A}" type="presOf" srcId="{0B00EF88-A1CB-4D89-A1A2-60000F421AC2}" destId="{B297AD65-1188-46AF-99FA-25DF9DFC46EB}" srcOrd="0" destOrd="0" presId="urn:microsoft.com/office/officeart/2005/8/layout/orgChart1"/>
    <dgm:cxn modelId="{19F6BE0F-6A73-4EAA-B5A6-AAA0024235DC}" type="presOf" srcId="{27CD1700-7559-485C-9FBC-4D481AEB84DC}" destId="{31D627BA-9CA4-4DEE-BA5D-F995C8AA4535}" srcOrd="1" destOrd="0" presId="urn:microsoft.com/office/officeart/2005/8/layout/orgChart1"/>
    <dgm:cxn modelId="{92BFDA1E-277A-48FD-BC7A-F75E05743C34}" type="presOf" srcId="{3AE9FCD9-0C4B-4EA5-9622-21DA0652D4AB}" destId="{9D7E027F-0CF8-45BC-A20B-5E6CE7F73A0A}" srcOrd="0" destOrd="0" presId="urn:microsoft.com/office/officeart/2005/8/layout/orgChart1"/>
    <dgm:cxn modelId="{919B6033-CE7A-451D-90D1-FA919725C0AC}" srcId="{B9358298-C55D-4646-8CDF-5A6419F74E5E}" destId="{5FB3F30A-63AC-4531-BDA7-F81B2845F92E}" srcOrd="0" destOrd="0" parTransId="{A6AA348B-F816-49ED-BC3E-C1C4A7653EF1}" sibTransId="{B8547F10-4251-44D7-BF02-419E4EB9D74D}"/>
    <dgm:cxn modelId="{7BC2C136-D4DE-4C47-B1C9-5F7FA0C60FEF}" srcId="{F0928742-5AFF-4650-BA70-CCEB5A33269D}" destId="{B9358298-C55D-4646-8CDF-5A6419F74E5E}" srcOrd="1" destOrd="0" parTransId="{B11FEF6C-FB48-4F2B-884A-E802FE22D21E}" sibTransId="{E32F40CC-08C6-4B92-9949-4F295BC6C1E4}"/>
    <dgm:cxn modelId="{01C38C38-328B-487D-93B3-50A88D3A684A}" type="presOf" srcId="{B67C2991-0E6A-4B28-A6CB-16876ED0C5B3}" destId="{F42E0117-43A0-49A7-B6DF-A32A625E87C2}" srcOrd="0" destOrd="0" presId="urn:microsoft.com/office/officeart/2005/8/layout/orgChart1"/>
    <dgm:cxn modelId="{60B53B3E-1EFC-4A60-820B-F54FD4A15E15}" type="presOf" srcId="{A9EBF582-3E2C-4D2A-8B8D-754DA489D577}" destId="{276876C7-8CAB-4192-8AE1-941C39FF99B0}" srcOrd="0" destOrd="0" presId="urn:microsoft.com/office/officeart/2005/8/layout/orgChart1"/>
    <dgm:cxn modelId="{99D68B3E-EF30-445B-8D09-AC8319FB5045}" type="presOf" srcId="{F43D7EC4-5124-44FB-9FF1-04FC1D9527FB}" destId="{8EC83B06-392D-4C4D-8A0B-2650EC099792}" srcOrd="0" destOrd="0" presId="urn:microsoft.com/office/officeart/2005/8/layout/orgChart1"/>
    <dgm:cxn modelId="{69EAA843-9DCB-4979-B710-EBF1BA6FE483}" srcId="{27CD1700-7559-485C-9FBC-4D481AEB84DC}" destId="{0B00EF88-A1CB-4D89-A1A2-60000F421AC2}" srcOrd="0" destOrd="0" parTransId="{31A296BA-CC63-4E3F-898B-2C48AADA38E6}" sibTransId="{58682809-CF2F-4EFF-8222-5A539F2D4555}"/>
    <dgm:cxn modelId="{69D3A448-E131-48B4-9C79-D12F73E3A06F}" type="presOf" srcId="{0B00EF88-A1CB-4D89-A1A2-60000F421AC2}" destId="{5F5DE289-8A66-4340-8E3C-FE0AEBC247AC}" srcOrd="1" destOrd="0" presId="urn:microsoft.com/office/officeart/2005/8/layout/orgChart1"/>
    <dgm:cxn modelId="{05DF2D4E-DD32-4989-AE1B-46199FFAF54F}" type="presOf" srcId="{27CD1700-7559-485C-9FBC-4D481AEB84DC}" destId="{A44EDF37-0014-486A-B3AB-643FFBE89C23}" srcOrd="0" destOrd="0" presId="urn:microsoft.com/office/officeart/2005/8/layout/orgChart1"/>
    <dgm:cxn modelId="{37B2B954-FC66-40AD-9AF0-EEA12ED581B5}" type="presOf" srcId="{B9358298-C55D-4646-8CDF-5A6419F74E5E}" destId="{884C2FD5-6D0F-4B63-8A30-F08C917D946C}" srcOrd="1" destOrd="0" presId="urn:microsoft.com/office/officeart/2005/8/layout/orgChart1"/>
    <dgm:cxn modelId="{51DA648C-6CA4-445F-B56F-1051D2362CEE}" srcId="{F43D7EC4-5124-44FB-9FF1-04FC1D9527FB}" destId="{F0928742-5AFF-4650-BA70-CCEB5A33269D}" srcOrd="0" destOrd="0" parTransId="{0834EE71-980B-49A8-B333-455E8D6A93F5}" sibTransId="{988B630E-D018-470A-8975-858069603F5C}"/>
    <dgm:cxn modelId="{E4EE0296-76A9-47AC-9178-66ED7BD02BC5}" srcId="{B9358298-C55D-4646-8CDF-5A6419F74E5E}" destId="{3AE9FCD9-0C4B-4EA5-9622-21DA0652D4AB}" srcOrd="1" destOrd="0" parTransId="{A9EBF582-3E2C-4D2A-8B8D-754DA489D577}" sibTransId="{0BDDFF97-A4EC-423D-9A26-0225D27C732B}"/>
    <dgm:cxn modelId="{C5A810A9-9745-4DAE-95B4-09052A992D4C}" type="presOf" srcId="{5FB3F30A-63AC-4531-BDA7-F81B2845F92E}" destId="{BC0EC981-E4D7-4BC8-8332-A5D260F79C8F}" srcOrd="0" destOrd="0" presId="urn:microsoft.com/office/officeart/2005/8/layout/orgChart1"/>
    <dgm:cxn modelId="{D18C2ABC-3E25-42BA-A74B-6D3F4B33F94B}" type="presOf" srcId="{A6AA348B-F816-49ED-BC3E-C1C4A7653EF1}" destId="{6CD269F3-A29A-4B2C-9985-295AAB75AEEA}" srcOrd="0" destOrd="0" presId="urn:microsoft.com/office/officeart/2005/8/layout/orgChart1"/>
    <dgm:cxn modelId="{7D09B0D0-642C-407F-8216-EAB1267A6C96}" type="presOf" srcId="{31A296BA-CC63-4E3F-898B-2C48AADA38E6}" destId="{73387ABF-DDE4-4B1E-AEED-3D5C8CB8C802}" srcOrd="0" destOrd="0" presId="urn:microsoft.com/office/officeart/2005/8/layout/orgChart1"/>
    <dgm:cxn modelId="{58BF66D1-1A87-4CF4-918D-E1897D704621}" type="presOf" srcId="{F0928742-5AFF-4650-BA70-CCEB5A33269D}" destId="{6DCD1304-BE08-4B9F-B008-AF4820773740}" srcOrd="0" destOrd="0" presId="urn:microsoft.com/office/officeart/2005/8/layout/orgChart1"/>
    <dgm:cxn modelId="{399935D7-7ADF-4F11-B24E-D28EA3E6DDEA}" srcId="{F0928742-5AFF-4650-BA70-CCEB5A33269D}" destId="{27CD1700-7559-485C-9FBC-4D481AEB84DC}" srcOrd="0" destOrd="0" parTransId="{B67C2991-0E6A-4B28-A6CB-16876ED0C5B3}" sibTransId="{A1B2CDC1-59A6-4E42-85D9-03352BFFC9C7}"/>
    <dgm:cxn modelId="{A648A9D8-89BE-4CC3-A019-7DEEE842F44A}" type="presOf" srcId="{B9358298-C55D-4646-8CDF-5A6419F74E5E}" destId="{92C22B88-F567-4495-9B4D-6830CE41A8A0}" srcOrd="0" destOrd="0" presId="urn:microsoft.com/office/officeart/2005/8/layout/orgChart1"/>
    <dgm:cxn modelId="{FA65F0DB-163F-47FD-ACEC-490454F8B87A}" type="presOf" srcId="{5FB3F30A-63AC-4531-BDA7-F81B2845F92E}" destId="{96D1FD3A-B4BF-4315-B971-A674DA61CAD2}" srcOrd="1" destOrd="0" presId="urn:microsoft.com/office/officeart/2005/8/layout/orgChart1"/>
    <dgm:cxn modelId="{4BDE71DC-A0CB-4095-8247-D5F508CADE0C}" type="presOf" srcId="{F0928742-5AFF-4650-BA70-CCEB5A33269D}" destId="{173B62EF-6E32-42FA-8DCE-B1959181CF54}" srcOrd="1" destOrd="0" presId="urn:microsoft.com/office/officeart/2005/8/layout/orgChart1"/>
    <dgm:cxn modelId="{613A9DE2-92BD-4E27-B4C4-CF0B3DF195A6}" type="presOf" srcId="{B11FEF6C-FB48-4F2B-884A-E802FE22D21E}" destId="{A028C184-5ADD-4C2E-9452-E26C95B179EE}" srcOrd="0" destOrd="0" presId="urn:microsoft.com/office/officeart/2005/8/layout/orgChart1"/>
    <dgm:cxn modelId="{FE8346E9-0C5A-4432-AE4B-F13B88337FDE}" type="presParOf" srcId="{8EC83B06-392D-4C4D-8A0B-2650EC099792}" destId="{223D0B24-3371-495E-B5D5-5CAB1DA1663D}" srcOrd="0" destOrd="0" presId="urn:microsoft.com/office/officeart/2005/8/layout/orgChart1"/>
    <dgm:cxn modelId="{983B60D6-659C-44D7-AEAC-ED40981E10DD}" type="presParOf" srcId="{223D0B24-3371-495E-B5D5-5CAB1DA1663D}" destId="{8DD2AC96-406B-4494-B245-737EF992F72B}" srcOrd="0" destOrd="0" presId="urn:microsoft.com/office/officeart/2005/8/layout/orgChart1"/>
    <dgm:cxn modelId="{EEDF573B-91C6-4DD9-A559-4C590D838C03}" type="presParOf" srcId="{8DD2AC96-406B-4494-B245-737EF992F72B}" destId="{6DCD1304-BE08-4B9F-B008-AF4820773740}" srcOrd="0" destOrd="0" presId="urn:microsoft.com/office/officeart/2005/8/layout/orgChart1"/>
    <dgm:cxn modelId="{FCF957E5-A418-4BC7-8389-225B710C0C17}" type="presParOf" srcId="{8DD2AC96-406B-4494-B245-737EF992F72B}" destId="{173B62EF-6E32-42FA-8DCE-B1959181CF54}" srcOrd="1" destOrd="0" presId="urn:microsoft.com/office/officeart/2005/8/layout/orgChart1"/>
    <dgm:cxn modelId="{921846DB-3A5C-4DCA-BC63-40C20674529D}" type="presParOf" srcId="{223D0B24-3371-495E-B5D5-5CAB1DA1663D}" destId="{8DC25D54-E5D3-4D28-80A3-228B0BE7D8B2}" srcOrd="1" destOrd="0" presId="urn:microsoft.com/office/officeart/2005/8/layout/orgChart1"/>
    <dgm:cxn modelId="{A81CF8C2-2143-4C37-9FFE-F0469EDC0F74}" type="presParOf" srcId="{8DC25D54-E5D3-4D28-80A3-228B0BE7D8B2}" destId="{F42E0117-43A0-49A7-B6DF-A32A625E87C2}" srcOrd="0" destOrd="0" presId="urn:microsoft.com/office/officeart/2005/8/layout/orgChart1"/>
    <dgm:cxn modelId="{8B934458-8714-48DC-9608-6151B3267348}" type="presParOf" srcId="{8DC25D54-E5D3-4D28-80A3-228B0BE7D8B2}" destId="{44CB4F80-FC23-4D2A-8964-DA7A3E121720}" srcOrd="1" destOrd="0" presId="urn:microsoft.com/office/officeart/2005/8/layout/orgChart1"/>
    <dgm:cxn modelId="{DC33B31B-550B-4E6C-9BC9-CEDFD975E8A2}" type="presParOf" srcId="{44CB4F80-FC23-4D2A-8964-DA7A3E121720}" destId="{80AB254D-093C-42DC-969D-C5BDD2A37CA8}" srcOrd="0" destOrd="0" presId="urn:microsoft.com/office/officeart/2005/8/layout/orgChart1"/>
    <dgm:cxn modelId="{CD0AC3CA-36DC-4A81-A48A-3A17CC31AA37}" type="presParOf" srcId="{80AB254D-093C-42DC-969D-C5BDD2A37CA8}" destId="{A44EDF37-0014-486A-B3AB-643FFBE89C23}" srcOrd="0" destOrd="0" presId="urn:microsoft.com/office/officeart/2005/8/layout/orgChart1"/>
    <dgm:cxn modelId="{D58FD350-0731-420E-8984-94CCFBD72190}" type="presParOf" srcId="{80AB254D-093C-42DC-969D-C5BDD2A37CA8}" destId="{31D627BA-9CA4-4DEE-BA5D-F995C8AA4535}" srcOrd="1" destOrd="0" presId="urn:microsoft.com/office/officeart/2005/8/layout/orgChart1"/>
    <dgm:cxn modelId="{F4891840-689D-4DAB-AC88-DAA3B0A4BC07}" type="presParOf" srcId="{44CB4F80-FC23-4D2A-8964-DA7A3E121720}" destId="{F4A43B67-C1E9-4BEB-983B-0F143E9BACC5}" srcOrd="1" destOrd="0" presId="urn:microsoft.com/office/officeart/2005/8/layout/orgChart1"/>
    <dgm:cxn modelId="{1F9C7A85-4EF6-42B7-A3DC-642C6F138FE4}" type="presParOf" srcId="{F4A43B67-C1E9-4BEB-983B-0F143E9BACC5}" destId="{73387ABF-DDE4-4B1E-AEED-3D5C8CB8C802}" srcOrd="0" destOrd="0" presId="urn:microsoft.com/office/officeart/2005/8/layout/orgChart1"/>
    <dgm:cxn modelId="{51365271-590E-4048-AA27-34BA7527A510}" type="presParOf" srcId="{F4A43B67-C1E9-4BEB-983B-0F143E9BACC5}" destId="{60606B17-0213-4521-968E-3B32825854E3}" srcOrd="1" destOrd="0" presId="urn:microsoft.com/office/officeart/2005/8/layout/orgChart1"/>
    <dgm:cxn modelId="{A911BBE3-6D39-45C7-981D-C22D22B9BCEF}" type="presParOf" srcId="{60606B17-0213-4521-968E-3B32825854E3}" destId="{001EBE8B-2600-4E63-A834-31FDF0A1D71C}" srcOrd="0" destOrd="0" presId="urn:microsoft.com/office/officeart/2005/8/layout/orgChart1"/>
    <dgm:cxn modelId="{3FFD0ECB-E50D-4068-8E8A-DCA14B9C79BE}" type="presParOf" srcId="{001EBE8B-2600-4E63-A834-31FDF0A1D71C}" destId="{B297AD65-1188-46AF-99FA-25DF9DFC46EB}" srcOrd="0" destOrd="0" presId="urn:microsoft.com/office/officeart/2005/8/layout/orgChart1"/>
    <dgm:cxn modelId="{C288590A-884B-49B5-9CC3-65E1CCCD2DB1}" type="presParOf" srcId="{001EBE8B-2600-4E63-A834-31FDF0A1D71C}" destId="{5F5DE289-8A66-4340-8E3C-FE0AEBC247AC}" srcOrd="1" destOrd="0" presId="urn:microsoft.com/office/officeart/2005/8/layout/orgChart1"/>
    <dgm:cxn modelId="{C25CB1C2-8460-44AB-B087-A5F5226B0371}" type="presParOf" srcId="{60606B17-0213-4521-968E-3B32825854E3}" destId="{200B7A4E-544B-4BA2-85C0-2E953F252B21}" srcOrd="1" destOrd="0" presId="urn:microsoft.com/office/officeart/2005/8/layout/orgChart1"/>
    <dgm:cxn modelId="{5C496884-244F-4C49-AE3D-BE3037488476}" type="presParOf" srcId="{60606B17-0213-4521-968E-3B32825854E3}" destId="{29515ED4-F048-4D20-9A3C-E7BFD621E9B1}" srcOrd="2" destOrd="0" presId="urn:microsoft.com/office/officeart/2005/8/layout/orgChart1"/>
    <dgm:cxn modelId="{4123F76D-5570-4534-91CC-044AF673CB7D}" type="presParOf" srcId="{44CB4F80-FC23-4D2A-8964-DA7A3E121720}" destId="{9A471E0B-C51D-4C19-9EE7-FB9CA25FF17A}" srcOrd="2" destOrd="0" presId="urn:microsoft.com/office/officeart/2005/8/layout/orgChart1"/>
    <dgm:cxn modelId="{F0B5A6DD-3F87-4DE8-B687-22970F0D941E}" type="presParOf" srcId="{8DC25D54-E5D3-4D28-80A3-228B0BE7D8B2}" destId="{A028C184-5ADD-4C2E-9452-E26C95B179EE}" srcOrd="2" destOrd="0" presId="urn:microsoft.com/office/officeart/2005/8/layout/orgChart1"/>
    <dgm:cxn modelId="{C9CDDB79-CC41-48F9-B533-3922B2C38B1E}" type="presParOf" srcId="{8DC25D54-E5D3-4D28-80A3-228B0BE7D8B2}" destId="{54B5B1D6-2ABA-401E-A021-449F28D0CDB8}" srcOrd="3" destOrd="0" presId="urn:microsoft.com/office/officeart/2005/8/layout/orgChart1"/>
    <dgm:cxn modelId="{53C841AC-A48F-4F19-AA22-DB82D079BA44}" type="presParOf" srcId="{54B5B1D6-2ABA-401E-A021-449F28D0CDB8}" destId="{EFD788A8-7370-456D-BC33-DCE1E3A553EA}" srcOrd="0" destOrd="0" presId="urn:microsoft.com/office/officeart/2005/8/layout/orgChart1"/>
    <dgm:cxn modelId="{DEDA91B0-D43C-4B3A-A9DA-73280C29E52B}" type="presParOf" srcId="{EFD788A8-7370-456D-BC33-DCE1E3A553EA}" destId="{92C22B88-F567-4495-9B4D-6830CE41A8A0}" srcOrd="0" destOrd="0" presId="urn:microsoft.com/office/officeart/2005/8/layout/orgChart1"/>
    <dgm:cxn modelId="{C7E3FD1F-D593-4C50-8DA7-48F39E7C984D}" type="presParOf" srcId="{EFD788A8-7370-456D-BC33-DCE1E3A553EA}" destId="{884C2FD5-6D0F-4B63-8A30-F08C917D946C}" srcOrd="1" destOrd="0" presId="urn:microsoft.com/office/officeart/2005/8/layout/orgChart1"/>
    <dgm:cxn modelId="{F4324C76-4576-4462-806C-E8604D0721FC}" type="presParOf" srcId="{54B5B1D6-2ABA-401E-A021-449F28D0CDB8}" destId="{FC597A0F-7608-43B9-84BE-BCD355F28A5A}" srcOrd="1" destOrd="0" presId="urn:microsoft.com/office/officeart/2005/8/layout/orgChart1"/>
    <dgm:cxn modelId="{FE45645F-297B-435E-8E84-995A10286DCC}" type="presParOf" srcId="{FC597A0F-7608-43B9-84BE-BCD355F28A5A}" destId="{6CD269F3-A29A-4B2C-9985-295AAB75AEEA}" srcOrd="0" destOrd="0" presId="urn:microsoft.com/office/officeart/2005/8/layout/orgChart1"/>
    <dgm:cxn modelId="{EFF7BA92-15F8-42F8-90C0-68F5CC787BE8}" type="presParOf" srcId="{FC597A0F-7608-43B9-84BE-BCD355F28A5A}" destId="{8C74280C-2FA7-4B6E-8D0D-DCCE97B2494E}" srcOrd="1" destOrd="0" presId="urn:microsoft.com/office/officeart/2005/8/layout/orgChart1"/>
    <dgm:cxn modelId="{ACB4AFAB-3936-432D-A3AD-F9DB9BBF7D67}" type="presParOf" srcId="{8C74280C-2FA7-4B6E-8D0D-DCCE97B2494E}" destId="{DD582A6F-41AD-46EB-B043-3D68981D8AED}" srcOrd="0" destOrd="0" presId="urn:microsoft.com/office/officeart/2005/8/layout/orgChart1"/>
    <dgm:cxn modelId="{0DD5DD2D-C7EB-4526-8777-8AD0E6E7C1AD}" type="presParOf" srcId="{DD582A6F-41AD-46EB-B043-3D68981D8AED}" destId="{BC0EC981-E4D7-4BC8-8332-A5D260F79C8F}" srcOrd="0" destOrd="0" presId="urn:microsoft.com/office/officeart/2005/8/layout/orgChart1"/>
    <dgm:cxn modelId="{0607C3CF-F666-43CE-AA3A-38AD3A1BBC34}" type="presParOf" srcId="{DD582A6F-41AD-46EB-B043-3D68981D8AED}" destId="{96D1FD3A-B4BF-4315-B971-A674DA61CAD2}" srcOrd="1" destOrd="0" presId="urn:microsoft.com/office/officeart/2005/8/layout/orgChart1"/>
    <dgm:cxn modelId="{4BC6BACB-7C6E-4C4D-B979-9B97BB8859EC}" type="presParOf" srcId="{8C74280C-2FA7-4B6E-8D0D-DCCE97B2494E}" destId="{982C4A77-7E05-4AC1-AD25-3BA7CFD492C0}" srcOrd="1" destOrd="0" presId="urn:microsoft.com/office/officeart/2005/8/layout/orgChart1"/>
    <dgm:cxn modelId="{9905FE51-3485-4188-9EA6-C2E78CC91E46}" type="presParOf" srcId="{8C74280C-2FA7-4B6E-8D0D-DCCE97B2494E}" destId="{FF488B47-9FBA-4C9C-923B-7C3A8C4352A1}" srcOrd="2" destOrd="0" presId="urn:microsoft.com/office/officeart/2005/8/layout/orgChart1"/>
    <dgm:cxn modelId="{61FE64DB-3E79-46FD-ACC9-EBB65D47D3C5}" type="presParOf" srcId="{FC597A0F-7608-43B9-84BE-BCD355F28A5A}" destId="{276876C7-8CAB-4192-8AE1-941C39FF99B0}" srcOrd="2" destOrd="0" presId="urn:microsoft.com/office/officeart/2005/8/layout/orgChart1"/>
    <dgm:cxn modelId="{10F489FC-3A92-49EA-A52E-3F18B1B6B468}" type="presParOf" srcId="{FC597A0F-7608-43B9-84BE-BCD355F28A5A}" destId="{B999E95D-2D97-4C54-96AF-2FFDB6BD252E}" srcOrd="3" destOrd="0" presId="urn:microsoft.com/office/officeart/2005/8/layout/orgChart1"/>
    <dgm:cxn modelId="{794BB8BF-2003-4ECA-975B-FF140D0651D6}" type="presParOf" srcId="{B999E95D-2D97-4C54-96AF-2FFDB6BD252E}" destId="{F133A5A0-DAC7-4F6E-9F6F-58DAEC7E215D}" srcOrd="0" destOrd="0" presId="urn:microsoft.com/office/officeart/2005/8/layout/orgChart1"/>
    <dgm:cxn modelId="{A484847F-DA43-45A6-B8DE-4C0CE7171BA8}" type="presParOf" srcId="{F133A5A0-DAC7-4F6E-9F6F-58DAEC7E215D}" destId="{9D7E027F-0CF8-45BC-A20B-5E6CE7F73A0A}" srcOrd="0" destOrd="0" presId="urn:microsoft.com/office/officeart/2005/8/layout/orgChart1"/>
    <dgm:cxn modelId="{EB836473-39B1-4BA2-A4FC-D2B20606143B}" type="presParOf" srcId="{F133A5A0-DAC7-4F6E-9F6F-58DAEC7E215D}" destId="{FF44CF9F-97A7-4F9C-A58B-47E97B77171E}" srcOrd="1" destOrd="0" presId="urn:microsoft.com/office/officeart/2005/8/layout/orgChart1"/>
    <dgm:cxn modelId="{1FC00D54-DAC2-4143-AD38-365024C90E99}" type="presParOf" srcId="{B999E95D-2D97-4C54-96AF-2FFDB6BD252E}" destId="{DCF579DC-9546-45D6-83EE-2E3BEF40804B}" srcOrd="1" destOrd="0" presId="urn:microsoft.com/office/officeart/2005/8/layout/orgChart1"/>
    <dgm:cxn modelId="{E10FE0F2-D54B-48C7-B994-E962029B5F6D}" type="presParOf" srcId="{B999E95D-2D97-4C54-96AF-2FFDB6BD252E}" destId="{EE73B219-0B36-49DE-B3F4-F99D44A255DD}" srcOrd="2" destOrd="0" presId="urn:microsoft.com/office/officeart/2005/8/layout/orgChart1"/>
    <dgm:cxn modelId="{0A98B0F1-14B1-4E18-A43F-86C27EE66890}" type="presParOf" srcId="{54B5B1D6-2ABA-401E-A021-449F28D0CDB8}" destId="{52EAC208-9030-4E9E-BDAF-6E70BBF3EED4}" srcOrd="2" destOrd="0" presId="urn:microsoft.com/office/officeart/2005/8/layout/orgChart1"/>
    <dgm:cxn modelId="{BA2769A9-26A3-44D0-90E1-B4D59167D7D3}" type="presParOf" srcId="{223D0B24-3371-495E-B5D5-5CAB1DA1663D}" destId="{5413CEF4-E47E-462F-9D58-9EC6CDF8539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39250-34D2-435D-9452-262EDEF53F8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B48F5AE-6A71-4509-AF58-839AFBF49F7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Liberty Mutual Insurance Company </a:t>
          </a:r>
        </a:p>
      </dgm:t>
    </dgm:pt>
    <dgm:pt modelId="{0392CFD1-C67E-45C2-AC0C-011281624BFB}" type="parTrans" cxnId="{A8E35E71-44E5-409A-B3AD-55D23538F309}">
      <dgm:prSet/>
      <dgm:spPr/>
      <dgm:t>
        <a:bodyPr/>
        <a:lstStyle/>
        <a:p>
          <a:endParaRPr lang="en-US"/>
        </a:p>
      </dgm:t>
    </dgm:pt>
    <dgm:pt modelId="{DA1CF5FB-CD8E-4D33-8188-A856D7E52512}" type="sibTrans" cxnId="{A8E35E71-44E5-409A-B3AD-55D23538F309}">
      <dgm:prSet/>
      <dgm:spPr/>
      <dgm:t>
        <a:bodyPr/>
        <a:lstStyle/>
        <a:p>
          <a:endParaRPr lang="en-US"/>
        </a:p>
      </dgm:t>
    </dgm:pt>
    <dgm:pt modelId="{35204B92-4E2B-4DD8-AF84-CC1E33C4451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Travelers Property Casualty Company of America</a:t>
          </a:r>
        </a:p>
      </dgm:t>
    </dgm:pt>
    <dgm:pt modelId="{4CE83457-EFE5-4DD1-8C5B-A2F446B16C3C}" type="parTrans" cxnId="{17D700EE-BE22-4F90-A01E-6DBAF1AAA8EB}">
      <dgm:prSet/>
      <dgm:spPr/>
      <dgm:t>
        <a:bodyPr/>
        <a:lstStyle/>
        <a:p>
          <a:endParaRPr lang="en-US"/>
        </a:p>
      </dgm:t>
    </dgm:pt>
    <dgm:pt modelId="{E82D3FBE-F1FD-41E7-8229-3DA2759AB1CB}" type="sibTrans" cxnId="{17D700EE-BE22-4F90-A01E-6DBAF1AAA8EB}">
      <dgm:prSet/>
      <dgm:spPr/>
      <dgm:t>
        <a:bodyPr/>
        <a:lstStyle/>
        <a:p>
          <a:endParaRPr lang="en-US"/>
        </a:p>
      </dgm:t>
    </dgm:pt>
    <dgm:pt modelId="{29B05C49-0093-41C9-86EB-D24F1D3C0C19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Pennsylvania Manufacturers Association Insurance Company</a:t>
          </a:r>
        </a:p>
      </dgm:t>
    </dgm:pt>
    <dgm:pt modelId="{709449E4-4482-4E2C-A610-36ED14A5C336}" type="parTrans" cxnId="{DC7F0C54-9FE8-4B58-A388-2839C649F573}">
      <dgm:prSet/>
      <dgm:spPr/>
      <dgm:t>
        <a:bodyPr/>
        <a:lstStyle/>
        <a:p>
          <a:endParaRPr lang="en-US"/>
        </a:p>
      </dgm:t>
    </dgm:pt>
    <dgm:pt modelId="{1C96877A-B90F-4730-9E7A-844C5D9982D6}" type="sibTrans" cxnId="{DC7F0C54-9FE8-4B58-A388-2839C649F573}">
      <dgm:prSet/>
      <dgm:spPr/>
      <dgm:t>
        <a:bodyPr/>
        <a:lstStyle/>
        <a:p>
          <a:endParaRPr lang="en-US"/>
        </a:p>
      </dgm:t>
    </dgm:pt>
    <dgm:pt modelId="{EAF45D83-A94B-48C7-9897-9972025EC184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Accident Fund Insurance Company of America</a:t>
          </a:r>
        </a:p>
      </dgm:t>
    </dgm:pt>
    <dgm:pt modelId="{05A205EA-79F2-4135-BC40-220E85E77190}" type="parTrans" cxnId="{51095903-E1A6-4FE3-8249-83A3558CACE1}">
      <dgm:prSet/>
      <dgm:spPr/>
      <dgm:t>
        <a:bodyPr/>
        <a:lstStyle/>
        <a:p>
          <a:endParaRPr lang="en-US"/>
        </a:p>
      </dgm:t>
    </dgm:pt>
    <dgm:pt modelId="{EE98D7B0-032A-43E3-9B47-ED91953CEBA2}" type="sibTrans" cxnId="{51095903-E1A6-4FE3-8249-83A3558CACE1}">
      <dgm:prSet/>
      <dgm:spPr/>
      <dgm:t>
        <a:bodyPr/>
        <a:lstStyle/>
        <a:p>
          <a:endParaRPr lang="en-US"/>
        </a:p>
      </dgm:t>
    </dgm:pt>
    <dgm:pt modelId="{87305770-CA16-4170-8EFF-9B1F0031E5AF}" type="pres">
      <dgm:prSet presAssocID="{1F139250-34D2-435D-9452-262EDEF53F8E}" presName="vert0" presStyleCnt="0">
        <dgm:presLayoutVars>
          <dgm:dir/>
          <dgm:animOne val="branch"/>
          <dgm:animLvl val="lvl"/>
        </dgm:presLayoutVars>
      </dgm:prSet>
      <dgm:spPr/>
    </dgm:pt>
    <dgm:pt modelId="{E08583F2-57FB-45A7-84F8-B4903C17A88A}" type="pres">
      <dgm:prSet presAssocID="{5B48F5AE-6A71-4509-AF58-839AFBF49F7A}" presName="thickLine" presStyleLbl="alignNode1" presStyleIdx="0" presStyleCnt="4"/>
      <dgm:spPr/>
    </dgm:pt>
    <dgm:pt modelId="{DD7FF9FB-2811-4385-AC19-E688C4AEB946}" type="pres">
      <dgm:prSet presAssocID="{5B48F5AE-6A71-4509-AF58-839AFBF49F7A}" presName="horz1" presStyleCnt="0"/>
      <dgm:spPr/>
    </dgm:pt>
    <dgm:pt modelId="{E508F988-6C50-44A5-991D-912C4EF48FF8}" type="pres">
      <dgm:prSet presAssocID="{5B48F5AE-6A71-4509-AF58-839AFBF49F7A}" presName="tx1" presStyleLbl="revTx" presStyleIdx="0" presStyleCnt="4"/>
      <dgm:spPr/>
    </dgm:pt>
    <dgm:pt modelId="{18D4DD90-9A77-48BF-9868-8D0EC83BA875}" type="pres">
      <dgm:prSet presAssocID="{5B48F5AE-6A71-4509-AF58-839AFBF49F7A}" presName="vert1" presStyleCnt="0"/>
      <dgm:spPr/>
    </dgm:pt>
    <dgm:pt modelId="{3CF77295-ABFC-41B3-AFAA-BDF6BFD98B3B}" type="pres">
      <dgm:prSet presAssocID="{35204B92-4E2B-4DD8-AF84-CC1E33C4451A}" presName="thickLine" presStyleLbl="alignNode1" presStyleIdx="1" presStyleCnt="4"/>
      <dgm:spPr/>
    </dgm:pt>
    <dgm:pt modelId="{28EBE534-B6F5-4F2C-AD34-081A73B7DD55}" type="pres">
      <dgm:prSet presAssocID="{35204B92-4E2B-4DD8-AF84-CC1E33C4451A}" presName="horz1" presStyleCnt="0"/>
      <dgm:spPr/>
    </dgm:pt>
    <dgm:pt modelId="{F9EA910A-9BD2-448D-89F6-C02B188A1CA2}" type="pres">
      <dgm:prSet presAssocID="{35204B92-4E2B-4DD8-AF84-CC1E33C4451A}" presName="tx1" presStyleLbl="revTx" presStyleIdx="1" presStyleCnt="4"/>
      <dgm:spPr/>
    </dgm:pt>
    <dgm:pt modelId="{B821120C-712C-4333-B9CF-F5921D33D2A9}" type="pres">
      <dgm:prSet presAssocID="{35204B92-4E2B-4DD8-AF84-CC1E33C4451A}" presName="vert1" presStyleCnt="0"/>
      <dgm:spPr/>
    </dgm:pt>
    <dgm:pt modelId="{C9BB3E3F-C757-4F1A-A992-C399666C459C}" type="pres">
      <dgm:prSet presAssocID="{29B05C49-0093-41C9-86EB-D24F1D3C0C19}" presName="thickLine" presStyleLbl="alignNode1" presStyleIdx="2" presStyleCnt="4"/>
      <dgm:spPr/>
    </dgm:pt>
    <dgm:pt modelId="{6879E402-0B7D-492B-8E4A-50C8F8850B6C}" type="pres">
      <dgm:prSet presAssocID="{29B05C49-0093-41C9-86EB-D24F1D3C0C19}" presName="horz1" presStyleCnt="0"/>
      <dgm:spPr/>
    </dgm:pt>
    <dgm:pt modelId="{44B1B717-C4BF-437F-AC12-C63C8AC21E69}" type="pres">
      <dgm:prSet presAssocID="{29B05C49-0093-41C9-86EB-D24F1D3C0C19}" presName="tx1" presStyleLbl="revTx" presStyleIdx="2" presStyleCnt="4"/>
      <dgm:spPr/>
    </dgm:pt>
    <dgm:pt modelId="{7101541E-1429-4644-A58E-5570088A650A}" type="pres">
      <dgm:prSet presAssocID="{29B05C49-0093-41C9-86EB-D24F1D3C0C19}" presName="vert1" presStyleCnt="0"/>
      <dgm:spPr/>
    </dgm:pt>
    <dgm:pt modelId="{0283EB2B-247D-4E5D-9B3A-A68F5BC599B4}" type="pres">
      <dgm:prSet presAssocID="{EAF45D83-A94B-48C7-9897-9972025EC184}" presName="thickLine" presStyleLbl="alignNode1" presStyleIdx="3" presStyleCnt="4"/>
      <dgm:spPr/>
    </dgm:pt>
    <dgm:pt modelId="{B217BB1F-D985-4A1A-AA91-5CA9E1469B4F}" type="pres">
      <dgm:prSet presAssocID="{EAF45D83-A94B-48C7-9897-9972025EC184}" presName="horz1" presStyleCnt="0"/>
      <dgm:spPr/>
    </dgm:pt>
    <dgm:pt modelId="{AB4CB315-57CB-42DB-9CE6-21086541DEDC}" type="pres">
      <dgm:prSet presAssocID="{EAF45D83-A94B-48C7-9897-9972025EC184}" presName="tx1" presStyleLbl="revTx" presStyleIdx="3" presStyleCnt="4"/>
      <dgm:spPr/>
    </dgm:pt>
    <dgm:pt modelId="{29687C1B-4683-49AB-9EE1-9018EA02DA9F}" type="pres">
      <dgm:prSet presAssocID="{EAF45D83-A94B-48C7-9897-9972025EC184}" presName="vert1" presStyleCnt="0"/>
      <dgm:spPr/>
    </dgm:pt>
  </dgm:ptLst>
  <dgm:cxnLst>
    <dgm:cxn modelId="{51095903-E1A6-4FE3-8249-83A3558CACE1}" srcId="{1F139250-34D2-435D-9452-262EDEF53F8E}" destId="{EAF45D83-A94B-48C7-9897-9972025EC184}" srcOrd="3" destOrd="0" parTransId="{05A205EA-79F2-4135-BC40-220E85E77190}" sibTransId="{EE98D7B0-032A-43E3-9B47-ED91953CEBA2}"/>
    <dgm:cxn modelId="{95BEF008-6BB5-4764-AB37-ED7D21A446FA}" type="presOf" srcId="{35204B92-4E2B-4DD8-AF84-CC1E33C4451A}" destId="{F9EA910A-9BD2-448D-89F6-C02B188A1CA2}" srcOrd="0" destOrd="0" presId="urn:microsoft.com/office/officeart/2008/layout/LinedList"/>
    <dgm:cxn modelId="{F9EF155E-A800-4957-A0B5-9DF40F92C66A}" type="presOf" srcId="{5B48F5AE-6A71-4509-AF58-839AFBF49F7A}" destId="{E508F988-6C50-44A5-991D-912C4EF48FF8}" srcOrd="0" destOrd="0" presId="urn:microsoft.com/office/officeart/2008/layout/LinedList"/>
    <dgm:cxn modelId="{A8E35E71-44E5-409A-B3AD-55D23538F309}" srcId="{1F139250-34D2-435D-9452-262EDEF53F8E}" destId="{5B48F5AE-6A71-4509-AF58-839AFBF49F7A}" srcOrd="0" destOrd="0" parTransId="{0392CFD1-C67E-45C2-AC0C-011281624BFB}" sibTransId="{DA1CF5FB-CD8E-4D33-8188-A856D7E52512}"/>
    <dgm:cxn modelId="{DC7F0C54-9FE8-4B58-A388-2839C649F573}" srcId="{1F139250-34D2-435D-9452-262EDEF53F8E}" destId="{29B05C49-0093-41C9-86EB-D24F1D3C0C19}" srcOrd="2" destOrd="0" parTransId="{709449E4-4482-4E2C-A610-36ED14A5C336}" sibTransId="{1C96877A-B90F-4730-9E7A-844C5D9982D6}"/>
    <dgm:cxn modelId="{6A254354-C9C7-46A5-8971-81BCEF6145CA}" type="presOf" srcId="{1F139250-34D2-435D-9452-262EDEF53F8E}" destId="{87305770-CA16-4170-8EFF-9B1F0031E5AF}" srcOrd="0" destOrd="0" presId="urn:microsoft.com/office/officeart/2008/layout/LinedList"/>
    <dgm:cxn modelId="{5C037F93-8496-4E5E-8844-291CCFCD7699}" type="presOf" srcId="{29B05C49-0093-41C9-86EB-D24F1D3C0C19}" destId="{44B1B717-C4BF-437F-AC12-C63C8AC21E69}" srcOrd="0" destOrd="0" presId="urn:microsoft.com/office/officeart/2008/layout/LinedList"/>
    <dgm:cxn modelId="{ADB118AD-B57E-4BEE-97C1-C01FF54E9046}" type="presOf" srcId="{EAF45D83-A94B-48C7-9897-9972025EC184}" destId="{AB4CB315-57CB-42DB-9CE6-21086541DEDC}" srcOrd="0" destOrd="0" presId="urn:microsoft.com/office/officeart/2008/layout/LinedList"/>
    <dgm:cxn modelId="{17D700EE-BE22-4F90-A01E-6DBAF1AAA8EB}" srcId="{1F139250-34D2-435D-9452-262EDEF53F8E}" destId="{35204B92-4E2B-4DD8-AF84-CC1E33C4451A}" srcOrd="1" destOrd="0" parTransId="{4CE83457-EFE5-4DD1-8C5B-A2F446B16C3C}" sibTransId="{E82D3FBE-F1FD-41E7-8229-3DA2759AB1CB}"/>
    <dgm:cxn modelId="{52F87DD8-8E04-4A54-B664-97C12D153571}" type="presParOf" srcId="{87305770-CA16-4170-8EFF-9B1F0031E5AF}" destId="{E08583F2-57FB-45A7-84F8-B4903C17A88A}" srcOrd="0" destOrd="0" presId="urn:microsoft.com/office/officeart/2008/layout/LinedList"/>
    <dgm:cxn modelId="{D7A8E5EF-217E-44F9-B52E-AF7D38CE395F}" type="presParOf" srcId="{87305770-CA16-4170-8EFF-9B1F0031E5AF}" destId="{DD7FF9FB-2811-4385-AC19-E688C4AEB946}" srcOrd="1" destOrd="0" presId="urn:microsoft.com/office/officeart/2008/layout/LinedList"/>
    <dgm:cxn modelId="{E8C6D03E-E102-4EA2-AFE8-C0AE014ECBB1}" type="presParOf" srcId="{DD7FF9FB-2811-4385-AC19-E688C4AEB946}" destId="{E508F988-6C50-44A5-991D-912C4EF48FF8}" srcOrd="0" destOrd="0" presId="urn:microsoft.com/office/officeart/2008/layout/LinedList"/>
    <dgm:cxn modelId="{450CBC91-BD4B-444C-B471-193FC3578FB9}" type="presParOf" srcId="{DD7FF9FB-2811-4385-AC19-E688C4AEB946}" destId="{18D4DD90-9A77-48BF-9868-8D0EC83BA875}" srcOrd="1" destOrd="0" presId="urn:microsoft.com/office/officeart/2008/layout/LinedList"/>
    <dgm:cxn modelId="{A671DC3B-418D-4DFF-9E67-2C545BE58A21}" type="presParOf" srcId="{87305770-CA16-4170-8EFF-9B1F0031E5AF}" destId="{3CF77295-ABFC-41B3-AFAA-BDF6BFD98B3B}" srcOrd="2" destOrd="0" presId="urn:microsoft.com/office/officeart/2008/layout/LinedList"/>
    <dgm:cxn modelId="{785E3CA4-C957-4AAF-89E2-D17B4EB47080}" type="presParOf" srcId="{87305770-CA16-4170-8EFF-9B1F0031E5AF}" destId="{28EBE534-B6F5-4F2C-AD34-081A73B7DD55}" srcOrd="3" destOrd="0" presId="urn:microsoft.com/office/officeart/2008/layout/LinedList"/>
    <dgm:cxn modelId="{A3C4F3C3-A431-4BA7-A20F-48599E3F043B}" type="presParOf" srcId="{28EBE534-B6F5-4F2C-AD34-081A73B7DD55}" destId="{F9EA910A-9BD2-448D-89F6-C02B188A1CA2}" srcOrd="0" destOrd="0" presId="urn:microsoft.com/office/officeart/2008/layout/LinedList"/>
    <dgm:cxn modelId="{CD20EA04-38E7-498E-AE8D-E389851B3645}" type="presParOf" srcId="{28EBE534-B6F5-4F2C-AD34-081A73B7DD55}" destId="{B821120C-712C-4333-B9CF-F5921D33D2A9}" srcOrd="1" destOrd="0" presId="urn:microsoft.com/office/officeart/2008/layout/LinedList"/>
    <dgm:cxn modelId="{4CBF5232-48F6-425E-ACB1-A2A482D2E740}" type="presParOf" srcId="{87305770-CA16-4170-8EFF-9B1F0031E5AF}" destId="{C9BB3E3F-C757-4F1A-A992-C399666C459C}" srcOrd="4" destOrd="0" presId="urn:microsoft.com/office/officeart/2008/layout/LinedList"/>
    <dgm:cxn modelId="{8F84B505-0F3C-435C-8162-E2A0C59665AA}" type="presParOf" srcId="{87305770-CA16-4170-8EFF-9B1F0031E5AF}" destId="{6879E402-0B7D-492B-8E4A-50C8F8850B6C}" srcOrd="5" destOrd="0" presId="urn:microsoft.com/office/officeart/2008/layout/LinedList"/>
    <dgm:cxn modelId="{3136344D-6351-4AD6-8FA0-BC385D75940B}" type="presParOf" srcId="{6879E402-0B7D-492B-8E4A-50C8F8850B6C}" destId="{44B1B717-C4BF-437F-AC12-C63C8AC21E69}" srcOrd="0" destOrd="0" presId="urn:microsoft.com/office/officeart/2008/layout/LinedList"/>
    <dgm:cxn modelId="{D67E9677-740F-4BBF-9BEE-600E45C582AD}" type="presParOf" srcId="{6879E402-0B7D-492B-8E4A-50C8F8850B6C}" destId="{7101541E-1429-4644-A58E-5570088A650A}" srcOrd="1" destOrd="0" presId="urn:microsoft.com/office/officeart/2008/layout/LinedList"/>
    <dgm:cxn modelId="{8469A348-5689-4270-AE68-7B9AFE94B3EA}" type="presParOf" srcId="{87305770-CA16-4170-8EFF-9B1F0031E5AF}" destId="{0283EB2B-247D-4E5D-9B3A-A68F5BC599B4}" srcOrd="6" destOrd="0" presId="urn:microsoft.com/office/officeart/2008/layout/LinedList"/>
    <dgm:cxn modelId="{1539F67F-65B2-4636-93A9-6C63A64E7BDB}" type="presParOf" srcId="{87305770-CA16-4170-8EFF-9B1F0031E5AF}" destId="{B217BB1F-D985-4A1A-AA91-5CA9E1469B4F}" srcOrd="7" destOrd="0" presId="urn:microsoft.com/office/officeart/2008/layout/LinedList"/>
    <dgm:cxn modelId="{1523F806-D5D3-4939-967D-0FBB821FA8DC}" type="presParOf" srcId="{B217BB1F-D985-4A1A-AA91-5CA9E1469B4F}" destId="{AB4CB315-57CB-42DB-9CE6-21086541DEDC}" srcOrd="0" destOrd="0" presId="urn:microsoft.com/office/officeart/2008/layout/LinedList"/>
    <dgm:cxn modelId="{508D8921-2F45-4499-8037-4D7116553767}" type="presParOf" srcId="{B217BB1F-D985-4A1A-AA91-5CA9E1469B4F}" destId="{29687C1B-4683-49AB-9EE1-9018EA02DA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BDEF2-8FD8-4115-B23D-16267CEAE567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41C9233-2F92-4203-B848-C9C0D64A619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2025 Experience Rating Changes</a:t>
          </a:r>
        </a:p>
      </dgm:t>
    </dgm:pt>
    <dgm:pt modelId="{2E7FF877-FB12-44A5-8821-A1ABD9150C82}" type="parTrans" cxnId="{7B4A0326-70AE-488F-9B96-90F4C401B7A1}">
      <dgm:prSet/>
      <dgm:spPr/>
      <dgm:t>
        <a:bodyPr/>
        <a:lstStyle/>
        <a:p>
          <a:endParaRPr lang="en-US"/>
        </a:p>
      </dgm:t>
    </dgm:pt>
    <dgm:pt modelId="{68BF4C69-EE3D-4252-8BE0-8C1F84DA2646}" type="sibTrans" cxnId="{7B4A0326-70AE-488F-9B96-90F4C401B7A1}">
      <dgm:prSet/>
      <dgm:spPr/>
      <dgm:t>
        <a:bodyPr/>
        <a:lstStyle/>
        <a:p>
          <a:endParaRPr lang="en-US"/>
        </a:p>
      </dgm:t>
    </dgm:pt>
    <dgm:pt modelId="{1D426AC7-08E5-4DB9-B9D4-645641B52F2F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Split Point - $18,000</a:t>
          </a:r>
        </a:p>
      </dgm:t>
    </dgm:pt>
    <dgm:pt modelId="{19A07F48-4315-4DEC-BBA7-24BF7B4EFD62}" type="parTrans" cxnId="{6D69E66D-81B2-4E55-B82A-F3A2AA5DEABD}">
      <dgm:prSet/>
      <dgm:spPr/>
      <dgm:t>
        <a:bodyPr/>
        <a:lstStyle/>
        <a:p>
          <a:endParaRPr lang="en-US"/>
        </a:p>
      </dgm:t>
    </dgm:pt>
    <dgm:pt modelId="{C8E6B5E7-72A6-4CC8-8729-B9379A1B7D74}" type="sibTrans" cxnId="{6D69E66D-81B2-4E55-B82A-F3A2AA5DEABD}">
      <dgm:prSet/>
      <dgm:spPr/>
      <dgm:t>
        <a:bodyPr/>
        <a:lstStyle/>
        <a:p>
          <a:endParaRPr lang="en-US"/>
        </a:p>
      </dgm:t>
    </dgm:pt>
    <dgm:pt modelId="{6BD9EC30-0F42-4075-9A1C-1C95D4400E27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Claim Limitation  $147,000</a:t>
          </a:r>
        </a:p>
      </dgm:t>
    </dgm:pt>
    <dgm:pt modelId="{9CA613E7-F07D-4908-BA07-7F8FA1789364}" type="parTrans" cxnId="{296F3CA4-4C47-4FDB-BB20-4A9511A86F7E}">
      <dgm:prSet/>
      <dgm:spPr/>
      <dgm:t>
        <a:bodyPr/>
        <a:lstStyle/>
        <a:p>
          <a:endParaRPr lang="en-US"/>
        </a:p>
      </dgm:t>
    </dgm:pt>
    <dgm:pt modelId="{1E0801A1-7585-46C5-B01D-4C6E4C2E8A7A}" type="sibTrans" cxnId="{296F3CA4-4C47-4FDB-BB20-4A9511A86F7E}">
      <dgm:prSet/>
      <dgm:spPr/>
      <dgm:t>
        <a:bodyPr/>
        <a:lstStyle/>
        <a:p>
          <a:endParaRPr lang="en-US"/>
        </a:p>
      </dgm:t>
    </dgm:pt>
    <dgm:pt modelId="{5A49471B-9D0F-41E4-B4F2-159D5F1132A9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Accident Limitation $294,000</a:t>
          </a:r>
        </a:p>
      </dgm:t>
    </dgm:pt>
    <dgm:pt modelId="{718796CA-26A3-454C-8F46-814CEE194369}" type="parTrans" cxnId="{A58235DF-2FD5-4C44-B359-9FE372A8AD29}">
      <dgm:prSet/>
      <dgm:spPr/>
      <dgm:t>
        <a:bodyPr/>
        <a:lstStyle/>
        <a:p>
          <a:endParaRPr lang="en-US"/>
        </a:p>
      </dgm:t>
    </dgm:pt>
    <dgm:pt modelId="{4BB4A7A7-C07D-4134-822C-94F81C017B5A}" type="sibTrans" cxnId="{A58235DF-2FD5-4C44-B359-9FE372A8AD29}">
      <dgm:prSet/>
      <dgm:spPr/>
      <dgm:t>
        <a:bodyPr/>
        <a:lstStyle/>
        <a:p>
          <a:endParaRPr lang="en-US"/>
        </a:p>
      </dgm:t>
    </dgm:pt>
    <dgm:pt modelId="{86CD528A-5ACF-405C-8695-EA8FD352E3E4}" type="pres">
      <dgm:prSet presAssocID="{3E2BDEF2-8FD8-4115-B23D-16267CEAE567}" presName="vert0" presStyleCnt="0">
        <dgm:presLayoutVars>
          <dgm:dir/>
          <dgm:animOne val="branch"/>
          <dgm:animLvl val="lvl"/>
        </dgm:presLayoutVars>
      </dgm:prSet>
      <dgm:spPr/>
    </dgm:pt>
    <dgm:pt modelId="{B74039F3-27C2-4BA8-AB55-EB6EAEEC1894}" type="pres">
      <dgm:prSet presAssocID="{B41C9233-2F92-4203-B848-C9C0D64A6197}" presName="thickLine" presStyleLbl="alignNode1" presStyleIdx="0" presStyleCnt="1"/>
      <dgm:spPr/>
    </dgm:pt>
    <dgm:pt modelId="{11EF49A6-4064-4C50-8779-FD49F749B62D}" type="pres">
      <dgm:prSet presAssocID="{B41C9233-2F92-4203-B848-C9C0D64A6197}" presName="horz1" presStyleCnt="0"/>
      <dgm:spPr/>
    </dgm:pt>
    <dgm:pt modelId="{329D22B3-59BA-42D6-AF45-F0F8E3C7E385}" type="pres">
      <dgm:prSet presAssocID="{B41C9233-2F92-4203-B848-C9C0D64A6197}" presName="tx1" presStyleLbl="revTx" presStyleIdx="0" presStyleCnt="4" custLinFactNeighborX="-5469" custLinFactNeighborY="11479"/>
      <dgm:spPr/>
    </dgm:pt>
    <dgm:pt modelId="{B0D24644-52B0-4A5F-A159-4C01CFA42B68}" type="pres">
      <dgm:prSet presAssocID="{B41C9233-2F92-4203-B848-C9C0D64A6197}" presName="vert1" presStyleCnt="0"/>
      <dgm:spPr/>
    </dgm:pt>
    <dgm:pt modelId="{F60006BC-D280-47D4-879B-1DEEE46BD77A}" type="pres">
      <dgm:prSet presAssocID="{1D426AC7-08E5-4DB9-B9D4-645641B52F2F}" presName="vertSpace2a" presStyleCnt="0"/>
      <dgm:spPr/>
    </dgm:pt>
    <dgm:pt modelId="{012811EE-36AF-4B31-9582-C12A6FE6E32B}" type="pres">
      <dgm:prSet presAssocID="{1D426AC7-08E5-4DB9-B9D4-645641B52F2F}" presName="horz2" presStyleCnt="0"/>
      <dgm:spPr/>
    </dgm:pt>
    <dgm:pt modelId="{378CE4D9-4B8A-457E-A926-C725D72779DB}" type="pres">
      <dgm:prSet presAssocID="{1D426AC7-08E5-4DB9-B9D4-645641B52F2F}" presName="horzSpace2" presStyleCnt="0"/>
      <dgm:spPr/>
    </dgm:pt>
    <dgm:pt modelId="{D44F3F61-C3C9-40AA-A4B4-601051738576}" type="pres">
      <dgm:prSet presAssocID="{1D426AC7-08E5-4DB9-B9D4-645641B52F2F}" presName="tx2" presStyleLbl="revTx" presStyleIdx="1" presStyleCnt="4" custScaleY="62039" custLinFactNeighborX="-398" custLinFactNeighborY="13072"/>
      <dgm:spPr/>
    </dgm:pt>
    <dgm:pt modelId="{30F517B5-E30E-4825-BCE0-2183CEFF1ABC}" type="pres">
      <dgm:prSet presAssocID="{1D426AC7-08E5-4DB9-B9D4-645641B52F2F}" presName="vert2" presStyleCnt="0"/>
      <dgm:spPr/>
    </dgm:pt>
    <dgm:pt modelId="{0F3C8795-9036-4496-B476-651511A7F694}" type="pres">
      <dgm:prSet presAssocID="{1D426AC7-08E5-4DB9-B9D4-645641B52F2F}" presName="thinLine2b" presStyleLbl="callout" presStyleIdx="0" presStyleCnt="3"/>
      <dgm:spPr/>
    </dgm:pt>
    <dgm:pt modelId="{68EC5F92-579E-4039-8A6A-724EAAB8B617}" type="pres">
      <dgm:prSet presAssocID="{1D426AC7-08E5-4DB9-B9D4-645641B52F2F}" presName="vertSpace2b" presStyleCnt="0"/>
      <dgm:spPr/>
    </dgm:pt>
    <dgm:pt modelId="{7A07ADE6-A666-4643-8300-EFE838339C48}" type="pres">
      <dgm:prSet presAssocID="{6BD9EC30-0F42-4075-9A1C-1C95D4400E27}" presName="horz2" presStyleCnt="0"/>
      <dgm:spPr/>
    </dgm:pt>
    <dgm:pt modelId="{92ADC65B-4388-4498-BF35-35FEACBA290C}" type="pres">
      <dgm:prSet presAssocID="{6BD9EC30-0F42-4075-9A1C-1C95D4400E27}" presName="horzSpace2" presStyleCnt="0"/>
      <dgm:spPr/>
    </dgm:pt>
    <dgm:pt modelId="{65C7D9E5-E224-418D-A2AF-E016EF0A88F4}" type="pres">
      <dgm:prSet presAssocID="{6BD9EC30-0F42-4075-9A1C-1C95D4400E27}" presName="tx2" presStyleLbl="revTx" presStyleIdx="2" presStyleCnt="4"/>
      <dgm:spPr/>
    </dgm:pt>
    <dgm:pt modelId="{B10DFC91-98E8-4BB4-B177-370FE4B40426}" type="pres">
      <dgm:prSet presAssocID="{6BD9EC30-0F42-4075-9A1C-1C95D4400E27}" presName="vert2" presStyleCnt="0"/>
      <dgm:spPr/>
    </dgm:pt>
    <dgm:pt modelId="{2E9F0D38-ED9F-4066-B9CE-546CDC3DEC76}" type="pres">
      <dgm:prSet presAssocID="{6BD9EC30-0F42-4075-9A1C-1C95D4400E27}" presName="thinLine2b" presStyleLbl="callout" presStyleIdx="1" presStyleCnt="3" custLinFactY="-374848" custLinFactNeighborX="-1172" custLinFactNeighborY="-400000"/>
      <dgm:spPr/>
    </dgm:pt>
    <dgm:pt modelId="{8A27B968-06C0-4381-A76A-331E0218A618}" type="pres">
      <dgm:prSet presAssocID="{6BD9EC30-0F42-4075-9A1C-1C95D4400E27}" presName="vertSpace2b" presStyleCnt="0"/>
      <dgm:spPr/>
    </dgm:pt>
    <dgm:pt modelId="{9D54968C-20FB-42DF-860D-ABA059A6A0FD}" type="pres">
      <dgm:prSet presAssocID="{5A49471B-9D0F-41E4-B4F2-159D5F1132A9}" presName="horz2" presStyleCnt="0"/>
      <dgm:spPr/>
    </dgm:pt>
    <dgm:pt modelId="{4DD7D46E-1877-454B-A607-8D13142D626B}" type="pres">
      <dgm:prSet presAssocID="{5A49471B-9D0F-41E4-B4F2-159D5F1132A9}" presName="horzSpace2" presStyleCnt="0"/>
      <dgm:spPr/>
    </dgm:pt>
    <dgm:pt modelId="{D5E625F2-513C-4799-AB4A-E281A5B73AE0}" type="pres">
      <dgm:prSet presAssocID="{5A49471B-9D0F-41E4-B4F2-159D5F1132A9}" presName="tx2" presStyleLbl="revTx" presStyleIdx="3" presStyleCnt="4" custLinFactNeighborX="478" custLinFactNeighborY="-24091"/>
      <dgm:spPr/>
    </dgm:pt>
    <dgm:pt modelId="{201E7897-DD9D-4F7A-89B9-371E23ECC5CC}" type="pres">
      <dgm:prSet presAssocID="{5A49471B-9D0F-41E4-B4F2-159D5F1132A9}" presName="vert2" presStyleCnt="0"/>
      <dgm:spPr/>
    </dgm:pt>
    <dgm:pt modelId="{01EA46A5-B39B-4CA6-A6A4-B98393895875}" type="pres">
      <dgm:prSet presAssocID="{5A49471B-9D0F-41E4-B4F2-159D5F1132A9}" presName="thinLine2b" presStyleLbl="callout" presStyleIdx="2" presStyleCnt="3" custLinFactY="-700000" custLinFactNeighborX="-391" custLinFactNeighborY="-791346"/>
      <dgm:spPr/>
    </dgm:pt>
    <dgm:pt modelId="{CA265305-7968-4319-9594-34082BDE2883}" type="pres">
      <dgm:prSet presAssocID="{5A49471B-9D0F-41E4-B4F2-159D5F1132A9}" presName="vertSpace2b" presStyleCnt="0"/>
      <dgm:spPr/>
    </dgm:pt>
  </dgm:ptLst>
  <dgm:cxnLst>
    <dgm:cxn modelId="{7B4A0326-70AE-488F-9B96-90F4C401B7A1}" srcId="{3E2BDEF2-8FD8-4115-B23D-16267CEAE567}" destId="{B41C9233-2F92-4203-B848-C9C0D64A6197}" srcOrd="0" destOrd="0" parTransId="{2E7FF877-FB12-44A5-8821-A1ABD9150C82}" sibTransId="{68BF4C69-EE3D-4252-8BE0-8C1F84DA2646}"/>
    <dgm:cxn modelId="{6D69E66D-81B2-4E55-B82A-F3A2AA5DEABD}" srcId="{B41C9233-2F92-4203-B848-C9C0D64A6197}" destId="{1D426AC7-08E5-4DB9-B9D4-645641B52F2F}" srcOrd="0" destOrd="0" parTransId="{19A07F48-4315-4DEC-BBA7-24BF7B4EFD62}" sibTransId="{C8E6B5E7-72A6-4CC8-8729-B9379A1B7D74}"/>
    <dgm:cxn modelId="{5644CF6F-EC64-4FE2-8211-D2BDA171ABF2}" type="presOf" srcId="{6BD9EC30-0F42-4075-9A1C-1C95D4400E27}" destId="{65C7D9E5-E224-418D-A2AF-E016EF0A88F4}" srcOrd="0" destOrd="0" presId="urn:microsoft.com/office/officeart/2008/layout/LinedList"/>
    <dgm:cxn modelId="{1189B986-E9E0-426E-8179-01826C302356}" type="presOf" srcId="{5A49471B-9D0F-41E4-B4F2-159D5F1132A9}" destId="{D5E625F2-513C-4799-AB4A-E281A5B73AE0}" srcOrd="0" destOrd="0" presId="urn:microsoft.com/office/officeart/2008/layout/LinedList"/>
    <dgm:cxn modelId="{D0EC6F90-A087-4371-BC69-AF8B66A7056D}" type="presOf" srcId="{B41C9233-2F92-4203-B848-C9C0D64A6197}" destId="{329D22B3-59BA-42D6-AF45-F0F8E3C7E385}" srcOrd="0" destOrd="0" presId="urn:microsoft.com/office/officeart/2008/layout/LinedList"/>
    <dgm:cxn modelId="{B8178D94-59FA-4274-9EED-A9129C594DB4}" type="presOf" srcId="{3E2BDEF2-8FD8-4115-B23D-16267CEAE567}" destId="{86CD528A-5ACF-405C-8695-EA8FD352E3E4}" srcOrd="0" destOrd="0" presId="urn:microsoft.com/office/officeart/2008/layout/LinedList"/>
    <dgm:cxn modelId="{296F3CA4-4C47-4FDB-BB20-4A9511A86F7E}" srcId="{B41C9233-2F92-4203-B848-C9C0D64A6197}" destId="{6BD9EC30-0F42-4075-9A1C-1C95D4400E27}" srcOrd="1" destOrd="0" parTransId="{9CA613E7-F07D-4908-BA07-7F8FA1789364}" sibTransId="{1E0801A1-7585-46C5-B01D-4C6E4C2E8A7A}"/>
    <dgm:cxn modelId="{BB38F5D6-8754-4D94-BBDF-D4506CFF4670}" type="presOf" srcId="{1D426AC7-08E5-4DB9-B9D4-645641B52F2F}" destId="{D44F3F61-C3C9-40AA-A4B4-601051738576}" srcOrd="0" destOrd="0" presId="urn:microsoft.com/office/officeart/2008/layout/LinedList"/>
    <dgm:cxn modelId="{A58235DF-2FD5-4C44-B359-9FE372A8AD29}" srcId="{B41C9233-2F92-4203-B848-C9C0D64A6197}" destId="{5A49471B-9D0F-41E4-B4F2-159D5F1132A9}" srcOrd="2" destOrd="0" parTransId="{718796CA-26A3-454C-8F46-814CEE194369}" sibTransId="{4BB4A7A7-C07D-4134-822C-94F81C017B5A}"/>
    <dgm:cxn modelId="{627B74E9-8162-4964-ABC2-EA7E4997B7CE}" type="presParOf" srcId="{86CD528A-5ACF-405C-8695-EA8FD352E3E4}" destId="{B74039F3-27C2-4BA8-AB55-EB6EAEEC1894}" srcOrd="0" destOrd="0" presId="urn:microsoft.com/office/officeart/2008/layout/LinedList"/>
    <dgm:cxn modelId="{FF421572-9017-429A-A936-0278A15DCCD1}" type="presParOf" srcId="{86CD528A-5ACF-405C-8695-EA8FD352E3E4}" destId="{11EF49A6-4064-4C50-8779-FD49F749B62D}" srcOrd="1" destOrd="0" presId="urn:microsoft.com/office/officeart/2008/layout/LinedList"/>
    <dgm:cxn modelId="{16BD98EE-C83F-400C-B55D-650C6AACE06E}" type="presParOf" srcId="{11EF49A6-4064-4C50-8779-FD49F749B62D}" destId="{329D22B3-59BA-42D6-AF45-F0F8E3C7E385}" srcOrd="0" destOrd="0" presId="urn:microsoft.com/office/officeart/2008/layout/LinedList"/>
    <dgm:cxn modelId="{FE266EB6-2A2D-416A-8C8B-A83423847EC0}" type="presParOf" srcId="{11EF49A6-4064-4C50-8779-FD49F749B62D}" destId="{B0D24644-52B0-4A5F-A159-4C01CFA42B68}" srcOrd="1" destOrd="0" presId="urn:microsoft.com/office/officeart/2008/layout/LinedList"/>
    <dgm:cxn modelId="{4FA1F378-8994-40A5-9879-D2103C38A3AD}" type="presParOf" srcId="{B0D24644-52B0-4A5F-A159-4C01CFA42B68}" destId="{F60006BC-D280-47D4-879B-1DEEE46BD77A}" srcOrd="0" destOrd="0" presId="urn:microsoft.com/office/officeart/2008/layout/LinedList"/>
    <dgm:cxn modelId="{9AA5E8BC-7E4A-457E-A81C-0CDD31B8DC4A}" type="presParOf" srcId="{B0D24644-52B0-4A5F-A159-4C01CFA42B68}" destId="{012811EE-36AF-4B31-9582-C12A6FE6E32B}" srcOrd="1" destOrd="0" presId="urn:microsoft.com/office/officeart/2008/layout/LinedList"/>
    <dgm:cxn modelId="{B02C9044-5108-4AA7-8C4A-BC47A177E813}" type="presParOf" srcId="{012811EE-36AF-4B31-9582-C12A6FE6E32B}" destId="{378CE4D9-4B8A-457E-A926-C725D72779DB}" srcOrd="0" destOrd="0" presId="urn:microsoft.com/office/officeart/2008/layout/LinedList"/>
    <dgm:cxn modelId="{8D1E3069-0868-436D-912B-5E7C892A82B5}" type="presParOf" srcId="{012811EE-36AF-4B31-9582-C12A6FE6E32B}" destId="{D44F3F61-C3C9-40AA-A4B4-601051738576}" srcOrd="1" destOrd="0" presId="urn:microsoft.com/office/officeart/2008/layout/LinedList"/>
    <dgm:cxn modelId="{DF66164E-94D8-4CED-B9B6-27691A01B86F}" type="presParOf" srcId="{012811EE-36AF-4B31-9582-C12A6FE6E32B}" destId="{30F517B5-E30E-4825-BCE0-2183CEFF1ABC}" srcOrd="2" destOrd="0" presId="urn:microsoft.com/office/officeart/2008/layout/LinedList"/>
    <dgm:cxn modelId="{50CA8DCB-2C27-411E-9A95-AAF32AB1A76C}" type="presParOf" srcId="{B0D24644-52B0-4A5F-A159-4C01CFA42B68}" destId="{0F3C8795-9036-4496-B476-651511A7F694}" srcOrd="2" destOrd="0" presId="urn:microsoft.com/office/officeart/2008/layout/LinedList"/>
    <dgm:cxn modelId="{654D8AAF-E1BB-4136-AB18-B1BB371E9A4E}" type="presParOf" srcId="{B0D24644-52B0-4A5F-A159-4C01CFA42B68}" destId="{68EC5F92-579E-4039-8A6A-724EAAB8B617}" srcOrd="3" destOrd="0" presId="urn:microsoft.com/office/officeart/2008/layout/LinedList"/>
    <dgm:cxn modelId="{5BADA615-F14A-404D-8B8F-E5B544E29AD9}" type="presParOf" srcId="{B0D24644-52B0-4A5F-A159-4C01CFA42B68}" destId="{7A07ADE6-A666-4643-8300-EFE838339C48}" srcOrd="4" destOrd="0" presId="urn:microsoft.com/office/officeart/2008/layout/LinedList"/>
    <dgm:cxn modelId="{7A6A7C93-475F-41D7-8C93-C9924B6FCBFC}" type="presParOf" srcId="{7A07ADE6-A666-4643-8300-EFE838339C48}" destId="{92ADC65B-4388-4498-BF35-35FEACBA290C}" srcOrd="0" destOrd="0" presId="urn:microsoft.com/office/officeart/2008/layout/LinedList"/>
    <dgm:cxn modelId="{C8C3696A-3378-4576-AFEF-1451E673ED2D}" type="presParOf" srcId="{7A07ADE6-A666-4643-8300-EFE838339C48}" destId="{65C7D9E5-E224-418D-A2AF-E016EF0A88F4}" srcOrd="1" destOrd="0" presId="urn:microsoft.com/office/officeart/2008/layout/LinedList"/>
    <dgm:cxn modelId="{F95FB13F-EE59-43E7-9F37-3DCD6061C649}" type="presParOf" srcId="{7A07ADE6-A666-4643-8300-EFE838339C48}" destId="{B10DFC91-98E8-4BB4-B177-370FE4B40426}" srcOrd="2" destOrd="0" presId="urn:microsoft.com/office/officeart/2008/layout/LinedList"/>
    <dgm:cxn modelId="{79326BE3-738A-4422-B81F-069D016EDCBB}" type="presParOf" srcId="{B0D24644-52B0-4A5F-A159-4C01CFA42B68}" destId="{2E9F0D38-ED9F-4066-B9CE-546CDC3DEC76}" srcOrd="5" destOrd="0" presId="urn:microsoft.com/office/officeart/2008/layout/LinedList"/>
    <dgm:cxn modelId="{1164DF15-20AE-454A-B35D-9B69667652C4}" type="presParOf" srcId="{B0D24644-52B0-4A5F-A159-4C01CFA42B68}" destId="{8A27B968-06C0-4381-A76A-331E0218A618}" srcOrd="6" destOrd="0" presId="urn:microsoft.com/office/officeart/2008/layout/LinedList"/>
    <dgm:cxn modelId="{F92B3B64-F7DC-42A9-AA6F-ED4E7037CA85}" type="presParOf" srcId="{B0D24644-52B0-4A5F-A159-4C01CFA42B68}" destId="{9D54968C-20FB-42DF-860D-ABA059A6A0FD}" srcOrd="7" destOrd="0" presId="urn:microsoft.com/office/officeart/2008/layout/LinedList"/>
    <dgm:cxn modelId="{E0F93228-5E3C-4456-B168-A64264DC94F0}" type="presParOf" srcId="{9D54968C-20FB-42DF-860D-ABA059A6A0FD}" destId="{4DD7D46E-1877-454B-A607-8D13142D626B}" srcOrd="0" destOrd="0" presId="urn:microsoft.com/office/officeart/2008/layout/LinedList"/>
    <dgm:cxn modelId="{C2571780-8B08-4B69-959D-54205A9981CF}" type="presParOf" srcId="{9D54968C-20FB-42DF-860D-ABA059A6A0FD}" destId="{D5E625F2-513C-4799-AB4A-E281A5B73AE0}" srcOrd="1" destOrd="0" presId="urn:microsoft.com/office/officeart/2008/layout/LinedList"/>
    <dgm:cxn modelId="{94ABBD43-54FB-49D0-BEA9-38CDEA7E7CB7}" type="presParOf" srcId="{9D54968C-20FB-42DF-860D-ABA059A6A0FD}" destId="{201E7897-DD9D-4F7A-89B9-371E23ECC5CC}" srcOrd="2" destOrd="0" presId="urn:microsoft.com/office/officeart/2008/layout/LinedList"/>
    <dgm:cxn modelId="{1EB6235D-3823-4F3D-BD94-8EF868EF1795}" type="presParOf" srcId="{B0D24644-52B0-4A5F-A159-4C01CFA42B68}" destId="{01EA46A5-B39B-4CA6-A6A4-B98393895875}" srcOrd="8" destOrd="0" presId="urn:microsoft.com/office/officeart/2008/layout/LinedList"/>
    <dgm:cxn modelId="{7AC2250F-A041-4B28-A55A-B17BD2EB85CF}" type="presParOf" srcId="{B0D24644-52B0-4A5F-A159-4C01CFA42B68}" destId="{CA265305-7968-4319-9594-34082BDE288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876C7-8CAB-4192-8AE1-941C39FF99B0}">
      <dsp:nvSpPr>
        <dsp:cNvPr id="0" name=""/>
        <dsp:cNvSpPr/>
      </dsp:nvSpPr>
      <dsp:spPr>
        <a:xfrm>
          <a:off x="2330889" y="1402040"/>
          <a:ext cx="259908" cy="1736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6953"/>
              </a:lnTo>
              <a:lnTo>
                <a:pt x="259908" y="1736953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269F3-A29A-4B2C-9985-295AAB75AEEA}">
      <dsp:nvSpPr>
        <dsp:cNvPr id="0" name=""/>
        <dsp:cNvSpPr/>
      </dsp:nvSpPr>
      <dsp:spPr>
        <a:xfrm>
          <a:off x="2330889" y="1402040"/>
          <a:ext cx="259908" cy="633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047"/>
              </a:lnTo>
              <a:lnTo>
                <a:pt x="259908" y="63304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8C184-5ADD-4C2E-9452-E26C95B179EE}">
      <dsp:nvSpPr>
        <dsp:cNvPr id="0" name=""/>
        <dsp:cNvSpPr/>
      </dsp:nvSpPr>
      <dsp:spPr>
        <a:xfrm>
          <a:off x="2795820" y="501550"/>
          <a:ext cx="966417" cy="299857"/>
        </a:xfrm>
        <a:custGeom>
          <a:avLst/>
          <a:gdLst/>
          <a:ahLst/>
          <a:cxnLst/>
          <a:rect l="0" t="0" r="0" b="0"/>
          <a:pathLst>
            <a:path>
              <a:moveTo>
                <a:pt x="966417" y="0"/>
              </a:moveTo>
              <a:lnTo>
                <a:pt x="966417" y="177812"/>
              </a:lnTo>
              <a:lnTo>
                <a:pt x="0" y="177812"/>
              </a:lnTo>
              <a:lnTo>
                <a:pt x="0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87ABF-DDE4-4B1E-AEED-3D5C8CB8C802}">
      <dsp:nvSpPr>
        <dsp:cNvPr id="0" name=""/>
        <dsp:cNvSpPr/>
      </dsp:nvSpPr>
      <dsp:spPr>
        <a:xfrm>
          <a:off x="4092338" y="1456959"/>
          <a:ext cx="174866" cy="433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821"/>
              </a:lnTo>
              <a:lnTo>
                <a:pt x="174866" y="433821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E0117-43A0-49A7-B6DF-A32A625E87C2}">
      <dsp:nvSpPr>
        <dsp:cNvPr id="0" name=""/>
        <dsp:cNvSpPr/>
      </dsp:nvSpPr>
      <dsp:spPr>
        <a:xfrm>
          <a:off x="3762237" y="501550"/>
          <a:ext cx="1112533" cy="299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812"/>
              </a:lnTo>
              <a:lnTo>
                <a:pt x="1112533" y="177812"/>
              </a:lnTo>
              <a:lnTo>
                <a:pt x="1112533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D1304-BE08-4B9F-B008-AF4820773740}">
      <dsp:nvSpPr>
        <dsp:cNvPr id="0" name=""/>
        <dsp:cNvSpPr/>
      </dsp:nvSpPr>
      <dsp:spPr>
        <a:xfrm>
          <a:off x="3181073" y="0"/>
          <a:ext cx="1162327" cy="5015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President/CEO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Paul Keathley</a:t>
          </a:r>
        </a:p>
      </dsp:txBody>
      <dsp:txXfrm>
        <a:off x="3181073" y="0"/>
        <a:ext cx="1162327" cy="501550"/>
      </dsp:txXfrm>
    </dsp:sp>
    <dsp:sp modelId="{A44EDF37-0014-486A-B3AB-643FFBE89C23}">
      <dsp:nvSpPr>
        <dsp:cNvPr id="0" name=""/>
        <dsp:cNvSpPr/>
      </dsp:nvSpPr>
      <dsp:spPr>
        <a:xfrm>
          <a:off x="3896730" y="801407"/>
          <a:ext cx="1956080" cy="65555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Director of Finance and Operations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 dirty="0"/>
            <a:t>Jennifer Cox</a:t>
          </a:r>
        </a:p>
      </dsp:txBody>
      <dsp:txXfrm>
        <a:off x="3896730" y="801407"/>
        <a:ext cx="1956080" cy="655552"/>
      </dsp:txXfrm>
    </dsp:sp>
    <dsp:sp modelId="{B297AD65-1188-46AF-99FA-25DF9DFC46EB}">
      <dsp:nvSpPr>
        <dsp:cNvPr id="0" name=""/>
        <dsp:cNvSpPr/>
      </dsp:nvSpPr>
      <dsp:spPr>
        <a:xfrm>
          <a:off x="4267204" y="1600199"/>
          <a:ext cx="1547232" cy="58116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Finance Assistant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Kim Jansen</a:t>
          </a:r>
        </a:p>
      </dsp:txBody>
      <dsp:txXfrm>
        <a:off x="4267204" y="1600199"/>
        <a:ext cx="1547232" cy="581163"/>
      </dsp:txXfrm>
    </dsp:sp>
    <dsp:sp modelId="{92C22B88-F567-4495-9B4D-6830CE41A8A0}">
      <dsp:nvSpPr>
        <dsp:cNvPr id="0" name=""/>
        <dsp:cNvSpPr/>
      </dsp:nvSpPr>
      <dsp:spPr>
        <a:xfrm>
          <a:off x="2214656" y="801407"/>
          <a:ext cx="1162327" cy="60063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Vice President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Scott Lerew</a:t>
          </a:r>
        </a:p>
      </dsp:txBody>
      <dsp:txXfrm>
        <a:off x="2214656" y="801407"/>
        <a:ext cx="1162327" cy="600632"/>
      </dsp:txXfrm>
    </dsp:sp>
    <dsp:sp modelId="{BC0EC981-E4D7-4BC8-8332-A5D260F79C8F}">
      <dsp:nvSpPr>
        <dsp:cNvPr id="0" name=""/>
        <dsp:cNvSpPr/>
      </dsp:nvSpPr>
      <dsp:spPr>
        <a:xfrm>
          <a:off x="2590797" y="1628199"/>
          <a:ext cx="1261136" cy="81377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Classification &amp; Inspection</a:t>
          </a:r>
          <a:endParaRPr lang="en-US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dirty="0"/>
            <a:t>Daniel Geary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200" b="0" kern="1200"/>
        </a:p>
      </dsp:txBody>
      <dsp:txXfrm>
        <a:off x="2590797" y="1628199"/>
        <a:ext cx="1261136" cy="813774"/>
      </dsp:txXfrm>
    </dsp:sp>
    <dsp:sp modelId="{9D7E027F-0CF8-45BC-A20B-5E6CE7F73A0A}">
      <dsp:nvSpPr>
        <dsp:cNvPr id="0" name=""/>
        <dsp:cNvSpPr/>
      </dsp:nvSpPr>
      <dsp:spPr>
        <a:xfrm>
          <a:off x="2590797" y="2593547"/>
          <a:ext cx="1400825" cy="10908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Analysts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Mari Kidwell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Christine Cartwright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Cassie Lechien</a:t>
          </a:r>
        </a:p>
      </dsp:txBody>
      <dsp:txXfrm>
        <a:off x="2590797" y="2593547"/>
        <a:ext cx="1400825" cy="1090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83F2-57FB-45A7-84F8-B4903C17A88A}">
      <dsp:nvSpPr>
        <dsp:cNvPr id="0" name=""/>
        <dsp:cNvSpPr/>
      </dsp:nvSpPr>
      <dsp:spPr>
        <a:xfrm>
          <a:off x="0" y="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F988-6C50-44A5-991D-912C4EF48FF8}">
      <dsp:nvSpPr>
        <dsp:cNvPr id="0" name=""/>
        <dsp:cNvSpPr/>
      </dsp:nvSpPr>
      <dsp:spPr>
        <a:xfrm>
          <a:off x="0" y="0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Liberty Mutual Insurance Company </a:t>
          </a:r>
        </a:p>
      </dsp:txBody>
      <dsp:txXfrm>
        <a:off x="0" y="0"/>
        <a:ext cx="5303520" cy="1131569"/>
      </dsp:txXfrm>
    </dsp:sp>
    <dsp:sp modelId="{3CF77295-ABFC-41B3-AFAA-BDF6BFD98B3B}">
      <dsp:nvSpPr>
        <dsp:cNvPr id="0" name=""/>
        <dsp:cNvSpPr/>
      </dsp:nvSpPr>
      <dsp:spPr>
        <a:xfrm>
          <a:off x="0" y="113156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A910A-9BD2-448D-89F6-C02B188A1CA2}">
      <dsp:nvSpPr>
        <dsp:cNvPr id="0" name=""/>
        <dsp:cNvSpPr/>
      </dsp:nvSpPr>
      <dsp:spPr>
        <a:xfrm>
          <a:off x="0" y="113156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Travelers Property Casualty Company of America</a:t>
          </a:r>
        </a:p>
      </dsp:txBody>
      <dsp:txXfrm>
        <a:off x="0" y="1131569"/>
        <a:ext cx="5303520" cy="1131569"/>
      </dsp:txXfrm>
    </dsp:sp>
    <dsp:sp modelId="{C9BB3E3F-C757-4F1A-A992-C399666C459C}">
      <dsp:nvSpPr>
        <dsp:cNvPr id="0" name=""/>
        <dsp:cNvSpPr/>
      </dsp:nvSpPr>
      <dsp:spPr>
        <a:xfrm>
          <a:off x="0" y="226313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1B717-C4BF-437F-AC12-C63C8AC21E69}">
      <dsp:nvSpPr>
        <dsp:cNvPr id="0" name=""/>
        <dsp:cNvSpPr/>
      </dsp:nvSpPr>
      <dsp:spPr>
        <a:xfrm>
          <a:off x="0" y="226313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Pennsylvania Manufacturers Association Insurance Company</a:t>
          </a:r>
        </a:p>
      </dsp:txBody>
      <dsp:txXfrm>
        <a:off x="0" y="2263139"/>
        <a:ext cx="5303520" cy="1131569"/>
      </dsp:txXfrm>
    </dsp:sp>
    <dsp:sp modelId="{0283EB2B-247D-4E5D-9B3A-A68F5BC599B4}">
      <dsp:nvSpPr>
        <dsp:cNvPr id="0" name=""/>
        <dsp:cNvSpPr/>
      </dsp:nvSpPr>
      <dsp:spPr>
        <a:xfrm>
          <a:off x="0" y="339471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CB315-57CB-42DB-9CE6-21086541DEDC}">
      <dsp:nvSpPr>
        <dsp:cNvPr id="0" name=""/>
        <dsp:cNvSpPr/>
      </dsp:nvSpPr>
      <dsp:spPr>
        <a:xfrm>
          <a:off x="0" y="339470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Accident Fund Insurance Company of America</a:t>
          </a:r>
        </a:p>
      </dsp:txBody>
      <dsp:txXfrm>
        <a:off x="0" y="3394709"/>
        <a:ext cx="5303520" cy="1131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039F3-27C2-4BA8-AB55-EB6EAEEC1894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22B3-59BA-42D6-AF45-F0F8E3C7E385}">
      <dsp:nvSpPr>
        <dsp:cNvPr id="0" name=""/>
        <dsp:cNvSpPr/>
      </dsp:nvSpPr>
      <dsp:spPr>
        <a:xfrm>
          <a:off x="0" y="0"/>
          <a:ext cx="1625600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2025 Experience Rating Changes</a:t>
          </a:r>
        </a:p>
      </dsp:txBody>
      <dsp:txXfrm>
        <a:off x="0" y="0"/>
        <a:ext cx="1625600" cy="5418667"/>
      </dsp:txXfrm>
    </dsp:sp>
    <dsp:sp modelId="{D44F3F61-C3C9-40AA-A4B4-601051738576}">
      <dsp:nvSpPr>
        <dsp:cNvPr id="0" name=""/>
        <dsp:cNvSpPr/>
      </dsp:nvSpPr>
      <dsp:spPr>
        <a:xfrm>
          <a:off x="1722125" y="347140"/>
          <a:ext cx="6380480" cy="1191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Split Point - $18,000</a:t>
          </a:r>
        </a:p>
      </dsp:txBody>
      <dsp:txXfrm>
        <a:off x="1722125" y="347140"/>
        <a:ext cx="6380480" cy="1191691"/>
      </dsp:txXfrm>
    </dsp:sp>
    <dsp:sp modelId="{0F3C8795-9036-4496-B476-651511A7F694}">
      <dsp:nvSpPr>
        <dsp:cNvPr id="0" name=""/>
        <dsp:cNvSpPr/>
      </dsp:nvSpPr>
      <dsp:spPr>
        <a:xfrm>
          <a:off x="1625599" y="1287735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7D9E5-E224-418D-A2AF-E016EF0A88F4}">
      <dsp:nvSpPr>
        <dsp:cNvPr id="0" name=""/>
        <dsp:cNvSpPr/>
      </dsp:nvSpPr>
      <dsp:spPr>
        <a:xfrm>
          <a:off x="1747520" y="1383779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Claim Limitation  $147,000</a:t>
          </a:r>
        </a:p>
      </dsp:txBody>
      <dsp:txXfrm>
        <a:off x="1747520" y="1383779"/>
        <a:ext cx="6380480" cy="1920875"/>
      </dsp:txXfrm>
    </dsp:sp>
    <dsp:sp modelId="{2E9F0D38-ED9F-4066-B9CE-546CDC3DEC76}">
      <dsp:nvSpPr>
        <dsp:cNvPr id="0" name=""/>
        <dsp:cNvSpPr/>
      </dsp:nvSpPr>
      <dsp:spPr>
        <a:xfrm>
          <a:off x="1549391" y="2785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625F2-513C-4799-AB4A-E281A5B73AE0}">
      <dsp:nvSpPr>
        <dsp:cNvPr id="0" name=""/>
        <dsp:cNvSpPr/>
      </dsp:nvSpPr>
      <dsp:spPr>
        <a:xfrm>
          <a:off x="1747520" y="2937940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Accident Limitation $294,000</a:t>
          </a:r>
        </a:p>
      </dsp:txBody>
      <dsp:txXfrm>
        <a:off x="1747520" y="2937940"/>
        <a:ext cx="6380480" cy="1920875"/>
      </dsp:txXfrm>
    </dsp:sp>
    <dsp:sp modelId="{01EA46A5-B39B-4CA6-A6A4-B98393895875}">
      <dsp:nvSpPr>
        <dsp:cNvPr id="0" name=""/>
        <dsp:cNvSpPr/>
      </dsp:nvSpPr>
      <dsp:spPr>
        <a:xfrm>
          <a:off x="1600175" y="4309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0.37831</cdr:x>
      <cdr:y>0.05302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BDC78FB-8530-A90B-37CD-952D22CF17D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151736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0.07732</cdr:x>
      <cdr:y>0.18839</cdr:y>
    </cdr:from>
    <cdr:to>
      <cdr:x>0.42434</cdr:x>
      <cdr:y>0.24534</cdr:y>
    </cdr:to>
    <cdr:sp macro="" textlink="">
      <cdr:nvSpPr>
        <cdr:cNvPr id="2" name="TextBox 18">
          <a:extLst xmlns:a="http://schemas.openxmlformats.org/drawingml/2006/main">
            <a:ext uri="{FF2B5EF4-FFF2-40B4-BE49-F238E27FC236}">
              <a16:creationId xmlns:a16="http://schemas.microsoft.com/office/drawing/2014/main" id="{1D81BA93-5EF1-4922-A410-A23C1E2C1855}"/>
            </a:ext>
          </a:extLst>
        </cdr:cNvPr>
        <cdr:cNvSpPr txBox="1"/>
      </cdr:nvSpPr>
      <cdr:spPr>
        <a:xfrm xmlns:a="http://schemas.openxmlformats.org/drawingml/2006/main">
          <a:off x="850808" y="929343"/>
          <a:ext cx="3818358" cy="2809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4870" tIns="32435" rIns="64870" bIns="32435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rPr>
            <a:t>Loss Adjustment Expense (LAE) Ratio</a:t>
          </a:r>
        </a:p>
      </cdr:txBody>
    </cdr:sp>
  </cdr:relSizeAnchor>
  <cdr:relSizeAnchor xmlns:cdr="http://schemas.openxmlformats.org/drawingml/2006/chartDrawing">
    <cdr:from>
      <cdr:x>0.07135</cdr:x>
      <cdr:y>0.06672</cdr:y>
    </cdr:from>
    <cdr:to>
      <cdr:x>0.15501</cdr:x>
      <cdr:y>0.14334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7EB563D3-DBCA-B2E3-82D7-1925D138D4F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5091" y="329139"/>
          <a:ext cx="920576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0.07387</cdr:x>
      <cdr:y>0.35761</cdr:y>
    </cdr:from>
    <cdr:to>
      <cdr:x>0.27721</cdr:x>
      <cdr:y>0.43423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675A19DE-7F5B-2385-A6D8-20621C76DAE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12800" y="1764146"/>
          <a:ext cx="2237426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0.07387</cdr:x>
      <cdr:y>0.56731</cdr:y>
    </cdr:from>
    <cdr:to>
      <cdr:x>0.15975</cdr:x>
      <cdr:y>0.64393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4D7681BF-191A-58F0-D750-CDE75FEE354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812800" y="2798618"/>
          <a:ext cx="94496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0.94712</cdr:y>
    </cdr:from>
    <cdr:to>
      <cdr:x>0.3956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EEBDDEF-66B3-166D-46E9-C58F6A7425D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476982"/>
          <a:ext cx="4352921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0.0143</cdr:x>
      <cdr:y>0.94554</cdr:y>
    </cdr:from>
    <cdr:to>
      <cdr:x>0.18222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B9FCA95-4827-B25D-03C3-0BE4E96919E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62962" y="4339545"/>
          <a:ext cx="191431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0.93781</cdr:y>
    </cdr:from>
    <cdr:to>
      <cdr:x>0.49146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EB32516-EAAD-3506-B213-0A7669DFB47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268545"/>
          <a:ext cx="5407621" cy="283054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0.00564</cdr:x>
      <cdr:y>0.92783</cdr:y>
    </cdr:from>
    <cdr:to>
      <cdr:x>0.5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A65F5D6-778D-F476-86A2-7F4472C766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2013" y="4149311"/>
          <a:ext cx="5438103" cy="322758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0.17197</cdr:x>
      <cdr:y>0.04449</cdr:y>
    </cdr:from>
    <cdr:to>
      <cdr:x>0.62652</cdr:x>
      <cdr:y>0.2351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CA88C276-E6C4-150E-40F9-7494ED458FF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6914" y="115269"/>
          <a:ext cx="3798137" cy="493819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0.1541</cdr:x>
      <cdr:y>0.06108</cdr:y>
    </cdr:from>
    <cdr:to>
      <cdr:x>0.60865</cdr:x>
      <cdr:y>0.25168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3619A1D0-717C-31BB-33E7-18BCEAB5145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87625" y="158236"/>
          <a:ext cx="3798137" cy="493819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0.3648</cdr:x>
      <cdr:y>0.67369</cdr:y>
    </cdr:from>
    <cdr:to>
      <cdr:x>0.45814</cdr:x>
      <cdr:y>0.76259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7ACBD6D-FB02-595F-BA0D-447F3B89469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002833" y="2864498"/>
          <a:ext cx="1024217" cy="37798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2733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392D-CAF3-49F9-8E4D-5D6F4779EC40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2733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17AC1-63E6-479E-BEB1-0E716122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0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35188" y="579438"/>
            <a:ext cx="5153025" cy="2898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81CC-5A3B-495D-8CAC-D68CE31FD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0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12383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82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055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027" y="1550034"/>
            <a:ext cx="10181945" cy="1237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C903-1346-4BAD-B827-E02E562AFB9A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691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47E8-51A3-4BF6-B380-98136CF42914}" type="datetime1">
              <a:rPr lang="en-US" smtClean="0"/>
              <a:t>10/25/2024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75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CI Blank Slid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590A78-DF4A-489B-B77D-7FF711C5045C}"/>
              </a:ext>
            </a:extLst>
          </p:cNvPr>
          <p:cNvSpPr/>
          <p:nvPr userDrawn="1"/>
        </p:nvSpPr>
        <p:spPr>
          <a:xfrm>
            <a:off x="0" y="1"/>
            <a:ext cx="12192000" cy="604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85000"/>
              </a:lnSpc>
              <a:spcBef>
                <a:spcPts val="200"/>
              </a:spcBef>
              <a:buNone/>
              <a:defRPr lang="en-US" sz="900" kern="1200" dirty="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05A3337-C4FC-4A75-90EC-098A3BDA1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" y="182880"/>
            <a:ext cx="10607040" cy="807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lnSpc>
                <a:spcPct val="80000"/>
              </a:lnSpc>
              <a:defRPr sz="36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0838F-89F9-4F24-9CFB-EFFF67EBFB0D}"/>
              </a:ext>
            </a:extLst>
          </p:cNvPr>
          <p:cNvSpPr txBox="1"/>
          <p:nvPr userDrawn="1"/>
        </p:nvSpPr>
        <p:spPr>
          <a:xfrm>
            <a:off x="612648" y="6553201"/>
            <a:ext cx="4511040" cy="287130"/>
          </a:xfrm>
          <a:prstGeom prst="rect">
            <a:avLst/>
          </a:prstGeom>
          <a:noFill/>
        </p:spPr>
        <p:txBody>
          <a:bodyPr wrap="square" lIns="12192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3">
                <a:solidFill>
                  <a:schemeClr val="bg1"/>
                </a:solidFill>
                <a:latin typeface="+mj-lt"/>
              </a:rPr>
              <a:t>© Copyright 2023 National Council on Compensation Insurance, Inc. All Rights Reserved.</a:t>
            </a:r>
          </a:p>
          <a:p>
            <a:endParaRPr lang="en-US" sz="9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69D5FD-6E50-4C3D-971F-4D5C0BA9D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4659" y="6152784"/>
            <a:ext cx="609600" cy="5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42FF-A714-4CC0-A33F-CC27298E3030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34283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598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345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61C8-807D-437B-86C4-DB24AF8E1FB5}" type="datetime1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4CEE-D399-4BF1-8F34-E2A2F11C604C}" type="datetime1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1172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89CC39-DF3E-46A2-8D7B-9EA16D5E9453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52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  <p:sldLayoutId id="2147484877" r:id="rId12"/>
    <p:sldLayoutId id="2147484878" r:id="rId13"/>
    <p:sldLayoutId id="2147484879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chart" Target="../charts/chart3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www.icrb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8312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3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2288" y="3627120"/>
            <a:ext cx="1635252" cy="24627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6943" y="5026152"/>
            <a:ext cx="2005583" cy="9220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22983" y="1585341"/>
            <a:ext cx="801624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  <a:tabLst>
                <a:tab pos="3283585" algn="l"/>
              </a:tabLst>
            </a:pPr>
            <a:r>
              <a:rPr sz="5200" b="1" dirty="0">
                <a:solidFill>
                  <a:srgbClr val="FFFFFF"/>
                </a:solidFill>
                <a:latin typeface="Calibri"/>
                <a:cs typeface="Calibri"/>
              </a:rPr>
              <a:t>ICRB’S</a:t>
            </a:r>
            <a:r>
              <a:rPr sz="52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87</a:t>
            </a:r>
            <a:r>
              <a:rPr lang="en-US" sz="5200" b="1" spc="15" baseline="300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25" dirty="0">
                <a:solidFill>
                  <a:srgbClr val="FFFFFF"/>
                </a:solidFill>
                <a:latin typeface="Calibri"/>
                <a:cs typeface="Calibri"/>
              </a:rPr>
              <a:t>ANNUAL</a:t>
            </a:r>
            <a:r>
              <a:rPr sz="5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5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5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072" y="2729560"/>
            <a:ext cx="51384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THE</a:t>
            </a:r>
            <a:r>
              <a:rPr sz="1800" spc="4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-35">
                <a:solidFill>
                  <a:srgbClr val="E68652"/>
                </a:solidFill>
                <a:latin typeface="Calibri"/>
                <a:cs typeface="Calibri"/>
              </a:rPr>
              <a:t>STATE</a:t>
            </a:r>
            <a:r>
              <a:rPr sz="1800" spc="3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OF</a:t>
            </a:r>
            <a:r>
              <a:rPr sz="1800" spc="3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WORKERS</a:t>
            </a:r>
            <a:r>
              <a:rPr sz="1800" spc="5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COMPENSATION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 IN</a:t>
            </a:r>
            <a:r>
              <a:rPr sz="1800" spc="10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E68652"/>
                </a:solidFill>
                <a:latin typeface="Calibri"/>
                <a:cs typeface="Calibri"/>
              </a:rPr>
              <a:t>INDIANA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B8932-BCA0-42D6-904E-EB3FC2D65657}"/>
              </a:ext>
            </a:extLst>
          </p:cNvPr>
          <p:cNvSpPr txBox="1"/>
          <p:nvPr/>
        </p:nvSpPr>
        <p:spPr>
          <a:xfrm>
            <a:off x="4756042" y="5487162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53E541-F3E6-4FC0-A320-DB583B777FC3}"/>
              </a:ext>
            </a:extLst>
          </p:cNvPr>
          <p:cNvCxnSpPr/>
          <p:nvPr/>
        </p:nvCxnSpPr>
        <p:spPr>
          <a:xfrm>
            <a:off x="1600200" y="2514600"/>
            <a:ext cx="10058400" cy="0"/>
          </a:xfrm>
          <a:prstGeom prst="line">
            <a:avLst/>
          </a:prstGeom>
          <a:ln w="12700">
            <a:solidFill>
              <a:srgbClr val="A9C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C550-22A5-4FD3-A8CF-294A30C1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C55B7-F46F-42C9-A302-B133D4C39E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00"/>
            <a:ext cx="10871200" cy="8080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Indiana workers compensation Premium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0BB61-816F-4E59-B75E-80711C0EB3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0863"/>
            <a:ext cx="8785225" cy="631825"/>
          </a:xfrm>
        </p:spPr>
        <p:txBody>
          <a:bodyPr>
            <a:normAutofit fontScale="92500" lnSpcReduction="10000"/>
          </a:bodyPr>
          <a:lstStyle/>
          <a:p>
            <a:br>
              <a:rPr lang="en-US" sz="2800" dirty="0"/>
            </a:br>
            <a:r>
              <a:rPr lang="en-US" sz="1600" dirty="0">
                <a:cs typeface="Arial" pitchFamily="34" charset="0"/>
              </a:rPr>
              <a:t>Direct Written Premium in $ Millions</a:t>
            </a:r>
            <a:endParaRPr lang="en-US" sz="1600" dirty="0"/>
          </a:p>
        </p:txBody>
      </p:sp>
      <p:graphicFrame>
        <p:nvGraphicFramePr>
          <p:cNvPr id="9" name="dwp_volume">
            <a:extLst>
              <a:ext uri="{FF2B5EF4-FFF2-40B4-BE49-F238E27FC236}">
                <a16:creationId xmlns:a16="http://schemas.microsoft.com/office/drawing/2014/main" id="{C90A6C0E-0580-29CB-CA1F-AF19293C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24680"/>
              </p:ext>
            </p:extLst>
          </p:nvPr>
        </p:nvGraphicFramePr>
        <p:xfrm>
          <a:off x="603692" y="13755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wp_volume">
            <a:extLst>
              <a:ext uri="{FF2B5EF4-FFF2-40B4-BE49-F238E27FC236}">
                <a16:creationId xmlns:a16="http://schemas.microsoft.com/office/drawing/2014/main" id="{82CDF3BB-6679-B5B4-D21A-AE3770821C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041227"/>
              </p:ext>
            </p:extLst>
          </p:nvPr>
        </p:nvGraphicFramePr>
        <p:xfrm>
          <a:off x="756092" y="15279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78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2D3B-B52E-4B6E-9BD8-CBFD2ABE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E5161-1EEF-47B7-9D3D-C1DACD193C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pic>
        <p:nvPicPr>
          <p:cNvPr id="4" name="chart">
            <a:extLst>
              <a:ext uri="{FF2B5EF4-FFF2-40B4-BE49-F238E27FC236}">
                <a16:creationId xmlns:a16="http://schemas.microsoft.com/office/drawing/2014/main" id="{58404A95-6CC8-D6CA-5E33-986AD7B7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0984614" cy="963251"/>
          </a:xfrm>
          <a:prstGeom prst="rect">
            <a:avLst/>
          </a:prstGeom>
        </p:spPr>
      </p:pic>
      <p:graphicFrame>
        <p:nvGraphicFramePr>
          <p:cNvPr id="3" name="ICD">
            <a:extLst>
              <a:ext uri="{FF2B5EF4-FFF2-40B4-BE49-F238E27FC236}">
                <a16:creationId xmlns:a16="http://schemas.microsoft.com/office/drawing/2014/main" id="{E4F8F8C9-F54B-C69F-6EBE-2347A9B4AA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845481"/>
              </p:ext>
            </p:extLst>
          </p:nvPr>
        </p:nvGraphicFramePr>
        <p:xfrm>
          <a:off x="603693" y="1226424"/>
          <a:ext cx="10984614" cy="440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019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94CFC-B67E-413F-BDF3-0E949B8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AA1C6-5804-4275-AE6C-6EF6044F86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2BD7-73C3-4664-BA39-8F781D4098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7ACAF-2D6B-63EF-064E-4A81EF53303B}"/>
              </a:ext>
            </a:extLst>
          </p:cNvPr>
          <p:cNvSpPr txBox="1"/>
          <p:nvPr/>
        </p:nvSpPr>
        <p:spPr>
          <a:xfrm>
            <a:off x="533400" y="304800"/>
            <a:ext cx="6095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Indiana Combined Ratios</a:t>
            </a:r>
          </a:p>
        </p:txBody>
      </p:sp>
      <p:graphicFrame>
        <p:nvGraphicFramePr>
          <p:cNvPr id="5" name="combined_ratios">
            <a:extLst>
              <a:ext uri="{FF2B5EF4-FFF2-40B4-BE49-F238E27FC236}">
                <a16:creationId xmlns:a16="http://schemas.microsoft.com/office/drawing/2014/main" id="{372778EE-F4FD-8374-941A-2883821D3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048530"/>
              </p:ext>
            </p:extLst>
          </p:nvPr>
        </p:nvGraphicFramePr>
        <p:xfrm>
          <a:off x="617294" y="975002"/>
          <a:ext cx="10974341" cy="471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741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588430A5-54E1-4513-9441-6204879ACE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05050"/>
                </a:solidFill>
              </a:rPr>
              <a:t>Sources: NCCI’s Financial data through 12/31/2023 and NAIC’s Annual Statement data.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EE23C2BB-8540-4687-B5C4-59E862A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82880"/>
            <a:ext cx="10607040" cy="707124"/>
          </a:xfrm>
        </p:spPr>
        <p:txBody>
          <a:bodyPr/>
          <a:lstStyle/>
          <a:p>
            <a:r>
              <a:rPr lang="en-US"/>
              <a:t>Indiana Combined Ratios by Component</a:t>
            </a:r>
            <a:br>
              <a:rPr lang="en-US" sz="900"/>
            </a:br>
            <a:br>
              <a:rPr lang="en-US" sz="900"/>
            </a:br>
            <a:endParaRPr lang="en-US" sz="2400"/>
          </a:p>
        </p:txBody>
      </p:sp>
      <p:graphicFrame>
        <p:nvGraphicFramePr>
          <p:cNvPr id="3" name="cr_components">
            <a:extLst>
              <a:ext uri="{FF2B5EF4-FFF2-40B4-BE49-F238E27FC236}">
                <a16:creationId xmlns:a16="http://schemas.microsoft.com/office/drawing/2014/main" id="{353C2780-B640-D007-6724-FC646BD2AF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258303"/>
              </p:ext>
            </p:extLst>
          </p:nvPr>
        </p:nvGraphicFramePr>
        <p:xfrm>
          <a:off x="594360" y="798576"/>
          <a:ext cx="11003279" cy="493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55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3633-6685-407D-A649-CF64A94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14</a:t>
            </a:fld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914063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Indiana</a:t>
            </a:r>
            <a:r>
              <a:rPr lang="en-US" sz="3200" kern="1200" spc="-2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Intrastate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Experience</a:t>
            </a:r>
            <a:r>
              <a:rPr lang="en-US" sz="3200" kern="1200" spc="-2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Rating</a:t>
            </a: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752600"/>
            <a:ext cx="1698271" cy="633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400" i="1" dirty="0"/>
              <a:t>2023</a:t>
            </a:r>
            <a:r>
              <a:rPr lang="en-US" sz="1400" i="1" spc="375" dirty="0"/>
              <a:t> </a:t>
            </a:r>
            <a:r>
              <a:rPr lang="en-US" sz="1400" i="1" spc="-5" dirty="0"/>
              <a:t>Rating</a:t>
            </a:r>
            <a:r>
              <a:rPr lang="en-US" sz="1400" i="1" spc="-30" dirty="0"/>
              <a:t> </a:t>
            </a:r>
            <a:r>
              <a:rPr lang="en-US" sz="1400" i="1" spc="-15" dirty="0"/>
              <a:t>Effective</a:t>
            </a:r>
            <a:r>
              <a:rPr lang="en-US" sz="1400" i="1" spc="-30" dirty="0"/>
              <a:t> </a:t>
            </a:r>
            <a:r>
              <a:rPr lang="en-US" sz="1400" i="1" spc="-10" dirty="0"/>
              <a:t>Dates</a:t>
            </a:r>
            <a:endParaRPr lang="en-US" sz="1400" i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15262A-4950-F11D-C79B-CCEECB287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268466"/>
              </p:ext>
            </p:extLst>
          </p:nvPr>
        </p:nvGraphicFramePr>
        <p:xfrm>
          <a:off x="3137303" y="814129"/>
          <a:ext cx="5635690" cy="52297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2127">
                  <a:extLst>
                    <a:ext uri="{9D8B030D-6E8A-4147-A177-3AD203B41FA5}">
                      <a16:colId xmlns:a16="http://schemas.microsoft.com/office/drawing/2014/main" val="3890382586"/>
                    </a:ext>
                  </a:extLst>
                </a:gridCol>
                <a:gridCol w="1040436">
                  <a:extLst>
                    <a:ext uri="{9D8B030D-6E8A-4147-A177-3AD203B41FA5}">
                      <a16:colId xmlns:a16="http://schemas.microsoft.com/office/drawing/2014/main" val="602588474"/>
                    </a:ext>
                  </a:extLst>
                </a:gridCol>
                <a:gridCol w="1040436">
                  <a:extLst>
                    <a:ext uri="{9D8B030D-6E8A-4147-A177-3AD203B41FA5}">
                      <a16:colId xmlns:a16="http://schemas.microsoft.com/office/drawing/2014/main" val="2043273282"/>
                    </a:ext>
                  </a:extLst>
                </a:gridCol>
                <a:gridCol w="842255">
                  <a:extLst>
                    <a:ext uri="{9D8B030D-6E8A-4147-A177-3AD203B41FA5}">
                      <a16:colId xmlns:a16="http://schemas.microsoft.com/office/drawing/2014/main" val="3487296469"/>
                    </a:ext>
                  </a:extLst>
                </a:gridCol>
                <a:gridCol w="1040436">
                  <a:extLst>
                    <a:ext uri="{9D8B030D-6E8A-4147-A177-3AD203B41FA5}">
                      <a16:colId xmlns:a16="http://schemas.microsoft.com/office/drawing/2014/main" val="221858238"/>
                    </a:ext>
                  </a:extLst>
                </a:gridCol>
              </a:tblGrid>
              <a:tr h="15020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            INDIANA INTRASTATE EXPERIENCE RATING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7" marR="6077" marT="607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259155"/>
                  </a:ext>
                </a:extLst>
              </a:tr>
              <a:tr h="15020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2023 RATING EFFECTIVE DATES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7" marR="6077" marT="607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429205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717426445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Mod Range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Counts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% of Total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Range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Percent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897592992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0.01-0.49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884348969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0.50-0.59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0.07%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620033817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0.60-0.69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0.01 - 0.69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1.68%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4122917637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0.70-0.79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2,240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8.69%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132876508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0.80-0.89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7,513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29.15%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566384533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0.90-0.99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11,087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43.02%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0.70 - 0.99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80.86%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323321642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1.00-1.09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3.20%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504356172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1.10-1.19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2.52%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420317131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1.20-1.29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2.71%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4137494840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1.30-1.39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3.15%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694883439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1.40-1.49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2.73%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1.00 - 1.49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14.31%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224384301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1.50-1.59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478126646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1.60-1.69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0.65%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455526790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1.70-1.79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0.47%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853022612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1.80-1.89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847083247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1.90-1.99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0.14%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632978903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2.00-2.49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0.21%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376218164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2.50-2.99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0.03%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389340530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3.00-3.99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4173528338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4.00 and Up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1.50 &amp; Up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3.15%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1402020464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25,774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100.00%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100.00%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596671146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400602429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LOWEST MOD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0.52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100973952"/>
                  </a:ext>
                </a:extLst>
              </a:tr>
              <a:tr h="71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HIGHEST MOD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3.17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289929229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STATISTICAL MODE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420893098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AVERAGE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0.96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883905958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 CREDIT MODS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21,272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2609844970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 UNITY MODS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3196828207"/>
                  </a:ext>
                </a:extLst>
              </a:tr>
              <a:tr h="142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 DEBIT MODS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4,390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7" marR="6077" marT="6077" marB="0" anchor="b"/>
                </a:tc>
                <a:extLst>
                  <a:ext uri="{0D108BD9-81ED-4DB2-BD59-A6C34878D82A}">
                    <a16:rowId xmlns:a16="http://schemas.microsoft.com/office/drawing/2014/main" val="767580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64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9" y="-2337"/>
            <a:ext cx="6377834" cy="6862674"/>
            <a:chOff x="-20849" y="-4674"/>
            <a:chExt cx="6377834" cy="6862674"/>
          </a:xfrm>
          <a:solidFill>
            <a:srgbClr val="A9C6CD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6356985" cy="6858000"/>
            </a:xfrm>
            <a:custGeom>
              <a:avLst/>
              <a:gdLst/>
              <a:ahLst/>
              <a:cxnLst/>
              <a:rect l="l" t="t" r="r" b="b"/>
              <a:pathLst>
                <a:path w="6356985" h="6858000">
                  <a:moveTo>
                    <a:pt x="63566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78936" y="6857999"/>
                  </a:lnTo>
                  <a:lnTo>
                    <a:pt x="63566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849" y="-4674"/>
              <a:ext cx="5980430" cy="6858000"/>
            </a:xfrm>
            <a:custGeom>
              <a:avLst/>
              <a:gdLst/>
              <a:ahLst/>
              <a:cxnLst/>
              <a:rect l="l" t="t" r="r" b="b"/>
              <a:pathLst>
                <a:path w="5980430" h="6858000">
                  <a:moveTo>
                    <a:pt x="598017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302380" y="6857999"/>
                  </a:lnTo>
                  <a:lnTo>
                    <a:pt x="5980176" y="0"/>
                  </a:lnTo>
                  <a:close/>
                </a:path>
              </a:pathLst>
            </a:custGeom>
            <a:solidFill>
              <a:srgbClr val="273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161B7-5C57-4288-B8E5-F91D9E04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15</a:t>
            </a:fld>
            <a:endParaRPr lang="en-US"/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469900"/>
            <a:ext cx="3668713" cy="2598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5" dirty="0">
                <a:solidFill>
                  <a:schemeClr val="bg1"/>
                </a:solidFill>
                <a:latin typeface="Calibri"/>
                <a:cs typeface="Calibri"/>
              </a:rPr>
              <a:t>Top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alibri"/>
                <a:cs typeface="Calibri"/>
              </a:rPr>
              <a:t>10 Indiana</a:t>
            </a: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 Workers Compensation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spc="-10" dirty="0">
                <a:solidFill>
                  <a:schemeClr val="bg1"/>
                </a:solidFill>
                <a:latin typeface="Calibri"/>
                <a:cs typeface="Calibri"/>
              </a:rPr>
              <a:t>Insurers</a:t>
            </a:r>
            <a:endParaRPr lang="en-US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065813"/>
              </p:ext>
            </p:extLst>
          </p:nvPr>
        </p:nvGraphicFramePr>
        <p:xfrm>
          <a:off x="5946541" y="1426095"/>
          <a:ext cx="4272683" cy="4001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31750">
                        <a:lnSpc>
                          <a:spcPts val="1995"/>
                        </a:lnSpc>
                      </a:pP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en-US"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Travelers</a:t>
                      </a:r>
                      <a:r>
                        <a:rPr sz="2100" spc="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95"/>
                        </a:lnSpc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65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210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AF</a:t>
                      </a:r>
                      <a:r>
                        <a:rPr sz="2100" spc="-4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543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Liberty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Mutual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58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227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Zurich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Insurance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448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Chubb INA 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371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6.</a:t>
                      </a:r>
                      <a:r>
                        <a:rPr lang="en-US"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Hartford 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34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590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7.</a:t>
                      </a:r>
                      <a:r>
                        <a:rPr lang="en-US" sz="2100" spc="-1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Great American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072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. Old Republic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$2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100" spc="-10" dirty="0" err="1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Encova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649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10.</a:t>
                      </a:r>
                      <a:r>
                        <a:rPr lang="en-US" sz="2100" spc="-1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Cincinnati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814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A21A07-5E87-41A3-A39E-1ACB40831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63772"/>
            <a:ext cx="2670995" cy="32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AD9D5-7F16-40E2-99A2-AE25ADBD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75063" y="620713"/>
            <a:ext cx="8516937" cy="614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>
              <a:lnSpc>
                <a:spcPct val="90000"/>
              </a:lnSpc>
            </a:pPr>
            <a:r>
              <a:rPr lang="en-US" sz="3200" spc="-120" dirty="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25" dirty="0"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Class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Codes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By Premium Size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5" dirty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en-US" sz="32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0" dirty="0">
                <a:latin typeface="Calibri" panose="020F0502020204030204" pitchFamily="34" charset="0"/>
                <a:cs typeface="Calibri" panose="020F0502020204030204" pitchFamily="34" charset="0"/>
              </a:rPr>
              <a:t>Market-</a:t>
            </a:r>
            <a:r>
              <a:rPr lang="en-US" sz="3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en-US" sz="32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65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3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949169" y="2857769"/>
            <a:ext cx="7045169" cy="1142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5"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>
                <a:tab pos="5925185" algn="l"/>
                <a:tab pos="7290434" algn="l"/>
              </a:tabLst>
            </a:pPr>
            <a:endParaRPr lang="en-US" sz="1200" dirty="0">
              <a:solidFill>
                <a:srgbClr val="0F496F"/>
              </a:solidFill>
            </a:endParaRPr>
          </a:p>
        </p:txBody>
      </p:sp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2E8C6BC5-26BB-13B3-ACE3-F606586A4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5" y="4202814"/>
            <a:ext cx="1383792" cy="16764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1EA7C6-0514-11F3-EA62-3C6E336BC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94124"/>
              </p:ext>
            </p:extLst>
          </p:nvPr>
        </p:nvGraphicFramePr>
        <p:xfrm>
          <a:off x="4706157" y="1466661"/>
          <a:ext cx="5194301" cy="3514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0650">
                  <a:extLst>
                    <a:ext uri="{9D8B030D-6E8A-4147-A177-3AD203B41FA5}">
                      <a16:colId xmlns:a16="http://schemas.microsoft.com/office/drawing/2014/main" val="1467285219"/>
                    </a:ext>
                  </a:extLst>
                </a:gridCol>
                <a:gridCol w="1029132">
                  <a:extLst>
                    <a:ext uri="{9D8B030D-6E8A-4147-A177-3AD203B41FA5}">
                      <a16:colId xmlns:a16="http://schemas.microsoft.com/office/drawing/2014/main" val="812539806"/>
                    </a:ext>
                  </a:extLst>
                </a:gridCol>
                <a:gridCol w="422406">
                  <a:extLst>
                    <a:ext uri="{9D8B030D-6E8A-4147-A177-3AD203B41FA5}">
                      <a16:colId xmlns:a16="http://schemas.microsoft.com/office/drawing/2014/main" val="3994182678"/>
                    </a:ext>
                  </a:extLst>
                </a:gridCol>
                <a:gridCol w="353284">
                  <a:extLst>
                    <a:ext uri="{9D8B030D-6E8A-4147-A177-3AD203B41FA5}">
                      <a16:colId xmlns:a16="http://schemas.microsoft.com/office/drawing/2014/main" val="2733513320"/>
                    </a:ext>
                  </a:extLst>
                </a:gridCol>
                <a:gridCol w="1382416">
                  <a:extLst>
                    <a:ext uri="{9D8B030D-6E8A-4147-A177-3AD203B41FA5}">
                      <a16:colId xmlns:a16="http://schemas.microsoft.com/office/drawing/2014/main" val="1977298555"/>
                    </a:ext>
                  </a:extLst>
                </a:gridCol>
                <a:gridCol w="1126413">
                  <a:extLst>
                    <a:ext uri="{9D8B030D-6E8A-4147-A177-3AD203B41FA5}">
                      <a16:colId xmlns:a16="http://schemas.microsoft.com/office/drawing/2014/main" val="864026237"/>
                    </a:ext>
                  </a:extLst>
                </a:gridCol>
              </a:tblGrid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Voluntary Market</a:t>
                      </a:r>
                      <a:endParaRPr lang="en-US" sz="1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82006037"/>
                  </a:ext>
                </a:extLst>
              </a:tr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78834505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5928528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$44,236,743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7229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Trucking: Long Haul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803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555911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$38,102,977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Clerical Office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43,190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10747079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$29,256,069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7228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Trucking: Local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1,411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0380802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$27,768,998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Store: Retail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4,016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8704812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$27,766,967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Coal Mining NOC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  12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454945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$27,191,404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Auto Repair Shop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4,037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3820373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$20,515,035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Drivers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3,524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4510347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$19,590,384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9082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Restaurant/Caterer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4,172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000516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$18,480,618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8829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Nursing Home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170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3929614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$18,091,893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3632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Machine Shop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1,241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52324522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$271,001,088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   62,576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2375153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$1,129,171,200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09346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44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B808-2181-4643-86E7-1813ED3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17</a:t>
            </a:fld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184150"/>
            <a:ext cx="10515600" cy="1506538"/>
          </a:xfrm>
          <a:prstGeom prst="rect">
            <a:avLst/>
          </a:prstGeom>
        </p:spPr>
        <p:txBody>
          <a:bodyPr vert="horz" lIns="0" tIns="12065" rIns="0" bIns="0" rtlCol="0" anchor="ctr">
            <a:norm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3200" spc="-120" dirty="0">
                <a:latin typeface="+mn-lt"/>
                <a:cs typeface="Arial" panose="020B0604020202020204" pitchFamily="34" charset="0"/>
              </a:rPr>
              <a:t>Top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20" dirty="0">
                <a:latin typeface="+mn-lt"/>
                <a:cs typeface="Arial" panose="020B0604020202020204" pitchFamily="34" charset="0"/>
              </a:rPr>
              <a:t>Ten</a:t>
            </a:r>
            <a:r>
              <a:rPr lang="en-US" sz="3200" spc="-1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0" dirty="0">
                <a:latin typeface="+mn-lt"/>
                <a:cs typeface="Arial" panose="020B0604020202020204" pitchFamily="34" charset="0"/>
              </a:rPr>
              <a:t>Class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Codes by Premium-</a:t>
            </a:r>
            <a:r>
              <a:rPr lang="en-US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Assigned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Risk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Market 2023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5378194"/>
            <a:ext cx="1629156" cy="7437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1252" y="6121906"/>
            <a:ext cx="650747" cy="70104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0F4C4C-673A-85C3-2A29-F507E095E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843424"/>
              </p:ext>
            </p:extLst>
          </p:nvPr>
        </p:nvGraphicFramePr>
        <p:xfrm>
          <a:off x="3205162" y="1475715"/>
          <a:ext cx="5842002" cy="3755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0152">
                  <a:extLst>
                    <a:ext uri="{9D8B030D-6E8A-4147-A177-3AD203B41FA5}">
                      <a16:colId xmlns:a16="http://schemas.microsoft.com/office/drawing/2014/main" val="146542591"/>
                    </a:ext>
                  </a:extLst>
                </a:gridCol>
                <a:gridCol w="862065">
                  <a:extLst>
                    <a:ext uri="{9D8B030D-6E8A-4147-A177-3AD203B41FA5}">
                      <a16:colId xmlns:a16="http://schemas.microsoft.com/office/drawing/2014/main" val="1495877507"/>
                    </a:ext>
                  </a:extLst>
                </a:gridCol>
                <a:gridCol w="506166">
                  <a:extLst>
                    <a:ext uri="{9D8B030D-6E8A-4147-A177-3AD203B41FA5}">
                      <a16:colId xmlns:a16="http://schemas.microsoft.com/office/drawing/2014/main" val="1515384403"/>
                    </a:ext>
                  </a:extLst>
                </a:gridCol>
                <a:gridCol w="363807">
                  <a:extLst>
                    <a:ext uri="{9D8B030D-6E8A-4147-A177-3AD203B41FA5}">
                      <a16:colId xmlns:a16="http://schemas.microsoft.com/office/drawing/2014/main" val="77342606"/>
                    </a:ext>
                  </a:extLst>
                </a:gridCol>
                <a:gridCol w="2127480">
                  <a:extLst>
                    <a:ext uri="{9D8B030D-6E8A-4147-A177-3AD203B41FA5}">
                      <a16:colId xmlns:a16="http://schemas.microsoft.com/office/drawing/2014/main" val="2211864341"/>
                    </a:ext>
                  </a:extLst>
                </a:gridCol>
                <a:gridCol w="1012332">
                  <a:extLst>
                    <a:ext uri="{9D8B030D-6E8A-4147-A177-3AD203B41FA5}">
                      <a16:colId xmlns:a16="http://schemas.microsoft.com/office/drawing/2014/main" val="3211327075"/>
                    </a:ext>
                  </a:extLst>
                </a:gridCol>
              </a:tblGrid>
              <a:tr h="23042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Assigned Risk Market</a:t>
                      </a:r>
                      <a:endParaRPr lang="en-US" sz="1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47490112"/>
                  </a:ext>
                </a:extLst>
              </a:tr>
              <a:tr h="23042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0456165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13160957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$3,955,269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10.0%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5551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Roofing-All Kinds &amp; Drivers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543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340294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$3,201,286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8.1%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5645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Carpentry-Res. 1-3 Stories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743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7292958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$2,419,528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6.1%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7219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Trucking NOC-All Empl. &amp; Drivers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400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30205847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$1,467,964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0106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Tree Pruning,Spraying,Repairing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262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96382129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$881,043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8835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Home,Public,Travel Healthcare Emp.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147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18319144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$867,495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Police Officers and Drivers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108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75526610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$850,923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5474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Painting NOC &amp; Shop Operations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272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58867347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$778,270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3400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Barrel or Drum Mfg.--Metal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  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91518740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$717,378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5403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Carpentry-Res./Comm. &gt;3 Stories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206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6083600"/>
                  </a:ext>
                </a:extLst>
              </a:tr>
              <a:tr h="230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$683,798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Auto-Service or Repair Center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149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90021031"/>
                  </a:ext>
                </a:extLst>
              </a:tr>
              <a:tr h="3801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$15,822,953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40%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  2,838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38962251"/>
                  </a:ext>
                </a:extLst>
              </a:tr>
              <a:tr h="3801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$39,388,234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51404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9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13108" cy="6868752"/>
            <a:chOff x="0" y="-10752"/>
            <a:chExt cx="11913108" cy="6868752"/>
          </a:xfrm>
          <a:blipFill>
            <a:blip r:embed="rId2"/>
            <a:stretch>
              <a:fillRect/>
            </a:stretch>
          </a:blipFill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913108" cy="6858000"/>
            </a:xfrm>
            <a:prstGeom prst="rect">
              <a:avLst/>
            </a:prstGeom>
            <a:grpFill/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100" y="-10752"/>
              <a:ext cx="6629400" cy="6857995"/>
            </a:xfrm>
            <a:prstGeom prst="rect">
              <a:avLst/>
            </a:prstGeom>
            <a:grpFill/>
          </p:spPr>
        </p:pic>
      </p:grpSp>
      <p:sp>
        <p:nvSpPr>
          <p:cNvPr id="5" name="object 5"/>
          <p:cNvSpPr txBox="1"/>
          <p:nvPr/>
        </p:nvSpPr>
        <p:spPr>
          <a:xfrm>
            <a:off x="2818996" y="210911"/>
            <a:ext cx="3485515" cy="17774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</a:pPr>
            <a:r>
              <a:rPr sz="4100" b="0" spc="-30" dirty="0">
                <a:latin typeface="Calibri Light"/>
                <a:cs typeface="Calibri Light"/>
              </a:rPr>
              <a:t>Assigned </a:t>
            </a:r>
            <a:r>
              <a:rPr sz="4100" b="0" spc="-15" dirty="0">
                <a:latin typeface="Calibri Light"/>
                <a:cs typeface="Calibri Light"/>
              </a:rPr>
              <a:t>Risk </a:t>
            </a:r>
            <a:r>
              <a:rPr sz="4100" b="0" spc="-10" dirty="0">
                <a:latin typeface="Calibri Light"/>
                <a:cs typeface="Calibri Light"/>
              </a:rPr>
              <a:t> </a:t>
            </a:r>
            <a:r>
              <a:rPr lang="en-US" sz="4100" spc="-60" dirty="0">
                <a:latin typeface="Calibri Light"/>
                <a:cs typeface="Calibri Light"/>
              </a:rPr>
              <a:t>Market Premium</a:t>
            </a:r>
            <a:r>
              <a:rPr sz="4100" b="0" dirty="0">
                <a:latin typeface="Calibri Light"/>
                <a:cs typeface="Calibri Light"/>
              </a:rPr>
              <a:t>  </a:t>
            </a:r>
            <a:r>
              <a:rPr sz="4100" b="0" spc="-30" dirty="0">
                <a:latin typeface="Calibri Light"/>
                <a:cs typeface="Calibri Light"/>
              </a:rPr>
              <a:t>Distribution</a:t>
            </a:r>
            <a:endParaRPr sz="41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70616" y="0"/>
            <a:ext cx="5901055" cy="6858000"/>
          </a:xfrm>
          <a:custGeom>
            <a:avLst/>
            <a:gdLst/>
            <a:ahLst/>
            <a:cxnLst/>
            <a:rect l="l" t="t" r="r" b="b"/>
            <a:pathLst>
              <a:path w="5901055" h="6858000">
                <a:moveTo>
                  <a:pt x="5900928" y="0"/>
                </a:moveTo>
                <a:lnTo>
                  <a:pt x="0" y="0"/>
                </a:lnTo>
                <a:lnTo>
                  <a:pt x="0" y="6858000"/>
                </a:lnTo>
                <a:lnTo>
                  <a:pt x="5900928" y="6858000"/>
                </a:lnTo>
                <a:lnTo>
                  <a:pt x="5900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2985F-27BA-40EE-A0EF-B3A8F1F7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18</a:t>
            </a:fld>
            <a:endParaRPr lang="en-US"/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1E975A-96D9-425D-BE36-2AC7C3BBC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6" y="10752"/>
            <a:ext cx="1726587" cy="2095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D9E0E6-3F6F-C63D-4723-B9799C704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84636"/>
              </p:ext>
            </p:extLst>
          </p:nvPr>
        </p:nvGraphicFramePr>
        <p:xfrm>
          <a:off x="6003259" y="1365524"/>
          <a:ext cx="5816600" cy="4012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31179822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327945389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88446131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20950586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18374024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4149610293"/>
                    </a:ext>
                  </a:extLst>
                </a:gridCol>
              </a:tblGrid>
              <a:tr h="32157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Policy Year 2023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678341"/>
                  </a:ext>
                </a:extLst>
              </a:tr>
              <a:tr h="796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Premium Interval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Policy Count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 of Policies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Total Estimated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 of 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Average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7219620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$1-$2499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5,517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$6,202,994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$1,124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13238910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5,517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$6,202,994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09533019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$2,500-$9,999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2,242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$10,823,292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$4,828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041739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$10,000-$49,999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785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$15,015,586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$19,128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8880199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$50,000-$99,999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$3,586,081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$70,315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09841207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$100,000-$249,999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$3,319,450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$138,310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32910744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$250,000+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$440,830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$440,830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03542708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With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3,103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$33,185,240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83756452"/>
                  </a:ext>
                </a:extLst>
              </a:tr>
              <a:tr h="321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Totals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8,620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$39,388,234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$4,569 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97227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79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0AB95-DE9D-4CEE-A1D0-DC96047D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031288" y="1241425"/>
            <a:ext cx="3160712" cy="3154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>
              <a:lnSpc>
                <a:spcPct val="90000"/>
              </a:lnSpc>
            </a:pP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Assigned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en-US" sz="5000" b="0" i="0" kern="1200" spc="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Share</a:t>
            </a:r>
            <a:endParaRPr lang="en-US" sz="50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19" y="5614415"/>
            <a:ext cx="1629156" cy="74371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8A0B91-398A-FEEB-922B-02DB96748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65902"/>
              </p:ext>
            </p:extLst>
          </p:nvPr>
        </p:nvGraphicFramePr>
        <p:xfrm>
          <a:off x="2676401" y="774700"/>
          <a:ext cx="5504181" cy="466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1799">
                  <a:extLst>
                    <a:ext uri="{9D8B030D-6E8A-4147-A177-3AD203B41FA5}">
                      <a16:colId xmlns:a16="http://schemas.microsoft.com/office/drawing/2014/main" val="2936887683"/>
                    </a:ext>
                  </a:extLst>
                </a:gridCol>
                <a:gridCol w="598384">
                  <a:extLst>
                    <a:ext uri="{9D8B030D-6E8A-4147-A177-3AD203B41FA5}">
                      <a16:colId xmlns:a16="http://schemas.microsoft.com/office/drawing/2014/main" val="1708723994"/>
                    </a:ext>
                  </a:extLst>
                </a:gridCol>
                <a:gridCol w="902325">
                  <a:extLst>
                    <a:ext uri="{9D8B030D-6E8A-4147-A177-3AD203B41FA5}">
                      <a16:colId xmlns:a16="http://schemas.microsoft.com/office/drawing/2014/main" val="2336860887"/>
                    </a:ext>
                  </a:extLst>
                </a:gridCol>
                <a:gridCol w="745476">
                  <a:extLst>
                    <a:ext uri="{9D8B030D-6E8A-4147-A177-3AD203B41FA5}">
                      <a16:colId xmlns:a16="http://schemas.microsoft.com/office/drawing/2014/main" val="3089076637"/>
                    </a:ext>
                  </a:extLst>
                </a:gridCol>
                <a:gridCol w="954693">
                  <a:extLst>
                    <a:ext uri="{9D8B030D-6E8A-4147-A177-3AD203B41FA5}">
                      <a16:colId xmlns:a16="http://schemas.microsoft.com/office/drawing/2014/main" val="1162424459"/>
                    </a:ext>
                  </a:extLst>
                </a:gridCol>
                <a:gridCol w="1035299">
                  <a:extLst>
                    <a:ext uri="{9D8B030D-6E8A-4147-A177-3AD203B41FA5}">
                      <a16:colId xmlns:a16="http://schemas.microsoft.com/office/drawing/2014/main" val="2385084634"/>
                    </a:ext>
                  </a:extLst>
                </a:gridCol>
                <a:gridCol w="876205">
                  <a:extLst>
                    <a:ext uri="{9D8B030D-6E8A-4147-A177-3AD203B41FA5}">
                      <a16:colId xmlns:a16="http://schemas.microsoft.com/office/drawing/2014/main" val="3321833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Cal Year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Share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AR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Premium % Change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State Direct Prem Written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Net Underwriting Gain (Loss)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Voluntary Market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652126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C61666-EC95-2FF9-4F12-0DC9DFD81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85247"/>
              </p:ext>
            </p:extLst>
          </p:nvPr>
        </p:nvGraphicFramePr>
        <p:xfrm>
          <a:off x="2676401" y="1241425"/>
          <a:ext cx="5504182" cy="372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761">
                  <a:extLst>
                    <a:ext uri="{9D8B030D-6E8A-4147-A177-3AD203B41FA5}">
                      <a16:colId xmlns:a16="http://schemas.microsoft.com/office/drawing/2014/main" val="3150110444"/>
                    </a:ext>
                  </a:extLst>
                </a:gridCol>
                <a:gridCol w="598901">
                  <a:extLst>
                    <a:ext uri="{9D8B030D-6E8A-4147-A177-3AD203B41FA5}">
                      <a16:colId xmlns:a16="http://schemas.microsoft.com/office/drawing/2014/main" val="1702464549"/>
                    </a:ext>
                  </a:extLst>
                </a:gridCol>
                <a:gridCol w="903104">
                  <a:extLst>
                    <a:ext uri="{9D8B030D-6E8A-4147-A177-3AD203B41FA5}">
                      <a16:colId xmlns:a16="http://schemas.microsoft.com/office/drawing/2014/main" val="2350908130"/>
                    </a:ext>
                  </a:extLst>
                </a:gridCol>
                <a:gridCol w="770015">
                  <a:extLst>
                    <a:ext uri="{9D8B030D-6E8A-4147-A177-3AD203B41FA5}">
                      <a16:colId xmlns:a16="http://schemas.microsoft.com/office/drawing/2014/main" val="1229728111"/>
                    </a:ext>
                  </a:extLst>
                </a:gridCol>
                <a:gridCol w="931623">
                  <a:extLst>
                    <a:ext uri="{9D8B030D-6E8A-4147-A177-3AD203B41FA5}">
                      <a16:colId xmlns:a16="http://schemas.microsoft.com/office/drawing/2014/main" val="782397789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3363948141"/>
                    </a:ext>
                  </a:extLst>
                </a:gridCol>
                <a:gridCol w="874585">
                  <a:extLst>
                    <a:ext uri="{9D8B030D-6E8A-4147-A177-3AD203B41FA5}">
                      <a16:colId xmlns:a16="http://schemas.microsoft.com/office/drawing/2014/main" val="385362665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65,231,243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828,332,577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17,662,791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763,101,334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58070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6.4%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52,376,694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823,965,699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 (764,767)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771,589,005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559356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44,614,150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798,032,510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5,664,822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753,418,360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60554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33,611,682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724,922,832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11,195,751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691,311,150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725984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28,100,929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631,794,246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3,629,255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603,693,317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50564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26,488,048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626,460,483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(7,149,993)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599,972,435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61251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32,286,876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703,203,981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(2,490,178)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670,917,105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283460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48,974,619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793,271,837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 (909,027)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744,297,218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963120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66,623,485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846,081,495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   767,204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779,458,010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42606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71,240,879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852,040,609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6,034,575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780,799,730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249138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65,273,550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890,051,036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8,937,148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824,777,486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54235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60,560,892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876,183,269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21,009,821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815,622,378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14194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52,514,621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825,801,646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8,752,476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773,287,025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365588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48,419,224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801,818,746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8,465,746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753,399,522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551887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47,046,065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799,364,256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4,114,297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752,318,191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702899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43,696,226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756,063,622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11,297,843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712,367,396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959709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43,386,591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775,316,221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7,036,456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731,929,630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502183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46,209,794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839,865,213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8,924,793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793,655,419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068572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45,730,805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855,806,521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$          6,915,742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 $  810,075,716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68357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20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0188-D33E-4D3E-89CE-BE85EAB0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533400"/>
            <a:ext cx="10870691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0FDB-DE08-440A-A221-AD4E462C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055" y="1163425"/>
            <a:ext cx="8263888" cy="4953000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				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Insurance Market			Page Numbers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Overview				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Premium &amp; Combined Ratios			10-13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Voluntary &amp; Assigned Risk			14-21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Drivers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 Frequency &amp; Severity			23-34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by Injury Type			33-36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Data				37-46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Filing   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2025 Filing				47-51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Loss Cost/Rate Changes		52-54</a:t>
            </a:r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D6546-0A4A-47BC-AA63-62753EA4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7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756" y="218439"/>
            <a:ext cx="11565890" cy="1379452"/>
          </a:xfrm>
          <a:custGeom>
            <a:avLst/>
            <a:gdLst/>
            <a:ahLst/>
            <a:cxnLst/>
            <a:rect l="l" t="t" r="r" b="b"/>
            <a:pathLst>
              <a:path w="11565890" h="1969770">
                <a:moveTo>
                  <a:pt x="11515090" y="49530"/>
                </a:moveTo>
                <a:lnTo>
                  <a:pt x="50596" y="49530"/>
                </a:lnTo>
                <a:lnTo>
                  <a:pt x="50596" y="125730"/>
                </a:lnTo>
                <a:lnTo>
                  <a:pt x="63246" y="125730"/>
                </a:lnTo>
                <a:lnTo>
                  <a:pt x="63246" y="1906778"/>
                </a:lnTo>
                <a:lnTo>
                  <a:pt x="11502390" y="1906778"/>
                </a:lnTo>
                <a:lnTo>
                  <a:pt x="11502390" y="125730"/>
                </a:lnTo>
                <a:lnTo>
                  <a:pt x="11515090" y="125730"/>
                </a:lnTo>
                <a:lnTo>
                  <a:pt x="11515090" y="49530"/>
                </a:lnTo>
                <a:close/>
              </a:path>
              <a:path w="11565890" h="1969770">
                <a:moveTo>
                  <a:pt x="11565636" y="0"/>
                </a:moveTo>
                <a:lnTo>
                  <a:pt x="11540363" y="0"/>
                </a:lnTo>
                <a:lnTo>
                  <a:pt x="11540363" y="25400"/>
                </a:lnTo>
                <a:lnTo>
                  <a:pt x="11540363" y="1944370"/>
                </a:lnTo>
                <a:lnTo>
                  <a:pt x="25298" y="1944370"/>
                </a:lnTo>
                <a:lnTo>
                  <a:pt x="25298" y="25400"/>
                </a:lnTo>
                <a:lnTo>
                  <a:pt x="11540363" y="25400"/>
                </a:lnTo>
                <a:lnTo>
                  <a:pt x="11540363" y="0"/>
                </a:lnTo>
                <a:lnTo>
                  <a:pt x="0" y="0"/>
                </a:lnTo>
                <a:lnTo>
                  <a:pt x="0" y="25400"/>
                </a:lnTo>
                <a:lnTo>
                  <a:pt x="0" y="1944370"/>
                </a:lnTo>
                <a:lnTo>
                  <a:pt x="0" y="1969770"/>
                </a:lnTo>
                <a:lnTo>
                  <a:pt x="11565636" y="1969770"/>
                </a:lnTo>
                <a:lnTo>
                  <a:pt x="11565636" y="1944751"/>
                </a:lnTo>
                <a:lnTo>
                  <a:pt x="11565636" y="1944370"/>
                </a:lnTo>
                <a:lnTo>
                  <a:pt x="11565636" y="25400"/>
                </a:lnTo>
                <a:lnTo>
                  <a:pt x="11565636" y="24765"/>
                </a:lnTo>
                <a:lnTo>
                  <a:pt x="1156563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E3C3-9D06-4F5A-9C1E-766E381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20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877888"/>
          </a:xfrm>
          <a:prstGeom prst="rect">
            <a:avLst/>
          </a:pr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64135" rIns="0" bIns="0" rtlCol="0">
            <a:spAutoFit/>
          </a:bodyPr>
          <a:lstStyle/>
          <a:p>
            <a:pPr marL="4408805" marR="4394200" indent="-3810" algn="ctr">
              <a:lnSpc>
                <a:spcPts val="3240"/>
              </a:lnSpc>
              <a:spcBef>
                <a:spcPts val="505"/>
              </a:spcBef>
            </a:pPr>
            <a:r>
              <a:rPr sz="3000" b="1" spc="-25" dirty="0">
                <a:latin typeface="Calibri Light"/>
                <a:cs typeface="Calibri Light"/>
              </a:rPr>
              <a:t>Assigned </a:t>
            </a:r>
            <a:r>
              <a:rPr sz="3000" b="1" spc="-10" dirty="0">
                <a:latin typeface="Calibri Light"/>
                <a:cs typeface="Calibri Light"/>
              </a:rPr>
              <a:t>Risk </a:t>
            </a:r>
            <a:r>
              <a:rPr sz="3000" b="1" spc="-5" dirty="0">
                <a:latin typeface="Calibri Light"/>
                <a:cs typeface="Calibri Light"/>
              </a:rPr>
              <a:t> </a:t>
            </a:r>
            <a:r>
              <a:rPr sz="3000" b="1" spc="-254" dirty="0">
                <a:latin typeface="Calibri Light"/>
                <a:cs typeface="Calibri Light"/>
              </a:rPr>
              <a:t>T</a:t>
            </a:r>
            <a:r>
              <a:rPr sz="3000" b="1" spc="-10" dirty="0">
                <a:latin typeface="Calibri Light"/>
                <a:cs typeface="Calibri Light"/>
              </a:rPr>
              <a:t>a</a:t>
            </a:r>
            <a:r>
              <a:rPr sz="3000" b="1" spc="-135" dirty="0">
                <a:latin typeface="Calibri Light"/>
                <a:cs typeface="Calibri Light"/>
              </a:rPr>
              <a:t>k</a:t>
            </a:r>
            <a:r>
              <a:rPr sz="3000" b="1" spc="-20" dirty="0">
                <a:latin typeface="Calibri Light"/>
                <a:cs typeface="Calibri Light"/>
              </a:rPr>
              <a:t>e-</a:t>
            </a:r>
            <a:r>
              <a:rPr sz="3000" b="1" spc="-35" dirty="0">
                <a:latin typeface="Calibri Light"/>
                <a:cs typeface="Calibri Light"/>
              </a:rPr>
              <a:t>Ou</a:t>
            </a:r>
            <a:r>
              <a:rPr sz="3000" b="1" dirty="0">
                <a:latin typeface="Calibri Light"/>
                <a:cs typeface="Calibri Light"/>
              </a:rPr>
              <a:t>t</a:t>
            </a:r>
            <a:r>
              <a:rPr sz="3000" b="1" spc="-85" dirty="0">
                <a:latin typeface="Calibri Light"/>
                <a:cs typeface="Calibri Light"/>
              </a:rPr>
              <a:t> </a:t>
            </a:r>
            <a:r>
              <a:rPr lang="en-US" sz="3000" b="1" spc="-85" dirty="0">
                <a:latin typeface="Calibri Light"/>
                <a:cs typeface="Calibri Light"/>
              </a:rPr>
              <a:t>Credit </a:t>
            </a:r>
            <a:r>
              <a:rPr sz="3000" b="1" spc="-40" dirty="0">
                <a:latin typeface="Calibri Light"/>
                <a:cs typeface="Calibri Light"/>
              </a:rPr>
              <a:t>P</a:t>
            </a:r>
            <a:r>
              <a:rPr sz="3000" b="1" spc="-65" dirty="0">
                <a:latin typeface="Calibri Light"/>
                <a:cs typeface="Calibri Light"/>
              </a:rPr>
              <a:t>r</a:t>
            </a:r>
            <a:r>
              <a:rPr sz="3000" b="1" spc="-30" dirty="0">
                <a:latin typeface="Calibri Light"/>
                <a:cs typeface="Calibri Light"/>
              </a:rPr>
              <a:t>og</a:t>
            </a:r>
            <a:r>
              <a:rPr sz="3000" b="1" spc="-75" dirty="0">
                <a:latin typeface="Calibri Light"/>
                <a:cs typeface="Calibri Light"/>
              </a:rPr>
              <a:t>r</a:t>
            </a:r>
            <a:r>
              <a:rPr sz="3000" b="1" spc="-35" dirty="0">
                <a:latin typeface="Calibri Light"/>
                <a:cs typeface="Calibri Light"/>
              </a:rPr>
              <a:t>a</a:t>
            </a:r>
            <a:r>
              <a:rPr sz="3000" b="1" dirty="0">
                <a:latin typeface="Calibri Light"/>
                <a:cs typeface="Calibri Light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0D3D2-06C3-FC93-A637-33AFB78F75BD}"/>
              </a:ext>
            </a:extLst>
          </p:cNvPr>
          <p:cNvSpPr txBox="1"/>
          <p:nvPr/>
        </p:nvSpPr>
        <p:spPr>
          <a:xfrm>
            <a:off x="893267" y="1736355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   Year       Risks</a:t>
            </a:r>
            <a:r>
              <a:rPr lang="en-US" dirty="0"/>
              <a:t>                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Premium</a:t>
            </a:r>
            <a:r>
              <a:rPr lang="en-US" dirty="0"/>
              <a:t>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% Change</a:t>
            </a:r>
            <a:r>
              <a:rPr lang="en-US" dirty="0"/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254C3-132A-7861-494B-2F9A12D6E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4656"/>
              </p:ext>
            </p:extLst>
          </p:nvPr>
        </p:nvGraphicFramePr>
        <p:xfrm>
          <a:off x="569167" y="2105687"/>
          <a:ext cx="6620555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0393">
                  <a:extLst>
                    <a:ext uri="{9D8B030D-6E8A-4147-A177-3AD203B41FA5}">
                      <a16:colId xmlns:a16="http://schemas.microsoft.com/office/drawing/2014/main" val="2263857935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3791242634"/>
                    </a:ext>
                  </a:extLst>
                </a:gridCol>
                <a:gridCol w="2240416">
                  <a:extLst>
                    <a:ext uri="{9D8B030D-6E8A-4147-A177-3AD203B41FA5}">
                      <a16:colId xmlns:a16="http://schemas.microsoft.com/office/drawing/2014/main" val="1960727457"/>
                    </a:ext>
                  </a:extLst>
                </a:gridCol>
                <a:gridCol w="1661432">
                  <a:extLst>
                    <a:ext uri="{9D8B030D-6E8A-4147-A177-3AD203B41FA5}">
                      <a16:colId xmlns:a16="http://schemas.microsoft.com/office/drawing/2014/main" val="276671352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2,537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$25,039,793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37774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2,531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$22,013,317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71555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2,545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$17,159,340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412818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2,249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$13,221,933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59097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1,953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$8,720,536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-34%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5938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1,638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$6,835,200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9972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1,304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$6,808,960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76054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1,064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$5,959,712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105265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$7,199,922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79725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$13,380,777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63434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1,338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$19,036,914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030129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1,591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$20,730,287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30536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1,978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$17,151,059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83011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2,041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$13,621,653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06151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1,886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$11,101,803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658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1,593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$8,872,256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26107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1,413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$8,741,781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115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1,446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$10,928,390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2773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1,532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$10,759,021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36250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Cum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37,708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338,428,542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3137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77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D0A54-8DF6-41D6-B807-0910B1E6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 marL="38100">
              <a:lnSpc>
                <a:spcPct val="90000"/>
              </a:lnSpc>
              <a:spcAft>
                <a:spcPts val="600"/>
              </a:spcAft>
            </a:pPr>
            <a:fld id="{81D60167-4931-47E6-BA6A-407CBD079E47}" type="slidenum">
              <a:rPr lang="en-US" smtClean="0"/>
              <a:pPr marL="381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69E9B-EC1B-4AC5-B19B-DAFEF64EE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11074400" cy="74930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normAutofit/>
          </a:bodyPr>
          <a:lstStyle/>
          <a:p>
            <a:pPr algn="l"/>
            <a:r>
              <a:rPr lang="en-US" sz="2600">
                <a:solidFill>
                  <a:srgbClr val="273C47"/>
                </a:solidFill>
                <a:latin typeface="+mj-lt"/>
              </a:rPr>
              <a:t> Indiana Assigned Risk Servicing Carriers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6339A-BE93-4AF2-A3F1-C11094FA6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774825"/>
            <a:ext cx="5029200" cy="4525963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These companies are under a 3-year contract term from January 1, 2024 – December 31, 2026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93FDB7D-A5CB-418C-9CAF-221901388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51277"/>
              </p:ext>
            </p:extLst>
          </p:nvPr>
        </p:nvGraphicFramePr>
        <p:xfrm>
          <a:off x="6278880" y="1577340"/>
          <a:ext cx="530352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90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91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728460"/>
                </a:moveTo>
                <a:lnTo>
                  <a:pt x="6096000" y="6728460"/>
                </a:lnTo>
                <a:lnTo>
                  <a:pt x="6096000" y="0"/>
                </a:lnTo>
                <a:lnTo>
                  <a:pt x="0" y="0"/>
                </a:lnTo>
                <a:lnTo>
                  <a:pt x="0" y="6728460"/>
                </a:lnTo>
                <a:lnTo>
                  <a:pt x="0" y="6858000"/>
                </a:lnTo>
                <a:lnTo>
                  <a:pt x="6096000" y="6858000"/>
                </a:lnTo>
                <a:lnTo>
                  <a:pt x="12192000" y="6858000"/>
                </a:lnTo>
                <a:lnTo>
                  <a:pt x="12192000" y="672846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321373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15">
                <a:latin typeface="Calibri"/>
                <a:cs typeface="Calibri"/>
              </a:rPr>
              <a:t>COST</a:t>
            </a:r>
            <a:r>
              <a:rPr sz="4200" b="1" spc="-45">
                <a:latin typeface="Calibri"/>
                <a:cs typeface="Calibri"/>
              </a:rPr>
              <a:t> </a:t>
            </a:r>
            <a:r>
              <a:rPr sz="4200" b="1">
                <a:latin typeface="Calibri"/>
                <a:cs typeface="Calibri"/>
              </a:rPr>
              <a:t>DRIVERS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EB3CC9-2D4A-4D6B-A07E-E0D1D664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22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641854" y="2939668"/>
            <a:ext cx="186499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200"/>
              </a:lnSpc>
              <a:spcBef>
                <a:spcPts val="100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CLAIM</a:t>
            </a:r>
            <a:r>
              <a:rPr sz="1800" spc="-3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FREQUENCY </a:t>
            </a:r>
            <a:r>
              <a:rPr sz="1800" spc="-39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INDEMNITY </a:t>
            </a:r>
            <a:r>
              <a:rPr sz="1800" spc="3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MEDICAL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PHARMA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C478FAC-3DEC-426F-B2F1-553B8972C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1" y="4000693"/>
            <a:ext cx="2253980" cy="2735585"/>
          </a:xfrm>
          <a:prstGeom prst="rect">
            <a:avLst/>
          </a:prstGeom>
        </p:spPr>
      </p:pic>
      <p:pic>
        <p:nvPicPr>
          <p:cNvPr id="9" name="Picture 8" descr="Stethoscope on white background">
            <a:extLst>
              <a:ext uri="{FF2B5EF4-FFF2-40B4-BE49-F238E27FC236}">
                <a16:creationId xmlns:a16="http://schemas.microsoft.com/office/drawing/2014/main" id="{5CFB401B-7A7D-6574-0EB1-4CDFAE8AA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26" y="-1"/>
            <a:ext cx="4572000" cy="66579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CAB4D-AB6E-4506-D435-1863D593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E15E7-598C-9824-E1CD-D20C7A72784F}"/>
              </a:ext>
            </a:extLst>
          </p:cNvPr>
          <p:cNvSpPr txBox="1"/>
          <p:nvPr/>
        </p:nvSpPr>
        <p:spPr>
          <a:xfrm>
            <a:off x="248239" y="115446"/>
            <a:ext cx="96781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Change in Claim Frequency</a:t>
            </a:r>
            <a:br>
              <a:rPr lang="en-US" sz="1050" dirty="0"/>
            </a:br>
            <a:br>
              <a:rPr lang="en-US" sz="800" dirty="0"/>
            </a:br>
            <a:r>
              <a:rPr lang="en-US" sz="1800" dirty="0"/>
              <a:t>Percent Change in Lost-Time Claims, per $ Million of On Leveled Premium</a:t>
            </a:r>
            <a:endParaRPr lang="en-US" dirty="0"/>
          </a:p>
        </p:txBody>
      </p:sp>
      <p:graphicFrame>
        <p:nvGraphicFramePr>
          <p:cNvPr id="5" name="claim_freq_chg">
            <a:extLst>
              <a:ext uri="{FF2B5EF4-FFF2-40B4-BE49-F238E27FC236}">
                <a16:creationId xmlns:a16="http://schemas.microsoft.com/office/drawing/2014/main" id="{FCBF16EA-EDD9-D3E1-E55F-A5210933A6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410721"/>
              </p:ext>
            </p:extLst>
          </p:nvPr>
        </p:nvGraphicFramePr>
        <p:xfrm>
          <a:off x="594360" y="1268876"/>
          <a:ext cx="10974341" cy="410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3BBBA2-D131-EEF9-4228-3B85FD4AADE2}"/>
              </a:ext>
            </a:extLst>
          </p:cNvPr>
          <p:cNvSpPr txBox="1"/>
          <p:nvPr/>
        </p:nvSpPr>
        <p:spPr>
          <a:xfrm>
            <a:off x="594360" y="56916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505050"/>
                </a:solidFill>
              </a:rPr>
              <a:t>Based on NCCI’s Financial data through 12/31/2023, on-leveled, and developed to ultimate, with premium adjusted to common wage level</a:t>
            </a:r>
            <a:r>
              <a:rPr lang="en-US" dirty="0">
                <a:solidFill>
                  <a:srgbClr val="505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9098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88453A-7CE4-9D29-410E-A6E7AE65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3FE1D-AFEE-A35A-BE25-F7E6F6C0A3B2}"/>
              </a:ext>
            </a:extLst>
          </p:cNvPr>
          <p:cNvSpPr txBox="1"/>
          <p:nvPr/>
        </p:nvSpPr>
        <p:spPr>
          <a:xfrm>
            <a:off x="432304" y="29429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Claim Frequency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/>
              <a:t>Lost-Time Claims, per $ Million of On-Leveled Premium</a:t>
            </a:r>
            <a:endParaRPr lang="en-US" dirty="0"/>
          </a:p>
        </p:txBody>
      </p:sp>
      <p:graphicFrame>
        <p:nvGraphicFramePr>
          <p:cNvPr id="5" name="frequency">
            <a:extLst>
              <a:ext uri="{FF2B5EF4-FFF2-40B4-BE49-F238E27FC236}">
                <a16:creationId xmlns:a16="http://schemas.microsoft.com/office/drawing/2014/main" id="{A32F2865-3551-CF7C-43D7-628A76EE5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015628"/>
              </p:ext>
            </p:extLst>
          </p:nvPr>
        </p:nvGraphicFramePr>
        <p:xfrm>
          <a:off x="591979" y="1420149"/>
          <a:ext cx="11008042" cy="460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872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1DBF-EAC1-425B-B98A-B0604C5F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88DC8-A8DD-42F6-AE17-7B7E90B0E8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8" name="ind_sev_adj_actual">
            <a:extLst>
              <a:ext uri="{FF2B5EF4-FFF2-40B4-BE49-F238E27FC236}">
                <a16:creationId xmlns:a16="http://schemas.microsoft.com/office/drawing/2014/main" id="{72FEC72F-AED1-D619-156F-8620F7CEF6D4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9933177"/>
              </p:ext>
            </p:extLst>
          </p:nvPr>
        </p:nvGraphicFramePr>
        <p:xfrm>
          <a:off x="0" y="1760538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9315E9-7B37-11A9-D5C7-44CA236A34B3}"/>
              </a:ext>
            </a:extLst>
          </p:cNvPr>
          <p:cNvSpPr txBox="1"/>
          <p:nvPr/>
        </p:nvSpPr>
        <p:spPr>
          <a:xfrm>
            <a:off x="304800" y="279371"/>
            <a:ext cx="61026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Indiana Average Indemnity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11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A55E2-4CDC-4F43-A08B-EC7C4031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2464C-2212-40DD-8BD3-7CCD4DBFE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5775"/>
            <a:ext cx="10871200" cy="2476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FCD0A-09D5-4DE9-90FA-6F20847608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4C23-8620-8CC8-8AD8-B141BDE9C696}"/>
              </a:ext>
            </a:extLst>
          </p:cNvPr>
          <p:cNvSpPr txBox="1"/>
          <p:nvPr/>
        </p:nvSpPr>
        <p:spPr>
          <a:xfrm>
            <a:off x="380999" y="228600"/>
            <a:ext cx="64077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Average Medical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  <p:graphicFrame>
        <p:nvGraphicFramePr>
          <p:cNvPr id="5" name="med_sev_adj_actual">
            <a:extLst>
              <a:ext uri="{FF2B5EF4-FFF2-40B4-BE49-F238E27FC236}">
                <a16:creationId xmlns:a16="http://schemas.microsoft.com/office/drawing/2014/main" id="{9C48B7CE-DF32-3BF3-235A-52CD33849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096551"/>
              </p:ext>
            </p:extLst>
          </p:nvPr>
        </p:nvGraphicFramePr>
        <p:xfrm>
          <a:off x="284797" y="1635075"/>
          <a:ext cx="11003279" cy="4736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8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78CAF-B3AF-2779-D558-427429E3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C2E0B-DEA2-8973-F694-7B366AC0F5A6}"/>
              </a:ext>
            </a:extLst>
          </p:cNvPr>
          <p:cNvSpPr txBox="1"/>
          <p:nvPr/>
        </p:nvSpPr>
        <p:spPr>
          <a:xfrm>
            <a:off x="1219955" y="411524"/>
            <a:ext cx="60975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Total Benefit Costs in Indiana </a:t>
            </a:r>
            <a:br>
              <a:rPr lang="en-US" dirty="0"/>
            </a:br>
            <a:br>
              <a:rPr lang="en-US" sz="1400" dirty="0"/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Indemnity</a:t>
            </a:r>
            <a:r>
              <a:rPr lang="en-US" sz="1400" dirty="0"/>
              <a:t> vs. </a:t>
            </a:r>
            <a:r>
              <a:rPr lang="en-US" sz="1400" dirty="0">
                <a:solidFill>
                  <a:srgbClr val="EF7C00"/>
                </a:solidFill>
              </a:rPr>
              <a:t>Medical</a:t>
            </a:r>
            <a:endParaRPr lang="en-US" sz="1400" dirty="0"/>
          </a:p>
        </p:txBody>
      </p:sp>
      <p:graphicFrame>
        <p:nvGraphicFramePr>
          <p:cNvPr id="5" name="benefit_costs">
            <a:extLst>
              <a:ext uri="{FF2B5EF4-FFF2-40B4-BE49-F238E27FC236}">
                <a16:creationId xmlns:a16="http://schemas.microsoft.com/office/drawing/2014/main" id="{77B8B426-F36D-5F84-2C36-F8BE1E06C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63535"/>
              </p:ext>
            </p:extLst>
          </p:nvPr>
        </p:nvGraphicFramePr>
        <p:xfrm>
          <a:off x="594360" y="990600"/>
          <a:ext cx="11003280" cy="453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90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0C17E2-B142-5690-C482-6AA58F4A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CF6E9-4E0B-6B48-F9A8-59FC6D87E5DC}"/>
              </a:ext>
            </a:extLst>
          </p:cNvPr>
          <p:cNvSpPr txBox="1"/>
          <p:nvPr/>
        </p:nvSpPr>
        <p:spPr>
          <a:xfrm>
            <a:off x="1210902" y="55684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Loss Ratios</a:t>
            </a:r>
            <a:br>
              <a:rPr lang="en-US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Indemnity</a:t>
            </a:r>
            <a:r>
              <a:rPr lang="en-US" sz="1800" dirty="0"/>
              <a:t> vs. </a:t>
            </a:r>
            <a:r>
              <a:rPr lang="en-US" sz="1800" dirty="0">
                <a:solidFill>
                  <a:srgbClr val="EF7C00"/>
                </a:solidFill>
              </a:rPr>
              <a:t>Medical</a:t>
            </a:r>
            <a:endParaRPr lang="en-US" dirty="0"/>
          </a:p>
        </p:txBody>
      </p:sp>
      <p:graphicFrame>
        <p:nvGraphicFramePr>
          <p:cNvPr id="5" name="loss_ratios">
            <a:extLst>
              <a:ext uri="{FF2B5EF4-FFF2-40B4-BE49-F238E27FC236}">
                <a16:creationId xmlns:a16="http://schemas.microsoft.com/office/drawing/2014/main" id="{63A3C8D8-CE74-3798-3E83-20D2B61C84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70772"/>
              </p:ext>
            </p:extLst>
          </p:nvPr>
        </p:nvGraphicFramePr>
        <p:xfrm>
          <a:off x="501053" y="1460501"/>
          <a:ext cx="11003280" cy="472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6283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149A-032A-4A02-B4E2-0BF4138E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35249-9AA2-4485-8510-B6637C22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825" y="2141220"/>
            <a:ext cx="8785225" cy="2769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29636-0AA7-427C-9367-237A0DE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F1B69-E1AB-B8A6-F921-00586A2512FA}"/>
              </a:ext>
            </a:extLst>
          </p:cNvPr>
          <p:cNvSpPr txBox="1"/>
          <p:nvPr/>
        </p:nvSpPr>
        <p:spPr>
          <a:xfrm>
            <a:off x="1676400" y="402482"/>
            <a:ext cx="6109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73C47"/>
                </a:solidFill>
              </a:rPr>
              <a:t>Average Voluntary Pure Loss Costs </a:t>
            </a:r>
            <a:br>
              <a:rPr lang="en-US" sz="2400" dirty="0">
                <a:solidFill>
                  <a:srgbClr val="273C47"/>
                </a:solidFill>
              </a:rPr>
            </a:br>
            <a:br>
              <a:rPr lang="en-US" sz="2400" dirty="0">
                <a:solidFill>
                  <a:srgbClr val="273C47"/>
                </a:solidFill>
              </a:rPr>
            </a:br>
            <a:r>
              <a:rPr lang="en-US" sz="2400" dirty="0">
                <a:solidFill>
                  <a:srgbClr val="273C47"/>
                </a:solidFill>
              </a:rPr>
              <a:t>Using Indiana Payroll Distribution</a:t>
            </a:r>
          </a:p>
        </p:txBody>
      </p:sp>
      <p:graphicFrame>
        <p:nvGraphicFramePr>
          <p:cNvPr id="4" name="avg_vol_LC">
            <a:extLst>
              <a:ext uri="{FF2B5EF4-FFF2-40B4-BE49-F238E27FC236}">
                <a16:creationId xmlns:a16="http://schemas.microsoft.com/office/drawing/2014/main" id="{CCED2547-BAA9-1D51-B205-A3BFF2FD5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521811"/>
              </p:ext>
            </p:extLst>
          </p:nvPr>
        </p:nvGraphicFramePr>
        <p:xfrm>
          <a:off x="594359" y="1769427"/>
          <a:ext cx="11003280" cy="438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42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540E-CE7B-4DF4-9B28-F9BD39A1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487363"/>
            <a:ext cx="7099300" cy="442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ICR</a:t>
            </a:r>
            <a:r>
              <a:rPr lang="en-US"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B Mission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534BE-46F8-4E7E-8B30-B4A758DCEF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577975"/>
            <a:ext cx="5303838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F8E718-85BD-4D60-B397-78656EB8F35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1577975"/>
            <a:ext cx="5303837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5578" y="1715839"/>
            <a:ext cx="6469930" cy="32107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54000">
              <a:lnSpc>
                <a:spcPts val="1300"/>
              </a:lnSpc>
              <a:spcBef>
                <a:spcPts val="260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Rating Bureau (ICRB)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non-profit,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unincorporated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 companies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insurance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Indiana. 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statutory rating organization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forth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27-7-2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1300"/>
              </a:lnSpc>
              <a:spcBef>
                <a:spcPts val="5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 empowers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to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member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 that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necessary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establish fair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adequate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advisory </a:t>
            </a:r>
            <a:r>
              <a:rPr sz="1600" spc="-26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Department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Insurance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member companies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1125">
              <a:lnSpc>
                <a:spcPts val="1300"/>
              </a:lnSpc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sz="1600" spc="-3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sz="1600" spc="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ratemaking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functions,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programs 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promulgation,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and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classification,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dispute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7D6FE-8ECF-456B-8C6B-55B34F74C28C}"/>
              </a:ext>
            </a:extLst>
          </p:cNvPr>
          <p:cNvSpPr/>
          <p:nvPr/>
        </p:nvSpPr>
        <p:spPr>
          <a:xfrm>
            <a:off x="8241965" y="1002"/>
            <a:ext cx="2834157" cy="65532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13000">
                <a:schemeClr val="bg1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9B9C8-3743-4AD5-B606-0982041B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45" y="114300"/>
            <a:ext cx="2834156" cy="6324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AC91-751D-4ABC-B14F-7DDD5146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DC690-EE93-4D48-82A9-2FF8E0FD40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10871200" cy="650875"/>
          </a:xfrm>
        </p:spPr>
        <p:txBody>
          <a:bodyPr>
            <a:normAutofit fontScale="90000"/>
          </a:bodyPr>
          <a:lstStyle/>
          <a:p>
            <a:r>
              <a:rPr lang="en-US"/>
              <a:t>Indiana Average Claim Frequency</a:t>
            </a:r>
            <a:br>
              <a:rPr lang="en-US" sz="1200"/>
            </a:br>
            <a:br>
              <a:rPr lang="en-US" sz="1200"/>
            </a:br>
            <a:r>
              <a:rPr lang="en-US" sz="3600">
                <a:solidFill>
                  <a:srgbClr val="0070C0"/>
                </a:solidFill>
              </a:rPr>
              <a:t>Lost-Time</a:t>
            </a:r>
            <a:r>
              <a:rPr lang="en-US" sz="3600"/>
              <a:t> </a:t>
            </a:r>
            <a:r>
              <a:rPr lang="en-US" sz="3600">
                <a:solidFill>
                  <a:srgbClr val="273C47"/>
                </a:solidFill>
              </a:rPr>
              <a:t>vs</a:t>
            </a:r>
            <a:r>
              <a:rPr lang="en-US" sz="3600"/>
              <a:t>. </a:t>
            </a:r>
            <a:r>
              <a:rPr lang="en-US" sz="3600">
                <a:solidFill>
                  <a:srgbClr val="EF7C00"/>
                </a:solidFill>
              </a:rPr>
              <a:t>Medical-Only,</a:t>
            </a:r>
            <a:r>
              <a:rPr lang="en-US" sz="3600"/>
              <a:t> per 100,000 Workers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BF47-7E01-4C55-A6E2-FCA569B301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4" name="freq_lost-time_med">
            <a:extLst>
              <a:ext uri="{FF2B5EF4-FFF2-40B4-BE49-F238E27FC236}">
                <a16:creationId xmlns:a16="http://schemas.microsoft.com/office/drawing/2014/main" id="{EDB65EF3-F50F-0B10-7DC7-95DD4EF61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902180"/>
              </p:ext>
            </p:extLst>
          </p:nvPr>
        </p:nvGraphicFramePr>
        <p:xfrm>
          <a:off x="955443" y="1363219"/>
          <a:ext cx="11399520" cy="458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983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B208-DEC7-4E48-9734-A36AF908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0CD27-16F3-45F5-B0F2-A07B314AA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62038"/>
            <a:ext cx="10869613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Indemnity Claim Severity in the Region</a:t>
            </a:r>
            <a:r>
              <a:rPr lang="en-US" sz="800" dirty="0"/>
              <a:t> </a:t>
            </a:r>
            <a:br>
              <a:rPr lang="en-US" sz="1100" dirty="0"/>
            </a:br>
            <a:br>
              <a:rPr lang="en-US" sz="1100" dirty="0"/>
            </a:br>
            <a:r>
              <a:rPr lang="en-US" sz="3200" dirty="0">
                <a:solidFill>
                  <a:schemeClr val="accent2"/>
                </a:solidFill>
              </a:rPr>
              <a:t>PY</a:t>
            </a:r>
            <a:r>
              <a:rPr lang="en-US" sz="3200" dirty="0">
                <a:solidFill>
                  <a:schemeClr val="accent3"/>
                </a:solidFill>
              </a:rPr>
              <a:t> </a:t>
            </a:r>
            <a:r>
              <a:rPr lang="en-US" sz="3200" dirty="0">
                <a:solidFill>
                  <a:srgbClr val="EF7C00"/>
                </a:solidFill>
              </a:rPr>
              <a:t>2021 </a:t>
            </a:r>
            <a:r>
              <a:rPr lang="en-US" sz="3200" dirty="0"/>
              <a:t>vs. </a:t>
            </a:r>
            <a:r>
              <a:rPr lang="en-US" sz="3200" dirty="0">
                <a:solidFill>
                  <a:srgbClr val="0070C0"/>
                </a:solidFill>
              </a:rPr>
              <a:t>PY 2022</a:t>
            </a:r>
            <a:r>
              <a:rPr lang="en-US" sz="3200" dirty="0">
                <a:solidFill>
                  <a:schemeClr val="accent1"/>
                </a:solidFill>
              </a:rPr>
              <a:t>,</a:t>
            </a:r>
            <a:r>
              <a:rPr lang="en-US" sz="3200" dirty="0"/>
              <a:t> in $ Thousands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2411B-B3C5-43C4-B3C0-85A149CF09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4" name="ind_sev_region">
            <a:extLst>
              <a:ext uri="{FF2B5EF4-FFF2-40B4-BE49-F238E27FC236}">
                <a16:creationId xmlns:a16="http://schemas.microsoft.com/office/drawing/2014/main" id="{7F285F38-5B62-3067-0BC1-01668AFA2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746968"/>
              </p:ext>
            </p:extLst>
          </p:nvPr>
        </p:nvGraphicFramePr>
        <p:xfrm>
          <a:off x="594360" y="1174377"/>
          <a:ext cx="11003280" cy="455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099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ADC74-6DC3-4BD9-915A-83EF0BF5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0AD46-44E6-4BC5-87EB-CA016723D6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3F9CA-D9E4-4ACD-8744-B742236D12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69B70-B9CC-FC7F-8CE2-B39AF3554180}"/>
              </a:ext>
            </a:extLst>
          </p:cNvPr>
          <p:cNvSpPr txBox="1"/>
          <p:nvPr/>
        </p:nvSpPr>
        <p:spPr>
          <a:xfrm>
            <a:off x="2940945" y="487121"/>
            <a:ext cx="7627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Average Medical Claim Severity in the Region</a:t>
            </a:r>
            <a:br>
              <a:rPr lang="en-US" sz="2400" dirty="0"/>
            </a:br>
            <a:r>
              <a:rPr lang="en-US" sz="2400" dirty="0">
                <a:solidFill>
                  <a:schemeClr val="accent3"/>
                </a:solidFill>
              </a:rPr>
              <a:t>PY </a:t>
            </a:r>
            <a:r>
              <a:rPr lang="en-US" sz="2400" dirty="0">
                <a:solidFill>
                  <a:srgbClr val="EF7C00"/>
                </a:solidFill>
              </a:rPr>
              <a:t>2021 </a:t>
            </a:r>
            <a:r>
              <a:rPr lang="en-US" sz="2400" dirty="0"/>
              <a:t>vs.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PY 2022, </a:t>
            </a:r>
            <a:r>
              <a:rPr lang="en-US" sz="2400" dirty="0"/>
              <a:t>in $ Thousands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76270-A192-96BD-08B7-BD954D8C8BA3}"/>
              </a:ext>
            </a:extLst>
          </p:cNvPr>
          <p:cNvSpPr txBox="1"/>
          <p:nvPr/>
        </p:nvSpPr>
        <p:spPr>
          <a:xfrm>
            <a:off x="594360" y="5110352"/>
            <a:ext cx="60950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Based on NCCI’s Financial data for lost-time claims at current benefit level, adjusted to a common wage level, and developed to ultimate.</a:t>
            </a:r>
          </a:p>
          <a:p>
            <a:r>
              <a:rPr lang="en-US" sz="1000"/>
              <a:t>Note that medical-only losses are included in the numerator</a:t>
            </a:r>
            <a:r>
              <a:rPr lang="en-US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60A90F-C1B6-8A54-5C51-29D684E6A0BB}"/>
              </a:ext>
            </a:extLst>
          </p:cNvPr>
          <p:cNvSpPr txBox="1">
            <a:spLocks/>
          </p:cNvSpPr>
          <p:nvPr/>
        </p:nvSpPr>
        <p:spPr>
          <a:xfrm>
            <a:off x="152400" y="2293938"/>
            <a:ext cx="8785225" cy="276225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med_sev_region">
            <a:extLst>
              <a:ext uri="{FF2B5EF4-FFF2-40B4-BE49-F238E27FC236}">
                <a16:creationId xmlns:a16="http://schemas.microsoft.com/office/drawing/2014/main" id="{9116B6B1-DCFD-61F7-9FAB-8E47AE7FC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013496"/>
              </p:ext>
            </p:extLst>
          </p:nvPr>
        </p:nvGraphicFramePr>
        <p:xfrm>
          <a:off x="594360" y="982235"/>
          <a:ext cx="11003280" cy="458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100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BD6B8-4C2E-4269-95C1-A22B34B6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86AD5-E9B1-4800-9370-759971EFE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27138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8938E-9C42-4C39-89AF-08F84B5045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4" name="claim_dist_injtype">
            <a:extLst>
              <a:ext uri="{FF2B5EF4-FFF2-40B4-BE49-F238E27FC236}">
                <a16:creationId xmlns:a16="http://schemas.microsoft.com/office/drawing/2014/main" id="{BB15C372-137E-6AE8-3CC1-7B910F37DF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348717"/>
              </p:ext>
            </p:extLst>
          </p:nvPr>
        </p:nvGraphicFramePr>
        <p:xfrm>
          <a:off x="594360" y="1009072"/>
          <a:ext cx="11003280" cy="451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E8666B9-A0B1-02C1-C407-065E19DA8152}"/>
              </a:ext>
            </a:extLst>
          </p:cNvPr>
          <p:cNvSpPr txBox="1"/>
          <p:nvPr/>
        </p:nvSpPr>
        <p:spPr>
          <a:xfrm>
            <a:off x="2401455" y="189760"/>
            <a:ext cx="712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Distribution of Claims by Injury Type</a:t>
            </a:r>
          </a:p>
        </p:txBody>
      </p:sp>
    </p:spTree>
    <p:extLst>
      <p:ext uri="{BB962C8B-B14F-4D97-AF65-F5344CB8AC3E}">
        <p14:creationId xmlns:p14="http://schemas.microsoft.com/office/powerpoint/2010/main" val="1277815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8CA6E-9D0A-0269-4FDD-EB2E2D01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A7B8A-6086-6973-339A-DDC64769CF4A}"/>
              </a:ext>
            </a:extLst>
          </p:cNvPr>
          <p:cNvSpPr txBox="1"/>
          <p:nvPr/>
        </p:nvSpPr>
        <p:spPr>
          <a:xfrm>
            <a:off x="2142837" y="364896"/>
            <a:ext cx="8294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Medical Loss Distribution by Injury Type</a:t>
            </a:r>
          </a:p>
        </p:txBody>
      </p:sp>
      <p:graphicFrame>
        <p:nvGraphicFramePr>
          <p:cNvPr id="5" name="med_dist_injtype">
            <a:extLst>
              <a:ext uri="{FF2B5EF4-FFF2-40B4-BE49-F238E27FC236}">
                <a16:creationId xmlns:a16="http://schemas.microsoft.com/office/drawing/2014/main" id="{F4107960-C10E-75ED-E9B7-4F935AE0D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924109"/>
              </p:ext>
            </p:extLst>
          </p:nvPr>
        </p:nvGraphicFramePr>
        <p:xfrm>
          <a:off x="695960" y="968473"/>
          <a:ext cx="11003280" cy="455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6893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7F1C5-E141-7A6F-6D6E-33D5F3CB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A2EDF-43D6-34C8-6C8C-C8477655613B}"/>
              </a:ext>
            </a:extLst>
          </p:cNvPr>
          <p:cNvSpPr txBox="1"/>
          <p:nvPr/>
        </p:nvSpPr>
        <p:spPr>
          <a:xfrm>
            <a:off x="2327565" y="401842"/>
            <a:ext cx="810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Indemnity Loss Distribution by Injury Type</a:t>
            </a:r>
          </a:p>
        </p:txBody>
      </p:sp>
      <p:graphicFrame>
        <p:nvGraphicFramePr>
          <p:cNvPr id="5" name="ind_dist_injtype">
            <a:extLst>
              <a:ext uri="{FF2B5EF4-FFF2-40B4-BE49-F238E27FC236}">
                <a16:creationId xmlns:a16="http://schemas.microsoft.com/office/drawing/2014/main" id="{563998A6-C410-F4D6-2AD2-819F842B5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515626"/>
              </p:ext>
            </p:extLst>
          </p:nvPr>
        </p:nvGraphicFramePr>
        <p:xfrm>
          <a:off x="594360" y="1115416"/>
          <a:ext cx="11000232" cy="447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12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A7F85-97E6-4AD2-8FAD-AF8DD586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8F029-F2DE-4B9F-9E63-64D355E290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6558D-B891-4183-B28C-68D606DBB8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873A8-D13B-4A92-8402-31FE9CB06175}"/>
              </a:ext>
            </a:extLst>
          </p:cNvPr>
          <p:cNvSpPr txBox="1"/>
          <p:nvPr/>
        </p:nvSpPr>
        <p:spPr>
          <a:xfrm>
            <a:off x="1447800" y="256288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Indiana Medical Loss Distribution by Injury Type</a:t>
            </a:r>
          </a:p>
        </p:txBody>
      </p:sp>
      <p:graphicFrame>
        <p:nvGraphicFramePr>
          <p:cNvPr id="5" name="med_dist_injtype">
            <a:extLst>
              <a:ext uri="{FF2B5EF4-FFF2-40B4-BE49-F238E27FC236}">
                <a16:creationId xmlns:a16="http://schemas.microsoft.com/office/drawing/2014/main" id="{092373CB-D9F8-42A9-AE30-4B9E65F84E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200902"/>
              </p:ext>
            </p:extLst>
          </p:nvPr>
        </p:nvGraphicFramePr>
        <p:xfrm>
          <a:off x="594360" y="990600"/>
          <a:ext cx="11003280" cy="455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827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D817C-AADC-44D6-B23C-384295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0766A-2795-4F10-B574-D0A8BA4A24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1513" y="-38100"/>
            <a:ext cx="10250487" cy="6254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Medical Share of Total Costs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CB0FD-5426-4BF6-988F-902CAED4EC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627688"/>
            <a:ext cx="10250488" cy="461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>
                <a:solidFill>
                  <a:srgbClr val="0F496F"/>
                </a:solidFill>
              </a:rPr>
              <a:t> </a:t>
            </a:r>
          </a:p>
        </p:txBody>
      </p:sp>
      <p:sp>
        <p:nvSpPr>
          <p:cNvPr id="7" name="Slide Image Placeholder 5">
            <a:extLst>
              <a:ext uri="{FF2B5EF4-FFF2-40B4-BE49-F238E27FC236}">
                <a16:creationId xmlns:a16="http://schemas.microsoft.com/office/drawing/2014/main" id="{9AEF31C6-5619-DBBE-2B9B-52086C578AD0}"/>
              </a:ext>
            </a:extLst>
          </p:cNvPr>
          <p:cNvSpPr>
            <a:spLocks noGrp="1" noRot="1" noChangeAspect="1"/>
          </p:cNvSpPr>
          <p:nvPr/>
        </p:nvSpPr>
        <p:spPr>
          <a:xfrm>
            <a:off x="3242253" y="657037"/>
            <a:ext cx="7442448" cy="558401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81" rIns="91358" bIns="45681" rtlCol="0" anchor="ctr"/>
          <a:lstStyle/>
          <a:p>
            <a:endParaRPr lang="en-US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D2D7F5E1-253A-2A57-D0D6-14C13497AAA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69511342"/>
              </p:ext>
            </p:extLst>
          </p:nvPr>
        </p:nvGraphicFramePr>
        <p:xfrm>
          <a:off x="1974292" y="1048574"/>
          <a:ext cx="8427216" cy="461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743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0403F-8A5E-4BB9-BA6F-12956C76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7E72-BCCB-4BCE-B6AF-D32B2420AC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30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Indiana Average Indemnity Benefits Per Claim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87B8F-9929-491A-9FFB-AF2BC99150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98EA46D2-390E-E52E-CCDA-744B0CA86E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456236"/>
              </p:ext>
            </p:extLst>
          </p:nvPr>
        </p:nvGraphicFramePr>
        <p:xfrm>
          <a:off x="1092200" y="1516980"/>
          <a:ext cx="8686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03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BD172-496F-48BB-B097-472991AB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CBC82-D5A3-46B4-BB8C-C301E31626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30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Indiana Had Among The Lowest % Of Workers With More Than 7 Days Off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BFFB7-85E5-F502-272A-C4DA7DAB3A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00213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  </a:t>
            </a:r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1E03156F-1286-7A91-CB3E-CD357BA94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198590"/>
              </p:ext>
            </p:extLst>
          </p:nvPr>
        </p:nvGraphicFramePr>
        <p:xfrm>
          <a:off x="914400" y="1291978"/>
          <a:ext cx="8686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407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2B36C-1451-D645-E53A-25537725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E820F-1C27-DBC9-62B3-229DE9BE417F}"/>
              </a:ext>
            </a:extLst>
          </p:cNvPr>
          <p:cNvSpPr txBox="1"/>
          <p:nvPr/>
        </p:nvSpPr>
        <p:spPr>
          <a:xfrm>
            <a:off x="891241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Keathley</a:t>
            </a:r>
          </a:p>
          <a:p>
            <a:r>
              <a:rPr lang="en-US" dirty="0"/>
              <a:t>President &amp; CEO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82E3A-A671-9679-242A-80CC8339E054}"/>
              </a:ext>
            </a:extLst>
          </p:cNvPr>
          <p:cNvSpPr txBox="1"/>
          <p:nvPr/>
        </p:nvSpPr>
        <p:spPr>
          <a:xfrm>
            <a:off x="4444499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Lerew</a:t>
            </a:r>
          </a:p>
          <a:p>
            <a:r>
              <a:rPr lang="en-US" dirty="0"/>
              <a:t>Vice President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665DF-4221-FA92-9DE0-573E7904433E}"/>
              </a:ext>
            </a:extLst>
          </p:cNvPr>
          <p:cNvSpPr txBox="1"/>
          <p:nvPr/>
        </p:nvSpPr>
        <p:spPr>
          <a:xfrm>
            <a:off x="8019865" y="4291343"/>
            <a:ext cx="2670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Jennifer Cox</a:t>
            </a:r>
          </a:p>
          <a:p>
            <a:r>
              <a:rPr lang="en-US" dirty="0"/>
              <a:t>Director of Finance &amp; Operations</a:t>
            </a:r>
          </a:p>
        </p:txBody>
      </p:sp>
      <p:pic>
        <p:nvPicPr>
          <p:cNvPr id="8" name="Picture 7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5FCA47E7-A321-52C3-195F-76D31769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56" y="1333684"/>
            <a:ext cx="1882628" cy="2834640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966018B0-CC7B-EC00-9D7A-D44AFA91F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20" y="1333684"/>
            <a:ext cx="1892380" cy="2834640"/>
          </a:xfrm>
          <a:prstGeom prst="rect">
            <a:avLst/>
          </a:prstGeom>
        </p:spPr>
      </p:pic>
      <p:pic>
        <p:nvPicPr>
          <p:cNvPr id="16" name="Picture 15" descr="A person in a suit smiling&#10;&#10;Description automatically generated">
            <a:extLst>
              <a:ext uri="{FF2B5EF4-FFF2-40B4-BE49-F238E27FC236}">
                <a16:creationId xmlns:a16="http://schemas.microsoft.com/office/drawing/2014/main" id="{A8E571BE-E6EC-A7E6-FE57-223F0A61F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1" y="1516564"/>
            <a:ext cx="2618430" cy="2651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871AF7-FBE3-B51E-1DDF-4EB9A983CEF1}"/>
              </a:ext>
            </a:extLst>
          </p:cNvPr>
          <p:cNvSpPr txBox="1"/>
          <p:nvPr/>
        </p:nvSpPr>
        <p:spPr>
          <a:xfrm>
            <a:off x="2525163" y="174132"/>
            <a:ext cx="623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ICRB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469644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D6D2C-AF2B-4909-ACB2-CE33A18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ADB43-538D-4EED-BE39-6421027335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9738"/>
            <a:ext cx="8029575" cy="58737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Regional Duration Of Temporary Disability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B7B-7FC8-4FDD-82FD-2F1A87E6F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EEF7BF8-F6D6-E91C-4FDA-33AF316AA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913291"/>
              </p:ext>
            </p:extLst>
          </p:nvPr>
        </p:nvGraphicFramePr>
        <p:xfrm>
          <a:off x="2171700" y="1569244"/>
          <a:ext cx="8763000" cy="4632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576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9F7BB-CD1C-3305-F21E-3994E120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56434-3AB5-F16F-0360-EB781B9C4386}"/>
              </a:ext>
            </a:extLst>
          </p:cNvPr>
          <p:cNvSpPr txBox="1"/>
          <p:nvPr/>
        </p:nvSpPr>
        <p:spPr>
          <a:xfrm>
            <a:off x="3048000" y="11325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TTD Benefit Rate In Indiana Slightly Lower Among Study States; Reflects State’s Benefit Structure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D008F-C521-C3CD-5298-B1792D9BD5E1}"/>
              </a:ext>
            </a:extLst>
          </p:cNvPr>
          <p:cNvSpPr txBox="1"/>
          <p:nvPr/>
        </p:nvSpPr>
        <p:spPr>
          <a:xfrm>
            <a:off x="5920509" y="1393555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Indiana Benefit Structure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TD benefits paid at 66.67% of the worker’s AWW; similar to most states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Maximum benefit is set statutorily; unlike most states in which rates are updated annually </a:t>
            </a:r>
          </a:p>
          <a:p>
            <a:pPr marL="8572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Maximum rates last updated in 2016</a:t>
            </a:r>
          </a:p>
          <a:p>
            <a:pPr marL="857250" lvl="1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New maximum effective on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July 1, 2023</a:t>
            </a:r>
          </a:p>
          <a:p>
            <a:pPr marL="571500" lvl="1">
              <a:spcBef>
                <a:spcPts val="0"/>
              </a:spcBef>
              <a:spcAft>
                <a:spcPts val="1200"/>
              </a:spcAft>
            </a:pPr>
            <a:r>
              <a:rPr lang="en-US" sz="800" dirty="0"/>
              <a:t>Source: WCRI </a:t>
            </a:r>
            <a:r>
              <a:rPr lang="en-US" sz="800" dirty="0" err="1"/>
              <a:t>CompScope</a:t>
            </a:r>
            <a:r>
              <a:rPr lang="en-US" sz="800" dirty="0"/>
              <a:t> Benchmarks</a:t>
            </a:r>
            <a:endParaRPr lang="en-US" sz="800" dirty="0">
              <a:latin typeface="+mn-lt"/>
            </a:endParaRPr>
          </a:p>
        </p:txBody>
      </p:sp>
      <p:graphicFrame>
        <p:nvGraphicFramePr>
          <p:cNvPr id="8" name="Content Placeholder 12">
            <a:extLst>
              <a:ext uri="{FF2B5EF4-FFF2-40B4-BE49-F238E27FC236}">
                <a16:creationId xmlns:a16="http://schemas.microsoft.com/office/drawing/2014/main" id="{764AE959-895B-4046-3932-C24D2F37AA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197086"/>
              </p:ext>
            </p:extLst>
          </p:nvPr>
        </p:nvGraphicFramePr>
        <p:xfrm>
          <a:off x="738646" y="1393555"/>
          <a:ext cx="5181863" cy="422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4251E4A-616A-ED25-A0CE-D0561BDC1163}"/>
              </a:ext>
            </a:extLst>
          </p:cNvPr>
          <p:cNvSpPr txBox="1"/>
          <p:nvPr/>
        </p:nvSpPr>
        <p:spPr>
          <a:xfrm>
            <a:off x="6169891" y="500278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2022/23 Non-COVID-19 Claims With &gt;7 Days Of Lost Time, Adjusted For Injury/Industry Mix </a:t>
            </a:r>
          </a:p>
          <a:p>
            <a:r>
              <a:rPr lang="en-US" dirty="0"/>
              <a:t>The average weekly TTD benefit rate is adjusted for wages. </a:t>
            </a:r>
          </a:p>
        </p:txBody>
      </p:sp>
    </p:spTree>
    <p:extLst>
      <p:ext uri="{BB962C8B-B14F-4D97-AF65-F5344CB8AC3E}">
        <p14:creationId xmlns:p14="http://schemas.microsoft.com/office/powerpoint/2010/main" val="2384531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A4BB-A280-4D0A-90A4-5ED93B1D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5B3F0-4A76-4B8C-81E1-673C9C0133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302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Workers’ Compensation Medical Claims in Indiana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12ADD-2906-4E54-86E3-BDE1EC3C73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51063"/>
            <a:ext cx="8785225" cy="3957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01120-8E3B-2B71-2B40-8376F278CD42}"/>
              </a:ext>
            </a:extLst>
          </p:cNvPr>
          <p:cNvSpPr txBox="1"/>
          <p:nvPr/>
        </p:nvSpPr>
        <p:spPr>
          <a:xfrm>
            <a:off x="3048778" y="1551563"/>
            <a:ext cx="609755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u="sng" dirty="0"/>
              <a:t>Medical payments per claim</a:t>
            </a:r>
            <a:r>
              <a:rPr lang="en-US" sz="2600" dirty="0"/>
              <a:t> mostly stable between 2017/18 and 2022/23:</a:t>
            </a:r>
          </a:p>
          <a:p>
            <a:pPr lvl="1"/>
            <a:r>
              <a:rPr lang="en-US" sz="1800" u="sng" dirty="0"/>
              <a:t>Hospital payments</a:t>
            </a:r>
            <a:r>
              <a:rPr lang="en-US" sz="1800" dirty="0"/>
              <a:t> per inpatient episode fluctuated mostly due to high-cost episodes</a:t>
            </a:r>
          </a:p>
          <a:p>
            <a:pPr lvl="1"/>
            <a:r>
              <a:rPr lang="en-US" sz="1800" u="sng" dirty="0"/>
              <a:t>Utilization</a:t>
            </a:r>
            <a:r>
              <a:rPr lang="en-US" sz="1800" dirty="0"/>
              <a:t> decreased for surgery and hospital outpatient services due to pandemic-related factors </a:t>
            </a:r>
          </a:p>
          <a:p>
            <a:pPr lvl="1"/>
            <a:r>
              <a:rPr lang="en-US" sz="1800" u="sng" dirty="0"/>
              <a:t>Prices</a:t>
            </a:r>
            <a:r>
              <a:rPr lang="en-US" sz="1800" dirty="0"/>
              <a:t> for professional services were fairly stable in Indiana, increased in most other study states  </a:t>
            </a:r>
          </a:p>
          <a:p>
            <a:r>
              <a:rPr lang="en-US" sz="2600" u="sng" dirty="0"/>
              <a:t>Medical payments per claim</a:t>
            </a:r>
            <a:r>
              <a:rPr lang="en-US" sz="2600" dirty="0"/>
              <a:t> were higher than most study states; key factor was </a:t>
            </a:r>
            <a:r>
              <a:rPr lang="en-US" sz="2600" u="sng" dirty="0"/>
              <a:t>prices</a:t>
            </a:r>
            <a:r>
              <a:rPr lang="en-US" sz="2600" dirty="0"/>
              <a:t> for professional services</a:t>
            </a:r>
          </a:p>
          <a:p>
            <a:r>
              <a:rPr lang="en-US" sz="800" dirty="0"/>
              <a:t>Source: WCRI Indiana Medical Benchmarks Report</a:t>
            </a:r>
          </a:p>
        </p:txBody>
      </p:sp>
    </p:spTree>
    <p:extLst>
      <p:ext uri="{BB962C8B-B14F-4D97-AF65-F5344CB8AC3E}">
        <p14:creationId xmlns:p14="http://schemas.microsoft.com/office/powerpoint/2010/main" val="2066913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15632-2877-418C-B2F1-D451950A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B931B-E98A-44A9-9449-AE2F6F96E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1A61-B867-4658-B45A-32C0FF57CC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91F04-DFF6-CFBE-D5A2-EB2BA10653C9}"/>
              </a:ext>
            </a:extLst>
          </p:cNvPr>
          <p:cNvSpPr txBox="1"/>
          <p:nvPr/>
        </p:nvSpPr>
        <p:spPr>
          <a:xfrm>
            <a:off x="930584" y="1389165"/>
            <a:ext cx="3592864" cy="32068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Nonhospital Payments Per Claim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134C8-0F39-48D8-8DDE-FC2F41B2A6FA}"/>
              </a:ext>
            </a:extLst>
          </p:cNvPr>
          <p:cNvSpPr txBox="1"/>
          <p:nvPr/>
        </p:nvSpPr>
        <p:spPr>
          <a:xfrm>
            <a:off x="5442001" y="1406327"/>
            <a:ext cx="3544130" cy="302139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Hospital Payments Per Claim </a:t>
            </a:r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F551F100-E5A7-B7AF-F6AB-5F6D5E05F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546995"/>
              </p:ext>
            </p:extLst>
          </p:nvPr>
        </p:nvGraphicFramePr>
        <p:xfrm>
          <a:off x="67619" y="1707572"/>
          <a:ext cx="4511416" cy="214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4F3D0410-326C-89AB-A5FC-536E85AC3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790534"/>
              </p:ext>
            </p:extLst>
          </p:nvPr>
        </p:nvGraphicFramePr>
        <p:xfrm>
          <a:off x="4940125" y="1707572"/>
          <a:ext cx="4547882" cy="214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C2DFEF-4C65-AA98-2B2B-4AA3F8685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65932"/>
              </p:ext>
            </p:extLst>
          </p:nvPr>
        </p:nvGraphicFramePr>
        <p:xfrm>
          <a:off x="847338" y="4196917"/>
          <a:ext cx="3545274" cy="1219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99868">
                  <a:extLst>
                    <a:ext uri="{9D8B030D-6E8A-4147-A177-3AD203B41FA5}">
                      <a16:colId xmlns:a16="http://schemas.microsoft.com/office/drawing/2014/main" val="1515068789"/>
                    </a:ext>
                  </a:extLst>
                </a:gridCol>
                <a:gridCol w="945406">
                  <a:extLst>
                    <a:ext uri="{9D8B030D-6E8A-4147-A177-3AD203B41FA5}">
                      <a16:colId xmlns:a16="http://schemas.microsoft.com/office/drawing/2014/main" val="1942955528"/>
                    </a:ext>
                  </a:extLst>
                </a:gridCol>
              </a:tblGrid>
              <a:tr h="16272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723581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Physician (all types)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17179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ASC (facility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3650"/>
                  </a:ext>
                </a:extLst>
              </a:tr>
              <a:tr h="1808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PT/OT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3616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F6C3FD8-0BE9-960B-F30F-9CE4E0C06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01664"/>
              </p:ext>
            </p:extLst>
          </p:nvPr>
        </p:nvGraphicFramePr>
        <p:xfrm>
          <a:off x="5711820" y="4226908"/>
          <a:ext cx="3274311" cy="9144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60498">
                  <a:extLst>
                    <a:ext uri="{9D8B030D-6E8A-4147-A177-3AD203B41FA5}">
                      <a16:colId xmlns:a16="http://schemas.microsoft.com/office/drawing/2014/main" val="2291332758"/>
                    </a:ext>
                  </a:extLst>
                </a:gridCol>
                <a:gridCol w="813813">
                  <a:extLst>
                    <a:ext uri="{9D8B030D-6E8A-4147-A177-3AD203B41FA5}">
                      <a16:colId xmlns:a16="http://schemas.microsoft.com/office/drawing/2014/main" val="2027088775"/>
                    </a:ext>
                  </a:extLst>
                </a:gridCol>
              </a:tblGrid>
              <a:tr h="27548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281418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r>
                        <a:rPr lang="en-US" sz="1400" dirty="0"/>
                        <a:t>Outpatient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00000"/>
                          </a:solidFill>
                        </a:rPr>
                        <a:t>Lower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506439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Inpatient Episode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7858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6502CB-0786-AF9A-7A7C-2E113296F9F4}"/>
              </a:ext>
            </a:extLst>
          </p:cNvPr>
          <p:cNvSpPr txBox="1"/>
          <p:nvPr/>
        </p:nvSpPr>
        <p:spPr>
          <a:xfrm>
            <a:off x="637309" y="56481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2022/23 Non-COVID-19 Claims With &gt;7 Days Of Lost Time, Adjusted For Injury/Industry Mix            </a:t>
            </a:r>
            <a:r>
              <a:rPr lang="en-US" sz="800" dirty="0"/>
              <a:t>Source: WCRI Indiana Medical Benchmarks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25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C6A5-06E5-49FB-9721-5CAF901A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03BE9-91F3-4475-8013-B14F013CE4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0800" y="77788"/>
            <a:ext cx="10871200" cy="86201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Indiana Medical Payments Per Claim Higher Than Typical Of 17 Study States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2D5CA-C38F-4497-819E-F5DAB9121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1A65DD4B-B0CC-8444-BE4D-DF4E9BFA5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196765"/>
              </p:ext>
            </p:extLst>
          </p:nvPr>
        </p:nvGraphicFramePr>
        <p:xfrm>
          <a:off x="1918097" y="1104231"/>
          <a:ext cx="8355806" cy="259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55638C3-22D2-F9CC-9FAC-BEEB25E36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857985"/>
              </p:ext>
            </p:extLst>
          </p:nvPr>
        </p:nvGraphicFramePr>
        <p:xfrm>
          <a:off x="1984772" y="3455178"/>
          <a:ext cx="8355806" cy="259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2BB779-490F-0E0A-A0DC-2C326E1EF379}"/>
              </a:ext>
            </a:extLst>
          </p:cNvPr>
          <p:cNvSpPr txBox="1"/>
          <p:nvPr/>
        </p:nvSpPr>
        <p:spPr>
          <a:xfrm>
            <a:off x="1343835" y="5722811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Non-COVID-19 Claims With &gt;7 Days Of Lost Time, Adjusted For Injury/Industry Mix         </a:t>
            </a:r>
            <a:r>
              <a:rPr lang="en-US" sz="800" dirty="0"/>
              <a:t>Source:  WCRI Indiana Medical Benchmarks Report</a:t>
            </a:r>
            <a:r>
              <a:rPr lang="en-US" dirty="0"/>
              <a:t>    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88BD1-5F91-AFC6-51B0-B80B9073B0A6}"/>
              </a:ext>
            </a:extLst>
          </p:cNvPr>
          <p:cNvSpPr txBox="1"/>
          <p:nvPr/>
        </p:nvSpPr>
        <p:spPr>
          <a:xfrm rot="16200000">
            <a:off x="-209083" y="2874761"/>
            <a:ext cx="3635234" cy="485777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b="1" dirty="0">
                <a:latin typeface="+mn-lt"/>
              </a:rPr>
              <a:t>Average Medical Payment Per Claim </a:t>
            </a:r>
          </a:p>
        </p:txBody>
      </p:sp>
    </p:spTree>
    <p:extLst>
      <p:ext uri="{BB962C8B-B14F-4D97-AF65-F5344CB8AC3E}">
        <p14:creationId xmlns:p14="http://schemas.microsoft.com/office/powerpoint/2010/main" val="1153626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62CF6-11E1-4E92-AAE6-4AE87413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F7493-B111-4EA4-B3B2-C45FFF393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7525"/>
            <a:ext cx="8964613" cy="54768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Indiana Legislation Addressing Higher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90A55-7A6E-40F7-B978-1512BA7553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B6C76-A33B-7904-012B-FC0884FFE3D3}"/>
              </a:ext>
            </a:extLst>
          </p:cNvPr>
          <p:cNvSpPr txBox="1"/>
          <p:nvPr/>
        </p:nvSpPr>
        <p:spPr>
          <a:xfrm>
            <a:off x="167952" y="1287588"/>
            <a:ext cx="61768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SEA 369</a:t>
            </a:r>
          </a:p>
          <a:p>
            <a:r>
              <a:rPr lang="en-US" sz="1800" dirty="0">
                <a:latin typeface="+mn-lt"/>
              </a:rPr>
              <a:t>ODG Drug Formulary adopted effective 1/1/19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882E-ED37-BF6F-1455-395670237A80}"/>
              </a:ext>
            </a:extLst>
          </p:cNvPr>
          <p:cNvSpPr txBox="1"/>
          <p:nvPr/>
        </p:nvSpPr>
        <p:spPr>
          <a:xfrm>
            <a:off x="167952" y="2194564"/>
            <a:ext cx="6176864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sz="1400" b="1" u="sng" dirty="0"/>
              <a:t>HEA 1320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Hospital fee schedule: set at 200% of Medicare, effective 7/1/14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Repackaged drugs: prices capped at average wholesale price (AWP) set by original manufacturer, effective 7/1/13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Implants: price capped at actual cost plus 25%, effective 7/1/13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9ADB1-EDB3-EF39-C1DE-C96D0B4BB919}"/>
              </a:ext>
            </a:extLst>
          </p:cNvPr>
          <p:cNvSpPr txBox="1"/>
          <p:nvPr/>
        </p:nvSpPr>
        <p:spPr>
          <a:xfrm>
            <a:off x="167952" y="3656024"/>
            <a:ext cx="6176864" cy="2033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1600" b="1" u="sng" dirty="0"/>
              <a:t>SEA 294</a:t>
            </a:r>
            <a:r>
              <a:rPr lang="en-US" sz="1600" b="1" dirty="0"/>
              <a:t> (effective 7/1/14) 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Sought to clarify definition of medical service provider and medical service facility: hospital fee schedule did not apply to ASCs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Prohibited double billing for implants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Restricted physician dispensing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Imposed 7-day limit on reimbursement from date of injury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Limited reimbursement to one office visit for each physician-dispensed prescription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42280-F2A1-3F1E-7455-9975122C8A75}"/>
              </a:ext>
            </a:extLst>
          </p:cNvPr>
          <p:cNvSpPr txBox="1"/>
          <p:nvPr/>
        </p:nvSpPr>
        <p:spPr>
          <a:xfrm>
            <a:off x="5847184" y="1269078"/>
            <a:ext cx="6176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HB 1153</a:t>
            </a:r>
            <a:r>
              <a:rPr lang="en-US" sz="2000" dirty="0">
                <a:latin typeface="+mj-lt"/>
              </a:rPr>
              <a:t> (effective 1/1/23)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Included ASCs in the definition of medical service facility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Set rates at 200% of Medicare</a:t>
            </a:r>
          </a:p>
        </p:txBody>
      </p:sp>
    </p:spTree>
    <p:extLst>
      <p:ext uri="{BB962C8B-B14F-4D97-AF65-F5344CB8AC3E}">
        <p14:creationId xmlns:p14="http://schemas.microsoft.com/office/powerpoint/2010/main" val="3218198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7EEA3-A108-43F7-9E27-9F97EFE2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D6067-C02D-4C96-8AE5-4772002D8A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3084513" cy="2103438"/>
          </a:xfrm>
        </p:spPr>
        <p:txBody>
          <a:bodyPr>
            <a:normAutofit/>
          </a:bodyPr>
          <a:lstStyle/>
          <a:p>
            <a:r>
              <a:rPr lang="en-US" sz="3600">
                <a:latin typeface="+mn-lt"/>
                <a:cs typeface="Arial" panose="020B0604020202020204" pitchFamily="34" charset="0"/>
              </a:rPr>
              <a:t>Indiana Overall % Of Claims with Surgery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ED271-2119-4323-9C6F-49C81C5007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404ABF09-8AB6-EAED-460A-74306C593C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711893"/>
              </p:ext>
            </p:extLst>
          </p:nvPr>
        </p:nvGraphicFramePr>
        <p:xfrm>
          <a:off x="3751545" y="640080"/>
          <a:ext cx="7788554" cy="5554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602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8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674" y="16466"/>
            <a:ext cx="12192000" cy="6858000"/>
            <a:chOff x="0" y="0"/>
            <a:chExt cx="12192000" cy="6858000"/>
          </a:xfrm>
          <a:solidFill>
            <a:schemeClr val="bg1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728460"/>
                  </a:moveTo>
                  <a:lnTo>
                    <a:pt x="6096000" y="6728460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672846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12192000" y="6858000"/>
                  </a:lnTo>
                  <a:lnTo>
                    <a:pt x="12192000" y="672846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1252" y="6121906"/>
              <a:ext cx="650747" cy="701040"/>
            </a:xfrm>
            <a:prstGeom prst="rect">
              <a:avLst/>
            </a:prstGeom>
            <a:grpFill/>
          </p:spPr>
        </p:pic>
        <p:sp>
          <p:nvSpPr>
            <p:cNvPr id="5" name="object 5"/>
            <p:cNvSpPr/>
            <p:nvPr/>
          </p:nvSpPr>
          <p:spPr>
            <a:xfrm>
              <a:off x="1087374" y="3518153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>
                  <a:moveTo>
                    <a:pt x="0" y="0"/>
                  </a:moveTo>
                  <a:lnTo>
                    <a:pt x="182879" y="0"/>
                  </a:lnTo>
                </a:path>
              </a:pathLst>
            </a:custGeom>
            <a:grpFill/>
            <a:ln w="28956">
              <a:solidFill>
                <a:srgbClr val="273B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124" y="4334255"/>
              <a:ext cx="1156715" cy="1731264"/>
            </a:xfrm>
            <a:prstGeom prst="rect">
              <a:avLst/>
            </a:prstGeom>
            <a:grpFill/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296545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75">
                <a:latin typeface="Calibri"/>
                <a:cs typeface="Calibri"/>
              </a:rPr>
              <a:t>RATE</a:t>
            </a:r>
            <a:r>
              <a:rPr sz="4200" b="1" spc="-60">
                <a:latin typeface="Calibri"/>
                <a:cs typeface="Calibri"/>
              </a:rPr>
              <a:t> </a:t>
            </a:r>
            <a:r>
              <a:rPr sz="4200" b="1" spc="5">
                <a:latin typeface="Calibri"/>
                <a:cs typeface="Calibri"/>
              </a:rPr>
              <a:t>FILINGS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F204F6-8E01-4493-9B36-434D101A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47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438400" y="3257914"/>
            <a:ext cx="1769745" cy="375103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FILING</a:t>
            </a:r>
            <a:r>
              <a:rPr sz="1800" spc="-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ACTIVITY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9" name="Picture 18" descr="Calculator keypad">
            <a:extLst>
              <a:ext uri="{FF2B5EF4-FFF2-40B4-BE49-F238E27FC236}">
                <a16:creationId xmlns:a16="http://schemas.microsoft.com/office/drawing/2014/main" id="{D438B11A-7968-4FFE-4D7B-0D54DCABB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07" y="1002"/>
            <a:ext cx="61633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2C48F-F77F-4EC4-8D61-F5295C29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FC895-1F83-427A-8BB4-2C6870C309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825500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Filing Activity</a:t>
            </a:r>
            <a:br>
              <a:rPr lang="en-US" sz="1200" dirty="0"/>
            </a:br>
            <a:r>
              <a:rPr lang="en-US" sz="1200" dirty="0"/>
              <a:t> </a:t>
            </a:r>
            <a:br>
              <a:rPr lang="en-US" sz="1200" dirty="0"/>
            </a:br>
            <a:r>
              <a:rPr lang="en-US" sz="3600" dirty="0">
                <a:solidFill>
                  <a:srgbClr val="0070C0"/>
                </a:solidFill>
              </a:rPr>
              <a:t>Voluntary Rate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EF7C00"/>
                </a:solidFill>
              </a:rPr>
              <a:t>Assigned Risk Rate </a:t>
            </a:r>
            <a:r>
              <a:rPr lang="en-US" sz="3600" dirty="0"/>
              <a:t>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99563-8E55-44FA-953C-365D9EF0AE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27F4FFD-10C0-BCB7-FEA8-2B27E4E58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062190"/>
              </p:ext>
            </p:extLst>
          </p:nvPr>
        </p:nvGraphicFramePr>
        <p:xfrm>
          <a:off x="588281" y="1226424"/>
          <a:ext cx="11015437" cy="440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7238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F6F4-42A2-413C-9BB1-C59907C5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B8CE-C363-4FD6-B4AE-E7754A32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68640-D520-4865-949B-946FDDEC2AA2}"/>
              </a:ext>
            </a:extLst>
          </p:cNvPr>
          <p:cNvSpPr txBox="1"/>
          <p:nvPr/>
        </p:nvSpPr>
        <p:spPr>
          <a:xfrm>
            <a:off x="1743205" y="5751317"/>
            <a:ext cx="472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Approved by the Indiana Department of Insurance 10/2/2024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00AA-2B78-7FD4-DDD0-6EFD32B7428F}"/>
              </a:ext>
            </a:extLst>
          </p:cNvPr>
          <p:cNvSpPr txBox="1"/>
          <p:nvPr/>
        </p:nvSpPr>
        <p:spPr>
          <a:xfrm>
            <a:off x="1473030" y="604369"/>
            <a:ext cx="82296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Indiana January 1,2025 Advisory Rate Filing</a:t>
            </a:r>
          </a:p>
        </p:txBody>
      </p:sp>
      <p:sp>
        <p:nvSpPr>
          <p:cNvPr id="9" name="Exp">
            <a:extLst>
              <a:ext uri="{FF2B5EF4-FFF2-40B4-BE49-F238E27FC236}">
                <a16:creationId xmlns:a16="http://schemas.microsoft.com/office/drawing/2014/main" id="{12EC18F7-036F-6C36-1B71-4715A46A474F}"/>
              </a:ext>
            </a:extLst>
          </p:cNvPr>
          <p:cNvSpPr txBox="1"/>
          <p:nvPr/>
        </p:nvSpPr>
        <p:spPr>
          <a:xfrm>
            <a:off x="1600201" y="1810841"/>
            <a:ext cx="5180110" cy="54141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Experience:  -5.5%</a:t>
            </a:r>
          </a:p>
        </p:txBody>
      </p:sp>
      <p:sp>
        <p:nvSpPr>
          <p:cNvPr id="10" name="Trend">
            <a:extLst>
              <a:ext uri="{FF2B5EF4-FFF2-40B4-BE49-F238E27FC236}">
                <a16:creationId xmlns:a16="http://schemas.microsoft.com/office/drawing/2014/main" id="{FC7B80B2-7023-635D-529E-B843BD885A58}"/>
              </a:ext>
            </a:extLst>
          </p:cNvPr>
          <p:cNvSpPr txBox="1"/>
          <p:nvPr/>
        </p:nvSpPr>
        <p:spPr>
          <a:xfrm>
            <a:off x="1600200" y="2332948"/>
            <a:ext cx="417714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Trend:  -3.0%</a:t>
            </a:r>
          </a:p>
        </p:txBody>
      </p:sp>
      <p:sp>
        <p:nvSpPr>
          <p:cNvPr id="11" name="Benefits">
            <a:extLst>
              <a:ext uri="{FF2B5EF4-FFF2-40B4-BE49-F238E27FC236}">
                <a16:creationId xmlns:a16="http://schemas.microsoft.com/office/drawing/2014/main" id="{7204866F-0129-DA83-5489-9A431BB835DF}"/>
              </a:ext>
            </a:extLst>
          </p:cNvPr>
          <p:cNvSpPr txBox="1"/>
          <p:nvPr/>
        </p:nvSpPr>
        <p:spPr>
          <a:xfrm>
            <a:off x="1600199" y="2798065"/>
            <a:ext cx="430645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Benefits:  +1.0%</a:t>
            </a:r>
          </a:p>
        </p:txBody>
      </p:sp>
      <p:sp>
        <p:nvSpPr>
          <p:cNvPr id="12" name="All Other">
            <a:extLst>
              <a:ext uri="{FF2B5EF4-FFF2-40B4-BE49-F238E27FC236}">
                <a16:creationId xmlns:a16="http://schemas.microsoft.com/office/drawing/2014/main" id="{54B2E601-9DA1-1196-80A6-08987F58585F}"/>
              </a:ext>
            </a:extLst>
          </p:cNvPr>
          <p:cNvSpPr txBox="1"/>
          <p:nvPr/>
        </p:nvSpPr>
        <p:spPr>
          <a:xfrm>
            <a:off x="1600200" y="3322243"/>
            <a:ext cx="4458853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Expenses:  -0.2%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8BE2B-1D5F-99EE-B0B9-65BA07EBD70D}"/>
              </a:ext>
            </a:extLst>
          </p:cNvPr>
          <p:cNvCxnSpPr>
            <a:cxnSpLocks/>
          </p:cNvCxnSpPr>
          <p:nvPr/>
        </p:nvCxnSpPr>
        <p:spPr>
          <a:xfrm>
            <a:off x="1268879" y="3962400"/>
            <a:ext cx="56756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erall Change">
            <a:extLst>
              <a:ext uri="{FF2B5EF4-FFF2-40B4-BE49-F238E27FC236}">
                <a16:creationId xmlns:a16="http://schemas.microsoft.com/office/drawing/2014/main" id="{C5780A24-C47F-107C-1B58-62B6797735DF}"/>
              </a:ext>
            </a:extLst>
          </p:cNvPr>
          <p:cNvSpPr txBox="1"/>
          <p:nvPr/>
        </p:nvSpPr>
        <p:spPr>
          <a:xfrm>
            <a:off x="1600200" y="4172487"/>
            <a:ext cx="6241093" cy="40577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Overall Advisory Rate Level Change:  -7.2%</a:t>
            </a:r>
          </a:p>
        </p:txBody>
      </p:sp>
    </p:spTree>
    <p:extLst>
      <p:ext uri="{BB962C8B-B14F-4D97-AF65-F5344CB8AC3E}">
        <p14:creationId xmlns:p14="http://schemas.microsoft.com/office/powerpoint/2010/main" val="350226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75AB-6B36-4C58-9F46-183F7EF7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195278"/>
            <a:ext cx="10870691" cy="430887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Governing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3AA4-3F75-45B9-91D0-E6780A6C5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757116"/>
            <a:ext cx="5151120" cy="4769511"/>
          </a:xfrm>
        </p:spPr>
        <p:txBody>
          <a:bodyPr/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Accident Fund Insurance Company of America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Sidnam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American Home Assurance Company (AIG)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Aryeh Haselkorn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Eastern Alliance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Baker (Chair)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FCCI Insurance Group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Smith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SFM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Cody Allen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34DB0-9F7C-450B-9B0C-861D53F90E6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0" y="694022"/>
            <a:ext cx="5303520" cy="5119350"/>
          </a:xfrm>
        </p:spPr>
        <p:txBody>
          <a:bodyPr/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Farmers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Craig Evans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Insurance Company (Liberty Mutual)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Holtrup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Old Republic (Pennsylvania Manufacturers Assoc.)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Dahlager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Travelers Indemnity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Lindsay Ladin (Vice 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Westfield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</a:t>
            </a:r>
            <a:r>
              <a:rPr lang="en-US" sz="16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Nunney</a:t>
            </a: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440BA-0080-479A-AABB-D953D27E04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1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966B-9999-4329-B10D-EFFF4D1F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2B7C6-363F-4DEC-9CE3-E1B81659F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2836" y="1797777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1"/>
                </a:solidFill>
              </a:rPr>
              <a:t>Indiana January 1,2025 Approved Rate Filing</a:t>
            </a:r>
            <a:br>
              <a:rPr lang="en-US" sz="1100" dirty="0">
                <a:solidFill>
                  <a:schemeClr val="tx1"/>
                </a:solidFill>
              </a:rPr>
            </a:b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Average Changes by Industry Group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DB803-0C4F-4C8F-9AC2-77F06C1C85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27250"/>
            <a:ext cx="8785225" cy="2778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9E59E764-4DD6-05C5-8988-1D17EC995BD2}"/>
              </a:ext>
            </a:extLst>
          </p:cNvPr>
          <p:cNvSpPr txBox="1">
            <a:spLocks/>
          </p:cNvSpPr>
          <p:nvPr/>
        </p:nvSpPr>
        <p:spPr>
          <a:xfrm>
            <a:off x="621792" y="182880"/>
            <a:ext cx="10607040" cy="56862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A4CFC014-D904-3B86-F9C2-7A9D171E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7" y="2600514"/>
            <a:ext cx="593716" cy="5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78E71-F52F-3256-4C1F-F97001A2F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1973"/>
            <a:ext cx="415271" cy="415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2FBE6-E9E3-1126-9902-3FFA95703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43096"/>
            <a:ext cx="411480" cy="411480"/>
          </a:xfrm>
          <a:prstGeom prst="rect">
            <a:avLst/>
          </a:prstGeom>
        </p:spPr>
      </p:pic>
      <p:pic>
        <p:nvPicPr>
          <p:cNvPr id="11" name="Picture 12" descr="Image result for shopping cart icon icon">
            <a:extLst>
              <a:ext uri="{FF2B5EF4-FFF2-40B4-BE49-F238E27FC236}">
                <a16:creationId xmlns:a16="http://schemas.microsoft.com/office/drawing/2014/main" id="{E3B7B348-066E-AF36-01A0-EDEF3053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09" y="2654210"/>
            <a:ext cx="371816" cy="3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CCAB1-0723-ED85-6D14-65C4410C9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97" y="2734536"/>
            <a:ext cx="432451" cy="32004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2B355DC-A159-A039-19D8-46FC88E97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457330"/>
              </p:ext>
            </p:extLst>
          </p:nvPr>
        </p:nvGraphicFramePr>
        <p:xfrm>
          <a:off x="351091" y="3100519"/>
          <a:ext cx="10984614" cy="391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04055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ADDB-270C-434B-9537-C936A0DC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AA205B-EBBE-419D-92BD-01F8DF21E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20582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logo with text and outline of a state&#10;&#10;Description automatically generated">
            <a:extLst>
              <a:ext uri="{FF2B5EF4-FFF2-40B4-BE49-F238E27FC236}">
                <a16:creationId xmlns:a16="http://schemas.microsoft.com/office/drawing/2014/main" id="{A1E48310-F00F-CC3A-8046-DBF28180D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3886200"/>
            <a:ext cx="138379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8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796F6-D410-4463-AA12-1E16645E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6877E-C02A-480E-A0CD-25357E112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B98A-E822-47F9-B7FE-DFB9A0A79B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88A3A-BC22-76BD-3395-CBC4676E4029}"/>
              </a:ext>
            </a:extLst>
          </p:cNvPr>
          <p:cNvSpPr txBox="1"/>
          <p:nvPr/>
        </p:nvSpPr>
        <p:spPr>
          <a:xfrm>
            <a:off x="594360" y="487363"/>
            <a:ext cx="6109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2025 Voluntary Market </a:t>
            </a:r>
            <a:br>
              <a:rPr lang="en-US" sz="2400" dirty="0"/>
            </a:br>
            <a:r>
              <a:rPr lang="en-US" sz="2400" dirty="0"/>
              <a:t>Loss Cost/Rate Level Changes</a:t>
            </a:r>
            <a:br>
              <a:rPr lang="en-US" sz="2400" dirty="0"/>
            </a:br>
            <a:r>
              <a:rPr lang="en-US" sz="1600" dirty="0">
                <a:cs typeface="Arial" pitchFamily="34" charset="0"/>
              </a:rPr>
              <a:t>Excludes Law-Only Filings</a:t>
            </a:r>
            <a:endParaRPr lang="en-US" sz="1600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49544FDB-3146-8D24-A08F-C5186A760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759446"/>
              </p:ext>
            </p:extLst>
          </p:nvPr>
        </p:nvGraphicFramePr>
        <p:xfrm>
          <a:off x="594360" y="1470625"/>
          <a:ext cx="10972800" cy="42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8311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EBD65-CB64-4F16-B001-14421723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1F00-76F7-4C98-A1E1-D4D7340A3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5EA1-1AC1-4ACD-932F-AB68F966CF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9915E-D194-73B1-6140-691EF8B1D194}"/>
              </a:ext>
            </a:extLst>
          </p:cNvPr>
          <p:cNvSpPr txBox="1"/>
          <p:nvPr/>
        </p:nvSpPr>
        <p:spPr>
          <a:xfrm>
            <a:off x="1651623" y="231704"/>
            <a:ext cx="6267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Current Voluntary Market Loss Cost/Rate Changes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cs typeface="Arial" pitchFamily="34" charset="0"/>
              </a:rPr>
              <a:t>Midwestern States</a:t>
            </a:r>
            <a:endParaRPr lang="en-US" sz="2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F7F48AD-25CC-D00C-F7F3-22A65C3F93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983480"/>
              </p:ext>
            </p:extLst>
          </p:nvPr>
        </p:nvGraphicFramePr>
        <p:xfrm>
          <a:off x="609600" y="1247367"/>
          <a:ext cx="109728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06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2505E-8688-426F-A575-A6AD6398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D2269-0777-49F0-80A7-E7DE86459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10871200" cy="2460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Average Voluntary Pure Loss Costs </a:t>
            </a:r>
            <a:br>
              <a:rPr lang="en-US" dirty="0"/>
            </a:br>
            <a:br>
              <a:rPr lang="en-US" sz="900" dirty="0"/>
            </a:br>
            <a:r>
              <a:rPr lang="en-US" sz="2000" dirty="0"/>
              <a:t>Using Indiana Payroll Distribution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F0B1-A6F4-4FED-98B1-030B3D2ED4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4" name="avg_vol_LC_region">
            <a:extLst>
              <a:ext uri="{FF2B5EF4-FFF2-40B4-BE49-F238E27FC236}">
                <a16:creationId xmlns:a16="http://schemas.microsoft.com/office/drawing/2014/main" id="{12C7D05E-854E-F759-39DF-E5EE83F4C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38985"/>
              </p:ext>
            </p:extLst>
          </p:nvPr>
        </p:nvGraphicFramePr>
        <p:xfrm>
          <a:off x="594360" y="1602768"/>
          <a:ext cx="11003279" cy="41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045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28459"/>
            <a:ext cx="12192000" cy="129539"/>
          </a:xfrm>
          <a:custGeom>
            <a:avLst/>
            <a:gdLst/>
            <a:ahLst/>
            <a:cxnLst/>
            <a:rect l="l" t="t" r="r" b="b"/>
            <a:pathLst>
              <a:path w="12192000" h="129540">
                <a:moveTo>
                  <a:pt x="12192000" y="0"/>
                </a:moveTo>
                <a:lnTo>
                  <a:pt x="0" y="0"/>
                </a:lnTo>
                <a:lnTo>
                  <a:pt x="0" y="129538"/>
                </a:lnTo>
                <a:lnTo>
                  <a:pt x="12192000" y="129538"/>
                </a:lnTo>
                <a:lnTo>
                  <a:pt x="12192000" y="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7519" y="632998"/>
            <a:ext cx="10058400" cy="2194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26805">
              <a:lnSpc>
                <a:spcPts val="1780"/>
              </a:lnSpc>
              <a:spcBef>
                <a:spcPts val="95"/>
              </a:spcBef>
            </a:pPr>
            <a:r>
              <a:rPr lang="en-US" spc="-30"/>
              <a:t> </a:t>
            </a:r>
            <a:r>
              <a:rPr lang="en-US" spc="-20"/>
              <a:t>COMPENSATION</a:t>
            </a:r>
          </a:p>
          <a:p>
            <a:pPr marL="8726805">
              <a:lnSpc>
                <a:spcPts val="1780"/>
              </a:lnSpc>
            </a:pPr>
            <a:r>
              <a:rPr lang="en-US" spc="-25"/>
              <a:t>RATING</a:t>
            </a:r>
            <a:r>
              <a:rPr lang="en-US" spc="-20"/>
              <a:t> </a:t>
            </a:r>
            <a:r>
              <a:rPr lang="en-US" spc="-15"/>
              <a:t>BUREAU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32D785-5ADB-43B4-B7E4-67FD9E12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55</a:t>
            </a:fld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9418446" y="1519808"/>
            <a:ext cx="43180" cy="9525"/>
          </a:xfrm>
          <a:custGeom>
            <a:avLst/>
            <a:gdLst/>
            <a:ahLst/>
            <a:cxnLst/>
            <a:rect l="l" t="t" r="r" b="b"/>
            <a:pathLst>
              <a:path w="43179" h="9525">
                <a:moveTo>
                  <a:pt x="42672" y="0"/>
                </a:moveTo>
                <a:lnTo>
                  <a:pt x="0" y="0"/>
                </a:lnTo>
                <a:lnTo>
                  <a:pt x="0" y="9144"/>
                </a:lnTo>
                <a:lnTo>
                  <a:pt x="42672" y="9144"/>
                </a:lnTo>
                <a:lnTo>
                  <a:pt x="42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74885" y="966952"/>
            <a:ext cx="2038985" cy="7632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>
                <a:solidFill>
                  <a:srgbClr val="FFFFFF"/>
                </a:solidFill>
                <a:latin typeface="Calibri"/>
                <a:cs typeface="Calibri"/>
              </a:rPr>
              <a:t>5920</a:t>
            </a:r>
            <a:r>
              <a:rPr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 err="1">
                <a:solidFill>
                  <a:srgbClr val="FFFFFF"/>
                </a:solidFill>
                <a:latin typeface="Calibri"/>
                <a:cs typeface="Calibri"/>
              </a:rPr>
              <a:t>Castleway</a:t>
            </a:r>
            <a:r>
              <a:rPr lang="en-US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Dr.,</a:t>
            </a:r>
            <a:r>
              <a:rPr lang="en-US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Suite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121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Indianapolis,</a:t>
            </a:r>
            <a:r>
              <a:rPr lang="en-US" sz="11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lang="en-US"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46250</a:t>
            </a:r>
            <a:endParaRPr lang="en-US"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135"/>
              </a:spcBef>
            </a:pP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(317)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842-2800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icrb.net</a:t>
            </a:r>
            <a:endParaRPr lang="en-US" sz="1100">
              <a:latin typeface="Calibri"/>
              <a:cs typeface="Calibri"/>
            </a:endParaRPr>
          </a:p>
        </p:txBody>
      </p:sp>
      <p:pic>
        <p:nvPicPr>
          <p:cNvPr id="5122" name="Picture 2" descr="Homepage - CNO Financial Indianapolis Monumental Marathon">
            <a:extLst>
              <a:ext uri="{FF2B5EF4-FFF2-40B4-BE49-F238E27FC236}">
                <a16:creationId xmlns:a16="http://schemas.microsoft.com/office/drawing/2014/main" id="{42C4E282-FA6B-4225-90AB-B121933E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6" cy="71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75CAB-E0F5-40B4-AE04-304CA02B6693}"/>
              </a:ext>
            </a:extLst>
          </p:cNvPr>
          <p:cNvSpPr txBox="1"/>
          <p:nvPr/>
        </p:nvSpPr>
        <p:spPr>
          <a:xfrm>
            <a:off x="7520663" y="1388476"/>
            <a:ext cx="266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 startAt="5920"/>
            </a:pPr>
            <a:r>
              <a:rPr lang="en-US" sz="1200">
                <a:solidFill>
                  <a:schemeClr val="bg1"/>
                </a:solidFill>
              </a:rPr>
              <a:t> Castleway West Drive, Ste. 121</a:t>
            </a:r>
          </a:p>
          <a:p>
            <a:r>
              <a:rPr lang="en-US" sz="1200">
                <a:solidFill>
                  <a:schemeClr val="bg1"/>
                </a:solidFill>
              </a:rPr>
              <a:t>Indianapolis, IN 46250</a:t>
            </a:r>
          </a:p>
          <a:p>
            <a:r>
              <a:rPr lang="en-US" sz="1200">
                <a:solidFill>
                  <a:schemeClr val="bg1"/>
                </a:solidFill>
              </a:rPr>
              <a:t>317.842.2800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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www.icrb.net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  icrb@icrb.net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25B9F37-D3A3-44A8-A6B5-42F502010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24" y="-80798"/>
            <a:ext cx="2284405" cy="17057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549876-B215-4FDB-9FF4-0F0AD3EF20F7}"/>
              </a:ext>
            </a:extLst>
          </p:cNvPr>
          <p:cNvSpPr/>
          <p:nvPr/>
        </p:nvSpPr>
        <p:spPr>
          <a:xfrm>
            <a:off x="185523" y="196201"/>
            <a:ext cx="11442597" cy="588295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F5F3-AA9B-4C61-93ED-35B04D7D7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762000"/>
            <a:ext cx="5303520" cy="4526280"/>
          </a:xfrm>
        </p:spPr>
        <p:txBody>
          <a:bodyPr wrap="square">
            <a:normAutofit fontScale="85000" lnSpcReduction="20000"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 algn="ctr">
              <a:spcAft>
                <a:spcPts val="600"/>
              </a:spcAft>
            </a:pPr>
            <a:r>
              <a:rPr lang="en-US" sz="2400" u="sng"/>
              <a:t>Our Core Values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i="1" u="sng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Provide exceptional customer service &amp; educational resources</a:t>
            </a:r>
          </a:p>
          <a:p>
            <a:pPr>
              <a:spcAft>
                <a:spcPts val="600"/>
              </a:spcAft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Make neutral and value-based decisions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Build solid relationships with regulators, insurers, agents and employers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Foster a healthy work-life balance through collaboration &amp; innovation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369F0-7664-4372-BB12-B7EBE1A06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6</a:t>
            </a:fld>
            <a:endParaRPr lang="en-US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D018CE8D-8765-4201-973F-862FAAAB6C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0" y="1752600"/>
            <a:ext cx="685800" cy="685800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0A8C994F-4AD4-4EBF-9A56-907BF49BFC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3738" y="2667000"/>
            <a:ext cx="685800" cy="685800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34BFE2BB-E098-4494-A868-3E761A10EB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9997" y="3505200"/>
            <a:ext cx="685800" cy="685799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F30D50C8-0F77-4E04-B4ED-2E8589E1DA0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33738" y="4435351"/>
            <a:ext cx="685800" cy="6842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A47A86-DD0A-4B4E-AC87-1D6A7030D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25" y="-6730"/>
            <a:ext cx="4793375" cy="62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669C0B-FE11-4608-958C-C38FE631F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622357"/>
              </p:ext>
            </p:extLst>
          </p:nvPr>
        </p:nvGraphicFramePr>
        <p:xfrm>
          <a:off x="-864637" y="1122783"/>
          <a:ext cx="8961681" cy="374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8528F1F-4FA4-4F90-B644-3FFEFD6B43A7}"/>
              </a:ext>
            </a:extLst>
          </p:cNvPr>
          <p:cNvSpPr txBox="1"/>
          <p:nvPr/>
        </p:nvSpPr>
        <p:spPr>
          <a:xfrm>
            <a:off x="8180396" y="512819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cs typeface="Arial" panose="020B0604020202020204" pitchFamily="34" charset="0"/>
              </a:rPr>
              <a:t>ICRB Staff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8CC7-5E36-4C72-BE90-8121545686D4}"/>
              </a:ext>
            </a:extLst>
          </p:cNvPr>
          <p:cNvSpPr txBox="1"/>
          <p:nvPr/>
        </p:nvSpPr>
        <p:spPr>
          <a:xfrm>
            <a:off x="5105400" y="571297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latin typeface="Gabriola" panose="04040605051002020D02" pitchFamily="82" charset="0"/>
                <a:cs typeface="Arabic Typesetting" panose="03020402040406030203" pitchFamily="66" charset="-78"/>
              </a:rPr>
              <a:t>The greatest asset of a company is its people</a:t>
            </a:r>
            <a:r>
              <a:rPr lang="en-US" sz="2000" b="1" i="1">
                <a:solidFill>
                  <a:schemeClr val="bg1"/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A627-55BA-4C44-8BE7-50EE1D73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622" y="0"/>
            <a:ext cx="3084844" cy="2103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508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spc="-50" baseline="0" dirty="0">
                <a:latin typeface="+mj-lt"/>
                <a:ea typeface="+mj-ea"/>
                <a:cs typeface="+mj-cs"/>
              </a:rPr>
              <a:t>INDIANA WORKERS COMPENSATION MARKET</a:t>
            </a:r>
            <a:endParaRPr lang="en-US" sz="3600" kern="1200" spc="-5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MARKET OVERVIEW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PREMIUM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COMBINED RATIOS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VOLUNTARY &amp; ASSIGNED RISK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CLAIMS DATA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spc="20" dirty="0"/>
              <a:t>RATE FILING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1030" name="Picture 6" descr="Pin on Favorite Places &amp;amp; Spaces">
            <a:extLst>
              <a:ext uri="{FF2B5EF4-FFF2-40B4-BE49-F238E27FC236}">
                <a16:creationId xmlns:a16="http://schemas.microsoft.com/office/drawing/2014/main" id="{112E9D99-B4AB-491A-9DD0-1F855BA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8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2C372-DE69-4090-A42D-8A42B21B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9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391354"/>
            <a:ext cx="510857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Indiana’s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lang="en-US" sz="3200" spc="-35" dirty="0">
                <a:solidFill>
                  <a:srgbClr val="273B46"/>
                </a:solidFill>
                <a:latin typeface="Calibri"/>
                <a:cs typeface="Calibri"/>
              </a:rPr>
              <a:t>Workers Compensation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Market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E8F16-6463-4565-B88B-34804B4F88C4}"/>
              </a:ext>
            </a:extLst>
          </p:cNvPr>
          <p:cNvSpPr txBox="1"/>
          <p:nvPr/>
        </p:nvSpPr>
        <p:spPr>
          <a:xfrm>
            <a:off x="5380430" y="5737797"/>
            <a:ext cx="579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NCCI’s Indiana Workers Compensation Outlook and Observations- October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54EC1-28C5-91FE-5C62-363B154BCF73}"/>
              </a:ext>
            </a:extLst>
          </p:cNvPr>
          <p:cNvSpPr txBox="1"/>
          <p:nvPr/>
        </p:nvSpPr>
        <p:spPr>
          <a:xfrm>
            <a:off x="1905000" y="1676400"/>
            <a:ext cx="7696200" cy="2629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spc="-8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$856 Million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-9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1800" spc="-3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pc="-9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continues a downward trend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2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marR="95250" indent="-4572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Combined Ratios remain low at 83%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0E7940B559C4EB1C99B9BFA7FFD9D" ma:contentTypeVersion="18" ma:contentTypeDescription="Create a new document." ma:contentTypeScope="" ma:versionID="349f43cb254098d84a2b61b390321f88">
  <xsd:schema xmlns:xsd="http://www.w3.org/2001/XMLSchema" xmlns:xs="http://www.w3.org/2001/XMLSchema" xmlns:p="http://schemas.microsoft.com/office/2006/metadata/properties" xmlns:ns2="8a05c38d-8181-41aa-9172-52368e0abb53" xmlns:ns3="d68d3718-3eae-4495-923e-f9e77cbda29a" targetNamespace="http://schemas.microsoft.com/office/2006/metadata/properties" ma:root="true" ma:fieldsID="681b84d90dd1c177b90f25d7df69b9a3" ns2:_="" ns3:_="">
    <xsd:import namespace="8a05c38d-8181-41aa-9172-52368e0abb53"/>
    <xsd:import namespace="d68d3718-3eae-4495-923e-f9e77cbda2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5c38d-8181-41aa-9172-52368e0ab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e98c81-8bc8-446c-ad4b-c1677edae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d3718-3eae-4495-923e-f9e77cbda2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05668d-a49b-4d25-8f92-31d9a1cdd337}" ma:internalName="TaxCatchAll" ma:showField="CatchAllData" ma:web="d68d3718-3eae-4495-923e-f9e77cbda2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8d3718-3eae-4495-923e-f9e77cbda29a" xsi:nil="true"/>
    <lcf76f155ced4ddcb4097134ff3c332f xmlns="8a05c38d-8181-41aa-9172-52368e0abb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CC2602-604D-496C-9897-ACA36C0F1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05c38d-8181-41aa-9172-52368e0abb53"/>
    <ds:schemaRef ds:uri="d68d3718-3eae-4495-923e-f9e77cbda2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43F1D8-5C67-4C67-BACC-B0B97501D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0DB9F0-A888-44EA-878C-8F883FA7B60D}">
  <ds:schemaRefs>
    <ds:schemaRef ds:uri="8a05c38d-8181-41aa-9172-52368e0abb53"/>
    <ds:schemaRef ds:uri="d68d3718-3eae-4495-923e-f9e77cbda2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1646</TotalTime>
  <Words>2917</Words>
  <Application>Microsoft Office PowerPoint</Application>
  <PresentationFormat>Widescreen</PresentationFormat>
  <Paragraphs>959</Paragraphs>
  <Slides>55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Franklin Gothic Medium</vt:lpstr>
      <vt:lpstr>Gabriola</vt:lpstr>
      <vt:lpstr>Symbol</vt:lpstr>
      <vt:lpstr>Times New Roman</vt:lpstr>
      <vt:lpstr>Verdana</vt:lpstr>
      <vt:lpstr>Wingdings</vt:lpstr>
      <vt:lpstr>Retrospect</vt:lpstr>
      <vt:lpstr>PowerPoint Presentation</vt:lpstr>
      <vt:lpstr>TABLE OF CONTENTS</vt:lpstr>
      <vt:lpstr>ICRB Mission</vt:lpstr>
      <vt:lpstr>PowerPoint Presentation</vt:lpstr>
      <vt:lpstr>ICRB Governing Board Members</vt:lpstr>
      <vt:lpstr>PowerPoint Presentation</vt:lpstr>
      <vt:lpstr>PowerPoint Presentation</vt:lpstr>
      <vt:lpstr>PowerPoint Presentation</vt:lpstr>
      <vt:lpstr>Indiana’s Workers Compensation Market</vt:lpstr>
      <vt:lpstr>Indiana workers compensation Premium</vt:lpstr>
      <vt:lpstr> </vt:lpstr>
      <vt:lpstr> </vt:lpstr>
      <vt:lpstr>Indiana Combined Ratios by Component  </vt:lpstr>
      <vt:lpstr>Indiana Intrastate Experience Rating</vt:lpstr>
      <vt:lpstr>Top 10 Indiana Workers Compensation Insurers</vt:lpstr>
      <vt:lpstr>Top Ten Class Codes By Premium Size Voluntary Market- Policy Year 2023</vt:lpstr>
      <vt:lpstr>Top Ten Class Codes by Premium- Assigned Risk Market 2023</vt:lpstr>
      <vt:lpstr>PowerPoint Presentation</vt:lpstr>
      <vt:lpstr>Assigned Risk Market Share</vt:lpstr>
      <vt:lpstr>Assigned Risk  Take-Out Credit Program</vt:lpstr>
      <vt:lpstr> Indiana Assigned Risk Servicing Carriers</vt:lpstr>
      <vt:lpstr>COST DRIVERS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Indiana Average Claim Frequency  Lost-Time vs. Medical-Only, per 100,000 Workers</vt:lpstr>
      <vt:lpstr>Average Indemnity Claim Severity in the Region   PY 2021 vs. PY 2022, in $ Thousands</vt:lpstr>
      <vt:lpstr> </vt:lpstr>
      <vt:lpstr> </vt:lpstr>
      <vt:lpstr>PowerPoint Presentation</vt:lpstr>
      <vt:lpstr>PowerPoint Presentation</vt:lpstr>
      <vt:lpstr> </vt:lpstr>
      <vt:lpstr>Medical Share of Total Costs Per Claim</vt:lpstr>
      <vt:lpstr>Indiana Average Indemnity Benefits Per Claim </vt:lpstr>
      <vt:lpstr>Indiana Had Among The Lowest % Of Workers With More Than 7 Days Off Work</vt:lpstr>
      <vt:lpstr>Regional Duration Of Temporary Disability  </vt:lpstr>
      <vt:lpstr>PowerPoint Presentation</vt:lpstr>
      <vt:lpstr>Workers’ Compensation Medical Claims in Indiana</vt:lpstr>
      <vt:lpstr>Indiana Medical Payments Per Claim</vt:lpstr>
      <vt:lpstr>Indiana Medical Payments Per Claim Higher Than Typical Of 17 Study States</vt:lpstr>
      <vt:lpstr>Indiana Legislation Addressing Higher Medical Payments Per Claim</vt:lpstr>
      <vt:lpstr>Indiana Overall % Of Claims with Surgery</vt:lpstr>
      <vt:lpstr>RATE FILINGS</vt:lpstr>
      <vt:lpstr>Indiana Filing Activity   Voluntary Rate and Assigned Risk Rate Changes</vt:lpstr>
      <vt:lpstr> </vt:lpstr>
      <vt:lpstr>       Indiana January 1,2025 Approved Rate Filing  Average Changes by Industry Group </vt:lpstr>
      <vt:lpstr>PowerPoint Presentation</vt:lpstr>
      <vt:lpstr> </vt:lpstr>
      <vt:lpstr> </vt:lpstr>
      <vt:lpstr>   Average Voluntary Pure Loss Costs   Using Indiana Payroll Distribution</vt:lpstr>
      <vt:lpstr> COMPENSATION RATING BUREAU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ICRB’s 83rd Annual Report</dc:title>
  <dc:creator>Karen Byrd</dc:creator>
  <cp:lastModifiedBy>Paul Keathley</cp:lastModifiedBy>
  <cp:revision>4</cp:revision>
  <cp:lastPrinted>2022-11-02T18:30:06Z</cp:lastPrinted>
  <dcterms:created xsi:type="dcterms:W3CDTF">2021-09-22T15:04:38Z</dcterms:created>
  <dcterms:modified xsi:type="dcterms:W3CDTF">2024-10-25T16:55:23Z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2020-11-02T00:00:00Z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2021-09-22T00:00:00Z</vt:filetime>
  </property>
  <property fmtid="{D5CDD505-2E9C-101B-9397-08002B2CF9AE}" pid="5" name="ContentTypeId">
    <vt:lpwstr>0x0101001B90E7940B559C4EB1C99B9BFA7FFD9D</vt:lpwstr>
  </property>
  <property fmtid="{D5CDD505-2E9C-101B-9397-08002B2CF9AE}" pid="6" name="MediaServiceImageTags">
    <vt:lpwstr/>
  </property>
</Properties>
</file>