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6.xml" ContentType="application/vnd.openxmlformats-officedocument.drawingml.chart+xml"/>
  <Override PartName="/ppt/theme/themeOverride3.xml" ContentType="application/vnd.openxmlformats-officedocument.themeOverr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drawings/drawing2.xml" ContentType="application/vnd.openxmlformats-officedocument.drawingml.chartshapes+xml"/>
  <Override PartName="/ppt/charts/chart1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1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13.xml" ContentType="application/vnd.openxmlformats-officedocument.drawingml.chart+xml"/>
  <Override PartName="/ppt/drawings/drawing3.xml" ContentType="application/vnd.openxmlformats-officedocument.drawingml.chartshapes+xml"/>
  <Override PartName="/ppt/charts/chart14.xml" ContentType="application/vnd.openxmlformats-officedocument.drawingml.chart+xml"/>
  <Override PartName="/ppt/theme/themeOverride4.xml" ContentType="application/vnd.openxmlformats-officedocument.themeOverride+xml"/>
  <Override PartName="/ppt/charts/chart1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drawings/drawing4.xml" ContentType="application/vnd.openxmlformats-officedocument.drawingml.chartshapes+xml"/>
  <Override PartName="/ppt/charts/chart18.xml" ContentType="application/vnd.openxmlformats-officedocument.drawingml.chart+xml"/>
  <Override PartName="/ppt/drawings/drawing5.xml" ContentType="application/vnd.openxmlformats-officedocument.drawingml.chartshapes+xml"/>
  <Override PartName="/ppt/charts/chart19.xml" ContentType="application/vnd.openxmlformats-officedocument.drawingml.chart+xml"/>
  <Override PartName="/ppt/drawings/drawing6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20.xml" ContentType="application/vnd.openxmlformats-officedocument.drawingml.chart+xml"/>
  <Override PartName="/ppt/drawings/drawing7.xml" ContentType="application/vnd.openxmlformats-officedocument.drawingml.chartshapes+xml"/>
  <Override PartName="/ppt/charts/chart21.xml" ContentType="application/vnd.openxmlformats-officedocument.drawingml.chart+xml"/>
  <Override PartName="/ppt/drawings/drawing8.xml" ContentType="application/vnd.openxmlformats-officedocument.drawingml.chartshapes+xml"/>
  <Override PartName="/ppt/charts/chart22.xml" ContentType="application/vnd.openxmlformats-officedocument.drawingml.chart+xml"/>
  <Override PartName="/ppt/theme/themeOverride5.xml" ContentType="application/vnd.openxmlformats-officedocument.themeOverride+xml"/>
  <Override PartName="/ppt/charts/chart23.xml" ContentType="application/vnd.openxmlformats-officedocument.drawingml.chart+xml"/>
  <Override PartName="/ppt/theme/themeOverride6.xml" ContentType="application/vnd.openxmlformats-officedocument.themeOverride+xml"/>
  <Override PartName="/ppt/drawings/drawing9.xml" ContentType="application/vnd.openxmlformats-officedocument.drawingml.chartshapes+xml"/>
  <Override PartName="/ppt/charts/chart24.xml" ContentType="application/vnd.openxmlformats-officedocument.drawingml.chart+xml"/>
  <Override PartName="/ppt/theme/themeOverride7.xml" ContentType="application/vnd.openxmlformats-officedocument.themeOverride+xml"/>
  <Override PartName="/ppt/charts/chart25.xml" ContentType="application/vnd.openxmlformats-officedocument.drawingml.chart+xml"/>
  <Override PartName="/ppt/theme/themeOverride8.xml" ContentType="application/vnd.openxmlformats-officedocument.themeOverride+xml"/>
  <Override PartName="/ppt/charts/chart26.xml" ContentType="application/vnd.openxmlformats-officedocument.drawingml.chart+xml"/>
  <Override PartName="/ppt/theme/themeOverride9.xml" ContentType="application/vnd.openxmlformats-officedocument.themeOverride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9.xml" ContentType="application/vnd.openxmlformats-officedocument.drawingml.chart+xml"/>
  <Override PartName="/ppt/theme/themeOverride10.xml" ContentType="application/vnd.openxmlformats-officedocument.themeOverride+xml"/>
  <Override PartName="/ppt/charts/chart30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33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4910" r:id="rId4"/>
  </p:sldMasterIdLst>
  <p:notesMasterIdLst>
    <p:notesMasterId r:id="rId59"/>
  </p:notesMasterIdLst>
  <p:sldIdLst>
    <p:sldId id="256" r:id="rId5"/>
    <p:sldId id="375" r:id="rId6"/>
    <p:sldId id="259" r:id="rId7"/>
    <p:sldId id="679" r:id="rId8"/>
    <p:sldId id="359" r:id="rId9"/>
    <p:sldId id="360" r:id="rId10"/>
    <p:sldId id="362" r:id="rId11"/>
    <p:sldId id="263" r:id="rId12"/>
    <p:sldId id="264" r:id="rId13"/>
    <p:sldId id="323" r:id="rId14"/>
    <p:sldId id="324" r:id="rId15"/>
    <p:sldId id="325" r:id="rId16"/>
    <p:sldId id="677" r:id="rId17"/>
    <p:sldId id="365" r:id="rId18"/>
    <p:sldId id="363" r:id="rId19"/>
    <p:sldId id="367" r:id="rId20"/>
    <p:sldId id="368" r:id="rId21"/>
    <p:sldId id="369" r:id="rId22"/>
    <p:sldId id="370" r:id="rId23"/>
    <p:sldId id="371" r:id="rId24"/>
    <p:sldId id="373" r:id="rId25"/>
    <p:sldId id="287" r:id="rId26"/>
    <p:sldId id="678" r:id="rId27"/>
    <p:sldId id="682" r:id="rId28"/>
    <p:sldId id="328" r:id="rId29"/>
    <p:sldId id="329" r:id="rId30"/>
    <p:sldId id="680" r:id="rId31"/>
    <p:sldId id="681" r:id="rId32"/>
    <p:sldId id="340" r:id="rId33"/>
    <p:sldId id="341" r:id="rId34"/>
    <p:sldId id="343" r:id="rId35"/>
    <p:sldId id="344" r:id="rId36"/>
    <p:sldId id="348" r:id="rId37"/>
    <p:sldId id="683" r:id="rId38"/>
    <p:sldId id="684" r:id="rId39"/>
    <p:sldId id="345" r:id="rId40"/>
    <p:sldId id="349" r:id="rId41"/>
    <p:sldId id="350" r:id="rId42"/>
    <p:sldId id="352" r:id="rId43"/>
    <p:sldId id="685" r:id="rId44"/>
    <p:sldId id="353" r:id="rId45"/>
    <p:sldId id="354" r:id="rId46"/>
    <p:sldId id="355" r:id="rId47"/>
    <p:sldId id="358" r:id="rId48"/>
    <p:sldId id="357" r:id="rId49"/>
    <p:sldId id="319" r:id="rId50"/>
    <p:sldId id="330" r:id="rId51"/>
    <p:sldId id="331" r:id="rId52"/>
    <p:sldId id="332" r:id="rId53"/>
    <p:sldId id="376" r:id="rId54"/>
    <p:sldId id="333" r:id="rId55"/>
    <p:sldId id="334" r:id="rId56"/>
    <p:sldId id="335" r:id="rId57"/>
    <p:sldId id="322" r:id="rId58"/>
  </p:sldIdLst>
  <p:sldSz cx="12192000" cy="6858000"/>
  <p:notesSz cx="9309100" cy="7023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3C47"/>
    <a:srgbClr val="E68753"/>
    <a:srgbClr val="EDE6E0"/>
    <a:srgbClr val="FFFFFF"/>
    <a:srgbClr val="A9C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BC7BE0-7EE8-4723-BB87-91D71F9A4325}" v="1" dt="2026-03-31T17:55:05.36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44" y="10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 Keathley" userId="bc4110ff-04ab-45cb-9f35-9aaaa2f9c60d" providerId="ADAL" clId="{F4B5759E-EA92-4F92-B4DE-08F4EC7F314E}"/>
    <pc:docChg chg="modSld">
      <pc:chgData name="Paul Keathley" userId="bc4110ff-04ab-45cb-9f35-9aaaa2f9c60d" providerId="ADAL" clId="{F4B5759E-EA92-4F92-B4DE-08F4EC7F314E}" dt="2026-03-31T18:00:35.809" v="62" actId="20577"/>
      <pc:docMkLst>
        <pc:docMk/>
      </pc:docMkLst>
      <pc:sldChg chg="modSp mod">
        <pc:chgData name="Paul Keathley" userId="bc4110ff-04ab-45cb-9f35-9aaaa2f9c60d" providerId="ADAL" clId="{F4B5759E-EA92-4F92-B4DE-08F4EC7F314E}" dt="2026-03-31T18:00:35.809" v="62" actId="20577"/>
        <pc:sldMkLst>
          <pc:docMk/>
          <pc:sldMk cId="1239446249" sldId="367"/>
        </pc:sldMkLst>
        <pc:graphicFrameChg chg="mod modGraphic">
          <ac:chgData name="Paul Keathley" userId="bc4110ff-04ab-45cb-9f35-9aaaa2f9c60d" providerId="ADAL" clId="{F4B5759E-EA92-4F92-B4DE-08F4EC7F314E}" dt="2026-03-31T18:00:35.809" v="62" actId="20577"/>
          <ac:graphicFrameMkLst>
            <pc:docMk/>
            <pc:sldMk cId="1239446249" sldId="367"/>
            <ac:graphicFrameMk id="5" creationId="{F31EA7C6-0514-11F3-EA62-3C6E336BC451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3.xlsx"/><Relationship Id="rId1" Type="http://schemas.openxmlformats.org/officeDocument/2006/relationships/themeOverride" Target="../theme/themeOverride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19.xlsx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20.xlsx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1.xlsx"/><Relationship Id="rId1" Type="http://schemas.openxmlformats.org/officeDocument/2006/relationships/themeOverride" Target="../theme/themeOverride5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9.xml"/><Relationship Id="rId2" Type="http://schemas.openxmlformats.org/officeDocument/2006/relationships/package" Target="../embeddings/Microsoft_Excel_Worksheet22.xlsx"/><Relationship Id="rId1" Type="http://schemas.openxmlformats.org/officeDocument/2006/relationships/themeOverride" Target="../theme/themeOverride6.xml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3.xlsx"/><Relationship Id="rId1" Type="http://schemas.openxmlformats.org/officeDocument/2006/relationships/themeOverride" Target="../theme/themeOverride7.xml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4.xlsx"/><Relationship Id="rId1" Type="http://schemas.openxmlformats.org/officeDocument/2006/relationships/themeOverride" Target="../theme/themeOverride8.xml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5.xlsx"/><Relationship Id="rId1" Type="http://schemas.openxmlformats.org/officeDocument/2006/relationships/themeOverride" Target="../theme/themeOverride9.xm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8.xlsx"/><Relationship Id="rId1" Type="http://schemas.openxmlformats.org/officeDocument/2006/relationships/themeOverride" Target="../theme/themeOverride10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2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3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1544733323428913E-2"/>
          <c:y val="2.6424304876982749E-2"/>
          <c:w val="0.92185149309166547"/>
          <c:h val="0.87412906926939704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42287104"/>
        <c:axId val="42288640"/>
      </c:barChart>
      <c:catAx>
        <c:axId val="422871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rnd">
            <a:solidFill>
              <a:srgbClr val="BFBFBF"/>
            </a:solidFill>
          </a:ln>
        </c:spPr>
        <c:crossAx val="42288640"/>
        <c:crosses val="autoZero"/>
        <c:auto val="1"/>
        <c:lblAlgn val="ctr"/>
        <c:lblOffset val="0"/>
        <c:noMultiLvlLbl val="0"/>
      </c:catAx>
      <c:valAx>
        <c:axId val="42288640"/>
        <c:scaling>
          <c:orientation val="minMax"/>
          <c:min val="0"/>
        </c:scaling>
        <c:delete val="0"/>
        <c:axPos val="l"/>
        <c:numFmt formatCode="0" sourceLinked="0"/>
        <c:majorTickMark val="none"/>
        <c:minorTickMark val="none"/>
        <c:tickLblPos val="nextTo"/>
        <c:spPr>
          <a:ln>
            <a:noFill/>
          </a:ln>
        </c:spPr>
        <c:crossAx val="42287104"/>
        <c:crosses val="autoZero"/>
        <c:crossBetween val="between"/>
        <c:majorUnit val="100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400" b="0">
          <a:solidFill>
            <a:schemeClr val="bg1">
              <a:lumMod val="65000"/>
            </a:schemeClr>
          </a:solidFill>
        </a:defRPr>
      </a:pPr>
      <a:endParaRPr lang="en-US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72815601713579"/>
          <c:y val="0.18302578861486843"/>
          <c:w val="0.81362840151446603"/>
          <c:h val="0.705149854072663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Indemnity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70C0"/>
              </a:solidFill>
            </a:ln>
            <a:effectLst/>
            <a:scene3d>
              <a:camera prst="orthographicFront"/>
              <a:lightRig rig="threePt" dir="t"/>
            </a:scene3d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B693-4D66-900A-05272B94568B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B693-4D66-900A-05272B94568B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B693-4D66-900A-05272B94568B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B693-4D66-900A-05272B94568B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B693-4D66-900A-05272B94568B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Indiana</c:v>
                </c:pt>
                <c:pt idx="1">
                  <c:v>Region</c:v>
                </c:pt>
                <c:pt idx="2">
                  <c:v>Countrywide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0.32700000000000001</c:v>
                </c:pt>
                <c:pt idx="1">
                  <c:v>0.502817621239674</c:v>
                </c:pt>
                <c:pt idx="2">
                  <c:v>0.46648475121504629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693-4D66-900A-05272B94568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Medical  </c:v>
                </c:pt>
              </c:strCache>
            </c:strRef>
          </c:tx>
          <c:spPr>
            <a:solidFill>
              <a:srgbClr val="FF9B2D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Indiana</c:v>
                </c:pt>
                <c:pt idx="1">
                  <c:v>Region</c:v>
                </c:pt>
                <c:pt idx="2">
                  <c:v>Countrywide</c:v>
                </c:pt>
              </c:strCache>
            </c:strRef>
          </c:cat>
          <c:val>
            <c:numRef>
              <c:f>Sheet1!$C$2:$C$4</c:f>
              <c:numCache>
                <c:formatCode>0.0%</c:formatCode>
                <c:ptCount val="3"/>
                <c:pt idx="0">
                  <c:v>0.67300000000000004</c:v>
                </c:pt>
                <c:pt idx="1">
                  <c:v>0.497182378760326</c:v>
                </c:pt>
                <c:pt idx="2">
                  <c:v>0.5335152487849536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693-4D66-900A-05272B9456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62235520"/>
        <c:axId val="162221440"/>
      </c:barChart>
      <c:valAx>
        <c:axId val="162221440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162235520"/>
        <c:crosses val="autoZero"/>
        <c:crossBetween val="between"/>
      </c:valAx>
      <c:catAx>
        <c:axId val="162235520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 w="25400" cap="flat" cmpd="sng" algn="ctr">
            <a:noFill/>
            <a:prstDash val="solid"/>
            <a:round/>
          </a:ln>
          <a:effectLst/>
        </c:spPr>
        <c:txPr>
          <a:bodyPr rot="6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rgbClr val="50505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n-US"/>
          </a:p>
        </c:txPr>
        <c:crossAx val="1622214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400" b="1">
          <a:solidFill>
            <a:schemeClr val="tx1">
              <a:lumMod val="50000"/>
              <a:lumOff val="50000"/>
            </a:schemeClr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pPr>
      <a:endParaRPr lang="en-US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677600773111591E-3"/>
          <c:y val="0.1174550128895063"/>
          <c:w val="0.99680652804431213"/>
          <c:h val="0.7355534086529075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Indemnity</c:v>
                </c:pt>
              </c:strCache>
            </c:strRef>
          </c:tx>
          <c:spPr>
            <a:ln w="28575" cap="rnd" cmpd="sng" algn="ctr">
              <a:solidFill>
                <a:srgbClr val="0070C0"/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5FA-43A0-92D4-44AC9FB0488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5FA-43A0-92D4-44AC9FB04882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5FA-43A0-92D4-44AC9FB04882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5FA-43A0-92D4-44AC9FB04882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5FA-43A0-92D4-44AC9FB04882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5FA-43A0-92D4-44AC9FB04882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5FA-43A0-92D4-44AC9FB04882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5FA-43A0-92D4-44AC9FB04882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5FA-43A0-92D4-44AC9FB04882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5FA-43A0-92D4-44AC9FB04882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5FA-43A0-92D4-44AC9FB04882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5FA-43A0-92D4-44AC9FB04882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5FA-43A0-92D4-44AC9FB04882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5FA-43A0-92D4-44AC9FB048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505050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Sheet1!$A$2:$A$16</c:f>
              <c:numCache>
                <c:formatCode>General</c:formatCode>
                <c:ptCount val="1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</c:numCache>
            </c:numRef>
          </c:cat>
          <c:val>
            <c:numRef>
              <c:f>Sheet1!$B$2:$B$16</c:f>
              <c:numCache>
                <c:formatCode>0.00</c:formatCode>
                <c:ptCount val="15"/>
                <c:pt idx="0">
                  <c:v>0.67600000000000005</c:v>
                </c:pt>
                <c:pt idx="1">
                  <c:v>0.70699999999999996</c:v>
                </c:pt>
                <c:pt idx="2">
                  <c:v>0.64100000000000001</c:v>
                </c:pt>
                <c:pt idx="3">
                  <c:v>0.61299999999999999</c:v>
                </c:pt>
                <c:pt idx="4">
                  <c:v>0.621</c:v>
                </c:pt>
                <c:pt idx="5">
                  <c:v>0.50600000000000001</c:v>
                </c:pt>
                <c:pt idx="6">
                  <c:v>0.51600000000000001</c:v>
                </c:pt>
                <c:pt idx="7">
                  <c:v>0.46700000000000003</c:v>
                </c:pt>
                <c:pt idx="8">
                  <c:v>0.45900000000000002</c:v>
                </c:pt>
                <c:pt idx="9">
                  <c:v>0.48599999999999999</c:v>
                </c:pt>
                <c:pt idx="10">
                  <c:v>0.435</c:v>
                </c:pt>
                <c:pt idx="11">
                  <c:v>0.39900000000000002</c:v>
                </c:pt>
                <c:pt idx="12">
                  <c:v>0.377</c:v>
                </c:pt>
                <c:pt idx="13">
                  <c:v>0.372</c:v>
                </c:pt>
                <c:pt idx="14">
                  <c:v>0.34200000000000003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85FA-43A0-92D4-44AC9FB0488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Medical</c:v>
                </c:pt>
              </c:strCache>
            </c:strRef>
          </c:tx>
          <c:spPr>
            <a:ln w="28575" cap="rnd" cmpd="sng" algn="ctr">
              <a:solidFill>
                <a:srgbClr val="EF7C00"/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5FA-43A0-92D4-44AC9FB0488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5FA-43A0-92D4-44AC9FB04882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5FA-43A0-92D4-44AC9FB04882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85FA-43A0-92D4-44AC9FB04882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85FA-43A0-92D4-44AC9FB04882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85FA-43A0-92D4-44AC9FB04882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85FA-43A0-92D4-44AC9FB04882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85FA-43A0-92D4-44AC9FB04882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85FA-43A0-92D4-44AC9FB04882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85FA-43A0-92D4-44AC9FB04882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85FA-43A0-92D4-44AC9FB04882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85FA-43A0-92D4-44AC9FB04882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85FA-43A0-92D4-44AC9FB04882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85FA-43A0-92D4-44AC9FB048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505050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Sheet1!$A$2:$A$16</c:f>
              <c:numCache>
                <c:formatCode>General</c:formatCode>
                <c:ptCount val="1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</c:numCache>
            </c:numRef>
          </c:cat>
          <c:val>
            <c:numRef>
              <c:f>Sheet1!$C$2:$C$16</c:f>
              <c:numCache>
                <c:formatCode>0.00</c:formatCode>
                <c:ptCount val="15"/>
                <c:pt idx="0">
                  <c:v>1.405</c:v>
                </c:pt>
                <c:pt idx="1">
                  <c:v>1.46</c:v>
                </c:pt>
                <c:pt idx="2">
                  <c:v>1.399</c:v>
                </c:pt>
                <c:pt idx="3">
                  <c:v>1.361</c:v>
                </c:pt>
                <c:pt idx="4">
                  <c:v>1.4</c:v>
                </c:pt>
                <c:pt idx="5">
                  <c:v>1.1439999999999999</c:v>
                </c:pt>
                <c:pt idx="6">
                  <c:v>1.1180000000000001</c:v>
                </c:pt>
                <c:pt idx="7">
                  <c:v>1.097</c:v>
                </c:pt>
                <c:pt idx="8">
                  <c:v>1.046</c:v>
                </c:pt>
                <c:pt idx="9">
                  <c:v>1.0720000000000001</c:v>
                </c:pt>
                <c:pt idx="10">
                  <c:v>0.95399999999999996</c:v>
                </c:pt>
                <c:pt idx="11">
                  <c:v>0.83799999999999997</c:v>
                </c:pt>
                <c:pt idx="12">
                  <c:v>0.81100000000000005</c:v>
                </c:pt>
                <c:pt idx="13">
                  <c:v>0.749</c:v>
                </c:pt>
                <c:pt idx="14">
                  <c:v>0.70099999999999996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D-85FA-43A0-92D4-44AC9FB04882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61253248"/>
        <c:axId val="161280000"/>
      </c:lineChart>
      <c:catAx>
        <c:axId val="1612532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r>
                  <a:rPr lang="en-US" b="0" baseline="0" dirty="0">
                    <a:solidFill>
                      <a:schemeClr val="tx1"/>
                    </a:solidFill>
                  </a:rPr>
                  <a:t>Policy Year</a:t>
                </a:r>
              </a:p>
            </c:rich>
          </c:tx>
          <c:layout>
            <c:manualLayout>
              <c:xMode val="edge"/>
              <c:yMode val="edge"/>
              <c:x val="0.4867082360896024"/>
              <c:y val="0.926978764274562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25400" cap="flat" cmpd="sng" algn="ctr">
            <a:noFill/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n-US"/>
          </a:p>
        </c:txPr>
        <c:crossAx val="16128000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61280000"/>
        <c:scaling>
          <c:orientation val="minMax"/>
          <c:min val="0.30000000000000004"/>
        </c:scaling>
        <c:delete val="0"/>
        <c:axPos val="l"/>
        <c:numFmt formatCode="0.00" sourceLinked="0"/>
        <c:majorTickMark val="out"/>
        <c:minorTickMark val="none"/>
        <c:tickLblPos val="nextTo"/>
        <c:spPr>
          <a:noFill/>
          <a:ln w="25400" cap="flat" cmpd="sng" algn="ctr">
            <a:noFill/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n-US"/>
          </a:p>
        </c:txPr>
        <c:crossAx val="161253248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12700" cap="flat" cmpd="sng" algn="ctr">
      <a:noFill/>
      <a:prstDash val="solid"/>
    </a:ln>
    <a:effectLst/>
  </c:spPr>
  <c:txPr>
    <a:bodyPr/>
    <a:lstStyle/>
    <a:p>
      <a:pPr>
        <a:defRPr sz="1400" b="1">
          <a:solidFill>
            <a:srgbClr val="4B4B4B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96004644863024E-2"/>
          <c:y val="2.6209725138546539E-2"/>
          <c:w val="0.91516820720485159"/>
          <c:h val="0.865437383223278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Blue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B6C-44EC-8EBA-EFAE01462B9E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B6C-44EC-8EBA-EFAE01462B9E}"/>
              </c:ext>
            </c:extLst>
          </c:dPt>
          <c:dPt>
            <c:idx val="2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B6C-44EC-8EBA-EFAE01462B9E}"/>
              </c:ext>
            </c:extLst>
          </c:dPt>
          <c:dPt>
            <c:idx val="3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B6C-44EC-8EBA-EFAE01462B9E}"/>
              </c:ext>
            </c:extLst>
          </c:dPt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B6C-44EC-8EBA-EFAE01462B9E}"/>
              </c:ext>
            </c:extLst>
          </c:dPt>
          <c:dPt>
            <c:idx val="5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3B6C-44EC-8EBA-EFAE01462B9E}"/>
              </c:ext>
            </c:extLst>
          </c:dPt>
          <c:dPt>
            <c:idx val="6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3B6C-44EC-8EBA-EFAE01462B9E}"/>
              </c:ext>
            </c:extLst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B6C-44EC-8EBA-EFAE01462B9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B6C-44EC-8EBA-EFAE01462B9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B6C-44EC-8EBA-EFAE01462B9E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B6C-44EC-8EBA-EFAE01462B9E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B6C-44EC-8EBA-EFAE01462B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50505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IN</c:v>
                </c:pt>
                <c:pt idx="1">
                  <c:v>IL</c:v>
                </c:pt>
                <c:pt idx="2">
                  <c:v>IA</c:v>
                </c:pt>
                <c:pt idx="3">
                  <c:v>KY</c:v>
                </c:pt>
                <c:pt idx="4">
                  <c:v>MO</c:v>
                </c:pt>
                <c:pt idx="5">
                  <c:v>Region</c:v>
                </c:pt>
                <c:pt idx="6">
                  <c:v>CW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 formatCode="0.00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B6C-44EC-8EBA-EFAE01462B9E}"/>
            </c:ext>
          </c:extLst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Gray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IN</c:v>
                </c:pt>
                <c:pt idx="1">
                  <c:v>IL</c:v>
                </c:pt>
                <c:pt idx="2">
                  <c:v>IA</c:v>
                </c:pt>
                <c:pt idx="3">
                  <c:v>KY</c:v>
                </c:pt>
                <c:pt idx="4">
                  <c:v>MO</c:v>
                </c:pt>
                <c:pt idx="5">
                  <c:v>Region</c:v>
                </c:pt>
                <c:pt idx="6">
                  <c:v>CW</c:v>
                </c:pt>
              </c:strCache>
            </c:strRef>
          </c:cat>
          <c:val>
            <c:numRef>
              <c:f>Sheet1!$D$2:$D$8</c:f>
              <c:numCache>
                <c:formatCode>0.00</c:formatCode>
                <c:ptCount val="7"/>
                <c:pt idx="1">
                  <c:v>0.99</c:v>
                </c:pt>
                <c:pt idx="2">
                  <c:v>0.86</c:v>
                </c:pt>
                <c:pt idx="3">
                  <c:v>0.56000000000000005</c:v>
                </c:pt>
                <c:pt idx="4">
                  <c:v>0.94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3B6C-44EC-8EBA-EFAE01462B9E}"/>
            </c:ext>
          </c:extLst>
        </c:ser>
        <c:ser>
          <c:idx val="2"/>
          <c:order val="2"/>
          <c:tx>
            <c:strRef>
              <c:f>Sheet1!$E$1</c:f>
              <c:strCache>
                <c:ptCount val="1"/>
                <c:pt idx="0">
                  <c:v>Orange</c:v>
                </c:pt>
              </c:strCache>
            </c:strRef>
          </c:tx>
          <c:spPr>
            <a:solidFill>
              <a:srgbClr val="273C47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3B6C-44EC-8EBA-EFAE01462B9E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3B6C-44EC-8EBA-EFAE01462B9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3B6C-44EC-8EBA-EFAE01462B9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3B6C-44EC-8EBA-EFAE01462B9E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3B6C-44EC-8EBA-EFAE01462B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50505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IN</c:v>
                </c:pt>
                <c:pt idx="1">
                  <c:v>IL</c:v>
                </c:pt>
                <c:pt idx="2">
                  <c:v>IA</c:v>
                </c:pt>
                <c:pt idx="3">
                  <c:v>KY</c:v>
                </c:pt>
                <c:pt idx="4">
                  <c:v>MO</c:v>
                </c:pt>
                <c:pt idx="5">
                  <c:v>Region</c:v>
                </c:pt>
                <c:pt idx="6">
                  <c:v>CW</c:v>
                </c:pt>
              </c:strCache>
            </c:strRef>
          </c:cat>
          <c:val>
            <c:numRef>
              <c:f>Sheet1!$E$2:$E$8</c:f>
              <c:numCache>
                <c:formatCode>0.00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0.90506583611190317</c:v>
                </c:pt>
                <c:pt idx="6">
                  <c:v>0.65598938453763334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3B6C-44EC-8EBA-EFAE01462B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42287104"/>
        <c:axId val="42288640"/>
      </c:barChart>
      <c:catAx>
        <c:axId val="422871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noFill/>
          <a:ln w="12700" cap="rnd" cmpd="sng" algn="ctr">
            <a:solidFill>
              <a:schemeClr val="bg1">
                <a:lumMod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288640"/>
        <c:crosses val="autoZero"/>
        <c:auto val="1"/>
        <c:lblAlgn val="ctr"/>
        <c:lblOffset val="0"/>
        <c:noMultiLvlLbl val="0"/>
      </c:catAx>
      <c:valAx>
        <c:axId val="42288640"/>
        <c:scaling>
          <c:orientation val="minMax"/>
          <c:max val="2"/>
          <c:min val="0"/>
        </c:scaling>
        <c:delete val="0"/>
        <c:axPos val="l"/>
        <c:numFmt formatCode="0.00;;&quot;&quot;" sourceLinked="0"/>
        <c:majorTickMark val="out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287104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12700" cap="flat" cmpd="sng" algn="ctr">
      <a:noFill/>
      <a:prstDash val="solid"/>
    </a:ln>
    <a:effectLst/>
  </c:spPr>
  <c:txPr>
    <a:bodyPr/>
    <a:lstStyle/>
    <a:p>
      <a:pPr>
        <a:defRPr sz="1400">
          <a:solidFill>
            <a:schemeClr val="bg1">
              <a:lumMod val="65000"/>
            </a:schemeClr>
          </a:solidFill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317608369761179"/>
          <c:y val="9.8937430974603599E-2"/>
          <c:w val="0.82030549330392899"/>
          <c:h val="0.80811330994945751"/>
        </c:manualLayout>
      </c:layout>
      <c:barChart>
        <c:barDir val="bar"/>
        <c:grouping val="clustered"/>
        <c:varyColors val="0"/>
        <c:ser>
          <c:idx val="2"/>
          <c:order val="4"/>
          <c:tx>
            <c:strRef>
              <c:f>Sheet1!$G$1</c:f>
              <c:strCache>
                <c:ptCount val="1"/>
                <c:pt idx="0">
                  <c:v>Total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96B4-4276-AF11-FFA12057D869}"/>
              </c:ext>
            </c:extLst>
          </c:dPt>
          <c:dLbls>
            <c:dLbl>
              <c:idx val="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505050"/>
                      </a:solidFill>
                      <a:latin typeface="+mj-lt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96B4-4276-AF11-FFA12057D869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505050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IN</c:v>
                </c:pt>
                <c:pt idx="1">
                  <c:v>IL</c:v>
                </c:pt>
                <c:pt idx="2">
                  <c:v>IA</c:v>
                </c:pt>
                <c:pt idx="3">
                  <c:v>KY</c:v>
                </c:pt>
                <c:pt idx="4">
                  <c:v>MO</c:v>
                </c:pt>
                <c:pt idx="5">
                  <c:v>Region</c:v>
                </c:pt>
                <c:pt idx="6">
                  <c:v>CW</c:v>
                </c:pt>
              </c:strCache>
            </c:strRef>
          </c:cat>
          <c:val>
            <c:numRef>
              <c:f>Sheet1!$G$2:$G$8</c:f>
              <c:numCache>
                <c:formatCode>_(* #,##0_);_(* \(#,##0\);_(* "-"??_);_(@_)</c:formatCode>
                <c:ptCount val="7"/>
                <c:pt idx="0" formatCode="General">
                  <c:v>2786</c:v>
                </c:pt>
                <c:pt idx="1">
                  <c:v>2213</c:v>
                </c:pt>
                <c:pt idx="2">
                  <c:v>3133</c:v>
                </c:pt>
                <c:pt idx="3">
                  <c:v>2446</c:v>
                </c:pt>
                <c:pt idx="4">
                  <c:v>2410</c:v>
                </c:pt>
                <c:pt idx="5">
                  <c:v>2417.6607712586051</c:v>
                </c:pt>
                <c:pt idx="6">
                  <c:v>2342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6B4-4276-AF11-FFA12057D8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1"/>
        <c:axId val="161944320"/>
        <c:axId val="161942528"/>
      </c:barChart>
      <c:barChart>
        <c:barDir val="bar"/>
        <c:grouping val="stacked"/>
        <c:varyColors val="0"/>
        <c:ser>
          <c:idx val="0"/>
          <c:order val="0"/>
          <c:tx>
            <c:strRef>
              <c:f>Sheet1!$E$1</c:f>
              <c:strCache>
                <c:ptCount val="1"/>
                <c:pt idx="0">
                  <c:v>Lost-Time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IN</c:v>
                </c:pt>
                <c:pt idx="1">
                  <c:v>IL</c:v>
                </c:pt>
                <c:pt idx="2">
                  <c:v>IA</c:v>
                </c:pt>
                <c:pt idx="3">
                  <c:v>KY</c:v>
                </c:pt>
                <c:pt idx="4">
                  <c:v>MO</c:v>
                </c:pt>
                <c:pt idx="5">
                  <c:v>Region</c:v>
                </c:pt>
                <c:pt idx="6">
                  <c:v>CW</c:v>
                </c:pt>
              </c:strCache>
            </c:strRef>
          </c:cat>
          <c:val>
            <c:numRef>
              <c:f>Sheet1!$E$2:$E$8</c:f>
              <c:numCache>
                <c:formatCode>General</c:formatCode>
                <c:ptCount val="7"/>
                <c:pt idx="0">
                  <c:v>526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6B4-4276-AF11-FFA12057D869}"/>
            </c:ext>
          </c:extLst>
        </c:ser>
        <c:ser>
          <c:idx val="1"/>
          <c:order val="1"/>
          <c:tx>
            <c:strRef>
              <c:f>Sheet1!$F$1</c:f>
              <c:strCache>
                <c:ptCount val="1"/>
                <c:pt idx="0">
                  <c:v>Medical Only</c:v>
                </c:pt>
              </c:strCache>
            </c:strRef>
          </c:tx>
          <c:spPr>
            <a:solidFill>
              <a:srgbClr val="FF9B2D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96B4-4276-AF11-FFA12057D869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IN</c:v>
                </c:pt>
                <c:pt idx="1">
                  <c:v>IL</c:v>
                </c:pt>
                <c:pt idx="2">
                  <c:v>IA</c:v>
                </c:pt>
                <c:pt idx="3">
                  <c:v>KY</c:v>
                </c:pt>
                <c:pt idx="4">
                  <c:v>MO</c:v>
                </c:pt>
                <c:pt idx="5">
                  <c:v>Region</c:v>
                </c:pt>
                <c:pt idx="6">
                  <c:v>CW</c:v>
                </c:pt>
              </c:strCache>
            </c:strRef>
          </c:cat>
          <c:val>
            <c:numRef>
              <c:f>Sheet1!$F$2:$F$8</c:f>
              <c:numCache>
                <c:formatCode>General</c:formatCode>
                <c:ptCount val="7"/>
                <c:pt idx="0">
                  <c:v>2260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6B4-4276-AF11-FFA12057D869}"/>
            </c:ext>
          </c:extLst>
        </c:ser>
        <c:ser>
          <c:idx val="3"/>
          <c:order val="2"/>
          <c:tx>
            <c:strRef>
              <c:f>Sheet1!$H$1</c:f>
              <c:strCache>
                <c:ptCount val="1"/>
                <c:pt idx="0">
                  <c:v>Grey LT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cat>
            <c:strRef>
              <c:f>Sheet1!$A$2:$A$8</c:f>
              <c:strCache>
                <c:ptCount val="7"/>
                <c:pt idx="0">
                  <c:v>IN</c:v>
                </c:pt>
                <c:pt idx="1">
                  <c:v>IL</c:v>
                </c:pt>
                <c:pt idx="2">
                  <c:v>IA</c:v>
                </c:pt>
                <c:pt idx="3">
                  <c:v>KY</c:v>
                </c:pt>
                <c:pt idx="4">
                  <c:v>MO</c:v>
                </c:pt>
                <c:pt idx="5">
                  <c:v>Region</c:v>
                </c:pt>
                <c:pt idx="6">
                  <c:v>CW</c:v>
                </c:pt>
              </c:strCache>
            </c:strRef>
          </c:cat>
          <c:val>
            <c:numRef>
              <c:f>Sheet1!$H$2:$H$8</c:f>
              <c:numCache>
                <c:formatCode>_(* #,##0_);_(* \(#,##0\);_(* "-"??_);_(@_)</c:formatCode>
                <c:ptCount val="7"/>
                <c:pt idx="1">
                  <c:v>787</c:v>
                </c:pt>
                <c:pt idx="2">
                  <c:v>772</c:v>
                </c:pt>
                <c:pt idx="3">
                  <c:v>545</c:v>
                </c:pt>
                <c:pt idx="4">
                  <c:v>775</c:v>
                </c:pt>
                <c:pt idx="5">
                  <c:v>742.42735291064378</c:v>
                </c:pt>
                <c:pt idx="6">
                  <c:v>645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6B4-4276-AF11-FFA12057D869}"/>
            </c:ext>
          </c:extLst>
        </c:ser>
        <c:ser>
          <c:idx val="4"/>
          <c:order val="3"/>
          <c:tx>
            <c:strRef>
              <c:f>Sheet1!$I$1</c:f>
              <c:strCache>
                <c:ptCount val="1"/>
                <c:pt idx="0">
                  <c:v>Grey Med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cat>
            <c:strRef>
              <c:f>Sheet1!$A$2:$A$8</c:f>
              <c:strCache>
                <c:ptCount val="7"/>
                <c:pt idx="0">
                  <c:v>IN</c:v>
                </c:pt>
                <c:pt idx="1">
                  <c:v>IL</c:v>
                </c:pt>
                <c:pt idx="2">
                  <c:v>IA</c:v>
                </c:pt>
                <c:pt idx="3">
                  <c:v>KY</c:v>
                </c:pt>
                <c:pt idx="4">
                  <c:v>MO</c:v>
                </c:pt>
                <c:pt idx="5">
                  <c:v>Region</c:v>
                </c:pt>
                <c:pt idx="6">
                  <c:v>CW</c:v>
                </c:pt>
              </c:strCache>
            </c:strRef>
          </c:cat>
          <c:val>
            <c:numRef>
              <c:f>Sheet1!$I$2:$I$8</c:f>
              <c:numCache>
                <c:formatCode>_(* #,##0_);_(* \(#,##0\);_(* "-"??_);_(@_)</c:formatCode>
                <c:ptCount val="7"/>
                <c:pt idx="1">
                  <c:v>1426</c:v>
                </c:pt>
                <c:pt idx="2">
                  <c:v>2361</c:v>
                </c:pt>
                <c:pt idx="3">
                  <c:v>1901</c:v>
                </c:pt>
                <c:pt idx="4">
                  <c:v>1635</c:v>
                </c:pt>
                <c:pt idx="5">
                  <c:v>1675.2334183479613</c:v>
                </c:pt>
                <c:pt idx="6">
                  <c:v>1697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6B4-4276-AF11-FFA12057D8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729584656"/>
        <c:axId val="729581376"/>
      </c:barChart>
      <c:valAx>
        <c:axId val="1619425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1944320"/>
        <c:crosses val="max"/>
        <c:crossBetween val="between"/>
      </c:valAx>
      <c:catAx>
        <c:axId val="16194432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540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50505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n-US"/>
          </a:p>
        </c:txPr>
        <c:crossAx val="161942528"/>
        <c:crosses val="autoZero"/>
        <c:auto val="1"/>
        <c:lblAlgn val="ctr"/>
        <c:lblOffset val="100"/>
        <c:noMultiLvlLbl val="0"/>
      </c:catAx>
      <c:valAx>
        <c:axId val="729581376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729584656"/>
        <c:crosses val="autoZero"/>
        <c:crossBetween val="between"/>
      </c:valAx>
      <c:catAx>
        <c:axId val="729584656"/>
        <c:scaling>
          <c:orientation val="maxMin"/>
        </c:scaling>
        <c:delete val="0"/>
        <c:axPos val="r"/>
        <c:numFmt formatCode="General" sourceLinked="1"/>
        <c:majorTickMark val="out"/>
        <c:minorTickMark val="none"/>
        <c:tickLblPos val="none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4B4B4B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n-US"/>
          </a:p>
        </c:txPr>
        <c:crossAx val="729581376"/>
        <c:crosses val="max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400" b="1">
          <a:solidFill>
            <a:srgbClr val="4B4B4B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pPr>
      <a:endParaRPr lang="en-US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00384215565916E-2"/>
          <c:y val="8.1913248344325632E-2"/>
          <c:w val="0.96604938271604934"/>
          <c:h val="0.728278187736063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PY 2022</c:v>
                </c:pt>
              </c:strCache>
            </c:strRef>
          </c:tx>
          <c:spPr>
            <a:solidFill>
              <a:srgbClr val="E48312"/>
            </a:solidFill>
            <a:ln w="12700"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E42B-4B82-8263-85336E5F31E9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E42B-4B82-8263-85336E5F31E9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E42B-4B82-8263-85336E5F31E9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E42B-4B82-8263-85336E5F31E9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E42B-4B82-8263-85336E5F31E9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E42B-4B82-8263-85336E5F31E9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E42B-4B82-8263-85336E5F31E9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E42B-4B82-8263-85336E5F31E9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E42B-4B82-8263-85336E5F31E9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0">
                      <a:solidFill>
                        <a:srgbClr val="505050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42B-4B82-8263-85336E5F31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rgbClr val="505050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Sheet1!$A$2:$A$6</c:f>
              <c:strCache>
                <c:ptCount val="5"/>
                <c:pt idx="0">
                  <c:v>IN</c:v>
                </c:pt>
                <c:pt idx="1">
                  <c:v>IL*</c:v>
                </c:pt>
                <c:pt idx="2">
                  <c:v>IA</c:v>
                </c:pt>
                <c:pt idx="3">
                  <c:v>KY</c:v>
                </c:pt>
                <c:pt idx="4">
                  <c:v>MO</c:v>
                </c:pt>
              </c:strCache>
            </c:strRef>
          </c:cat>
          <c:val>
            <c:numRef>
              <c:f>Sheet1!$B$2:$B$6</c:f>
              <c:numCache>
                <c:formatCode>0.0</c:formatCode>
                <c:ptCount val="5"/>
                <c:pt idx="0">
                  <c:v>19.2</c:v>
                </c:pt>
                <c:pt idx="1">
                  <c:v>42.3</c:v>
                </c:pt>
                <c:pt idx="2">
                  <c:v>30</c:v>
                </c:pt>
                <c:pt idx="3">
                  <c:v>32</c:v>
                </c:pt>
                <c:pt idx="4">
                  <c:v>29.9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E42B-4B82-8263-85336E5F31E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PY 2023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E42B-4B82-8263-85336E5F31E9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6-E42B-4B82-8263-85336E5F31E9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8-E42B-4B82-8263-85336E5F31E9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A-E42B-4B82-8263-85336E5F31E9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C-E42B-4B82-8263-85336E5F31E9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E-E42B-4B82-8263-85336E5F31E9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0-E42B-4B82-8263-85336E5F31E9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2-E42B-4B82-8263-85336E5F31E9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4-E42B-4B82-8263-85336E5F31E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0" baseline="0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Sheet1!$A$2:$A$6</c:f>
              <c:strCache>
                <c:ptCount val="5"/>
                <c:pt idx="0">
                  <c:v>IN</c:v>
                </c:pt>
                <c:pt idx="1">
                  <c:v>IL*</c:v>
                </c:pt>
                <c:pt idx="2">
                  <c:v>IA</c:v>
                </c:pt>
                <c:pt idx="3">
                  <c:v>KY</c:v>
                </c:pt>
                <c:pt idx="4">
                  <c:v>MO</c:v>
                </c:pt>
              </c:strCache>
            </c:strRef>
          </c:cat>
          <c:val>
            <c:numRef>
              <c:f>Sheet1!$C$2:$C$6</c:f>
              <c:numCache>
                <c:formatCode>0.0</c:formatCode>
                <c:ptCount val="5"/>
                <c:pt idx="0">
                  <c:v>19.399999999999999</c:v>
                </c:pt>
                <c:pt idx="1">
                  <c:v>43.9</c:v>
                </c:pt>
                <c:pt idx="2">
                  <c:v>32.299999999999997</c:v>
                </c:pt>
                <c:pt idx="3">
                  <c:v>30.5</c:v>
                </c:pt>
                <c:pt idx="4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5-E42B-4B82-8263-85336E5F31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5"/>
        <c:axId val="42287104"/>
        <c:axId val="42288640"/>
      </c:barChart>
      <c:catAx>
        <c:axId val="422871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rnd">
            <a:solidFill>
              <a:sysClr val="window" lastClr="FFFFFF">
                <a:lumMod val="75000"/>
              </a:sysClr>
            </a:solidFill>
          </a:ln>
        </c:spPr>
        <c:txPr>
          <a:bodyPr/>
          <a:lstStyle/>
          <a:p>
            <a:pPr>
              <a:defRPr b="0" baseline="0">
                <a:solidFill>
                  <a:schemeClr val="tx1"/>
                </a:solidFill>
              </a:defRPr>
            </a:pPr>
            <a:endParaRPr lang="en-US"/>
          </a:p>
        </c:txPr>
        <c:crossAx val="42288640"/>
        <c:crosses val="autoZero"/>
        <c:auto val="1"/>
        <c:lblAlgn val="ctr"/>
        <c:lblOffset val="0"/>
        <c:noMultiLvlLbl val="0"/>
      </c:catAx>
      <c:valAx>
        <c:axId val="42288640"/>
        <c:scaling>
          <c:orientation val="minMax"/>
          <c:max val="60"/>
          <c:min val="0"/>
        </c:scaling>
        <c:delete val="0"/>
        <c:axPos val="l"/>
        <c:numFmt formatCode="0.0" sourceLinked="1"/>
        <c:majorTickMark val="out"/>
        <c:minorTickMark val="none"/>
        <c:tickLblPos val="none"/>
        <c:spPr>
          <a:ln>
            <a:noFill/>
          </a:ln>
        </c:spPr>
        <c:crossAx val="422871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 b="1" i="0">
          <a:solidFill>
            <a:srgbClr val="4B4B4B"/>
          </a:solidFill>
          <a:latin typeface="+mn-lt"/>
        </a:defRPr>
      </a:pPr>
      <a:endParaRPr lang="en-US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967329692098229E-2"/>
          <c:y val="9.1230868708240181E-2"/>
          <c:w val="0.96606534061580351"/>
          <c:h val="0.720806369741287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PY 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1-8207-438C-BDA6-946189EA460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3-8207-438C-BDA6-946189EA460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5-8207-438C-BDA6-946189EA4605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7-8207-438C-BDA6-946189EA4605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9-8207-438C-BDA6-946189EA4605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B-8207-438C-BDA6-946189EA4605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D-8207-438C-BDA6-946189EA4605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F-8207-438C-BDA6-946189EA4605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11-8207-438C-BDA6-946189EA4605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505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207-438C-BDA6-946189EA460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50505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IN</c:v>
                </c:pt>
                <c:pt idx="1">
                  <c:v>IL*</c:v>
                </c:pt>
                <c:pt idx="2">
                  <c:v>IA</c:v>
                </c:pt>
                <c:pt idx="3">
                  <c:v>KY</c:v>
                </c:pt>
                <c:pt idx="4">
                  <c:v>MO</c:v>
                </c:pt>
              </c:strCache>
            </c:strRef>
          </c:cat>
          <c:val>
            <c:numRef>
              <c:f>Sheet1!$B$2:$B$6</c:f>
              <c:numCache>
                <c:formatCode>0.0</c:formatCode>
                <c:ptCount val="5"/>
                <c:pt idx="0">
                  <c:v>38.573</c:v>
                </c:pt>
                <c:pt idx="1">
                  <c:v>36.780999999999999</c:v>
                </c:pt>
                <c:pt idx="2">
                  <c:v>39.478999999999999</c:v>
                </c:pt>
                <c:pt idx="3">
                  <c:v>28.201000000000001</c:v>
                </c:pt>
                <c:pt idx="4">
                  <c:v>39.575000000000003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8207-438C-BDA6-946189EA460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PY 2023</c:v>
                </c:pt>
              </c:strCache>
            </c:strRef>
          </c:tx>
          <c:spPr>
            <a:solidFill>
              <a:srgbClr val="0070C0"/>
            </a:solidFill>
            <a:ln w="127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 w="127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14-8207-438C-BDA6-946189EA4605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 w="127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16-8207-438C-BDA6-946189EA4605}"/>
              </c:ext>
            </c:extLst>
          </c:dPt>
          <c:dPt>
            <c:idx val="2"/>
            <c:invertIfNegative val="0"/>
            <c:bubble3D val="0"/>
            <c:spPr>
              <a:solidFill>
                <a:srgbClr val="0070C0"/>
              </a:solidFill>
              <a:ln w="127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18-8207-438C-BDA6-946189EA4605}"/>
              </c:ext>
            </c:extLst>
          </c:dPt>
          <c:dPt>
            <c:idx val="3"/>
            <c:invertIfNegative val="0"/>
            <c:bubble3D val="0"/>
            <c:spPr>
              <a:solidFill>
                <a:srgbClr val="0070C0"/>
              </a:solidFill>
              <a:ln w="127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1A-8207-438C-BDA6-946189EA4605}"/>
              </c:ext>
            </c:extLst>
          </c:dPt>
          <c:dPt>
            <c:idx val="4"/>
            <c:invertIfNegative val="0"/>
            <c:bubble3D val="0"/>
            <c:spPr>
              <a:solidFill>
                <a:srgbClr val="0070C0"/>
              </a:solidFill>
              <a:ln w="127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1C-8207-438C-BDA6-946189EA4605}"/>
              </c:ext>
            </c:extLst>
          </c:dPt>
          <c:dPt>
            <c:idx val="5"/>
            <c:invertIfNegative val="0"/>
            <c:bubble3D val="0"/>
            <c:spPr>
              <a:solidFill>
                <a:srgbClr val="0070C0"/>
              </a:solidFill>
              <a:ln w="127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1E-8207-438C-BDA6-946189EA4605}"/>
              </c:ext>
            </c:extLst>
          </c:dPt>
          <c:dPt>
            <c:idx val="6"/>
            <c:invertIfNegative val="0"/>
            <c:bubble3D val="0"/>
            <c:spPr>
              <a:solidFill>
                <a:srgbClr val="0070C0"/>
              </a:solidFill>
              <a:ln w="127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20-8207-438C-BDA6-946189EA4605}"/>
              </c:ext>
            </c:extLst>
          </c:dPt>
          <c:dPt>
            <c:idx val="7"/>
            <c:invertIfNegative val="0"/>
            <c:bubble3D val="0"/>
            <c:spPr>
              <a:solidFill>
                <a:srgbClr val="0070C0"/>
              </a:solidFill>
              <a:ln w="127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22-8207-438C-BDA6-946189EA4605}"/>
              </c:ext>
            </c:extLst>
          </c:dPt>
          <c:dPt>
            <c:idx val="8"/>
            <c:invertIfNegative val="0"/>
            <c:bubble3D val="0"/>
            <c:spPr>
              <a:solidFill>
                <a:srgbClr val="0070C0"/>
              </a:solidFill>
              <a:ln w="127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24-8207-438C-BDA6-946189EA460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IN</c:v>
                </c:pt>
                <c:pt idx="1">
                  <c:v>IL*</c:v>
                </c:pt>
                <c:pt idx="2">
                  <c:v>IA</c:v>
                </c:pt>
                <c:pt idx="3">
                  <c:v>KY</c:v>
                </c:pt>
                <c:pt idx="4">
                  <c:v>MO</c:v>
                </c:pt>
              </c:strCache>
            </c:strRef>
          </c:cat>
          <c:val>
            <c:numRef>
              <c:f>Sheet1!$C$2:$C$6</c:f>
              <c:numCache>
                <c:formatCode>0.0</c:formatCode>
                <c:ptCount val="5"/>
                <c:pt idx="0">
                  <c:v>39.64</c:v>
                </c:pt>
                <c:pt idx="1">
                  <c:v>35.993000000000002</c:v>
                </c:pt>
                <c:pt idx="2">
                  <c:v>40.100999999999999</c:v>
                </c:pt>
                <c:pt idx="3">
                  <c:v>30.702000000000002</c:v>
                </c:pt>
                <c:pt idx="4">
                  <c:v>38.991999999999997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5-8207-438C-BDA6-946189EA46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5"/>
        <c:axId val="42287104"/>
        <c:axId val="42288640"/>
      </c:barChart>
      <c:catAx>
        <c:axId val="422871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noFill/>
          <a:ln w="12700" cap="rnd" cmpd="sng" algn="ctr">
            <a:solidFill>
              <a:schemeClr val="bg1">
                <a:lumMod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288640"/>
        <c:crosses val="autoZero"/>
        <c:auto val="1"/>
        <c:lblAlgn val="ctr"/>
        <c:lblOffset val="0"/>
        <c:noMultiLvlLbl val="0"/>
      </c:catAx>
      <c:valAx>
        <c:axId val="42288640"/>
        <c:scaling>
          <c:orientation val="minMax"/>
          <c:max val="60"/>
          <c:min val="0"/>
        </c:scaling>
        <c:delete val="0"/>
        <c:axPos val="l"/>
        <c:numFmt formatCode="0.0" sourceLinked="1"/>
        <c:majorTickMark val="out"/>
        <c:minorTickMark val="none"/>
        <c:tickLblPos val="none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4B4B4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287104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12700" cap="flat" cmpd="sng" algn="ctr">
      <a:noFill/>
      <a:prstDash val="solid"/>
    </a:ln>
    <a:effectLst/>
  </c:spPr>
  <c:txPr>
    <a:bodyPr/>
    <a:lstStyle/>
    <a:p>
      <a:pPr>
        <a:defRPr sz="1400" b="1">
          <a:solidFill>
            <a:srgbClr val="4B4B4B"/>
          </a:solidFill>
        </a:defRPr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195148141736816"/>
          <c:y val="0.17723005990882443"/>
          <c:w val="0.83078185719226438"/>
          <c:h val="0.6601225357580000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Sheet1!$B$4</c:f>
              <c:strCache>
                <c:ptCount val="1"/>
                <c:pt idx="0">
                  <c:v>Medical-Only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792C-4DC0-923A-9EB355F3B599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792C-4DC0-923A-9EB355F3B599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792C-4DC0-923A-9EB355F3B599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792C-4DC0-923A-9EB355F3B599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792C-4DC0-923A-9EB355F3B599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0">
                    <a:solidFill>
                      <a:srgbClr val="505050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Sheet1!$A$5:$A$7</c:f>
              <c:strCache>
                <c:ptCount val="3"/>
                <c:pt idx="0">
                  <c:v>Indiana</c:v>
                </c:pt>
                <c:pt idx="1">
                  <c:v>Region</c:v>
                </c:pt>
                <c:pt idx="2">
                  <c:v>Countrywide</c:v>
                </c:pt>
              </c:strCache>
            </c:strRef>
          </c:cat>
          <c:val>
            <c:numRef>
              <c:f>Sheet1!$B$5:$B$7</c:f>
              <c:numCache>
                <c:formatCode>General</c:formatCode>
                <c:ptCount val="3"/>
                <c:pt idx="0">
                  <c:v>0.82</c:v>
                </c:pt>
                <c:pt idx="1">
                  <c:v>0.69</c:v>
                </c:pt>
                <c:pt idx="2">
                  <c:v>0.73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92C-4DC0-923A-9EB355F3B599}"/>
            </c:ext>
          </c:extLst>
        </c:ser>
        <c:ser>
          <c:idx val="1"/>
          <c:order val="1"/>
          <c:tx>
            <c:strRef>
              <c:f>Sheet1!$C$4</c:f>
              <c:strCache>
                <c:ptCount val="1"/>
                <c:pt idx="0">
                  <c:v>Temporary Total</c:v>
                </c:pt>
              </c:strCache>
            </c:strRef>
          </c:tx>
          <c:spPr>
            <a:solidFill>
              <a:srgbClr val="65B9F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Sheet1!$A$5:$A$7</c:f>
              <c:strCache>
                <c:ptCount val="3"/>
                <c:pt idx="0">
                  <c:v>Indiana</c:v>
                </c:pt>
                <c:pt idx="1">
                  <c:v>Region</c:v>
                </c:pt>
                <c:pt idx="2">
                  <c:v>Countrywide</c:v>
                </c:pt>
              </c:strCache>
            </c:strRef>
          </c:cat>
          <c:val>
            <c:numRef>
              <c:f>Sheet1!$C$5:$C$7</c:f>
              <c:numCache>
                <c:formatCode>General</c:formatCode>
                <c:ptCount val="3"/>
                <c:pt idx="0">
                  <c:v>0.12</c:v>
                </c:pt>
                <c:pt idx="1">
                  <c:v>0.19</c:v>
                </c:pt>
                <c:pt idx="2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92C-4DC0-923A-9EB355F3B599}"/>
            </c:ext>
          </c:extLst>
        </c:ser>
        <c:ser>
          <c:idx val="2"/>
          <c:order val="2"/>
          <c:tx>
            <c:strRef>
              <c:f>Sheet1!$D$4</c:f>
              <c:strCache>
                <c:ptCount val="1"/>
                <c:pt idx="0">
                  <c:v>Permanent Partial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Sheet1!$A$5:$A$7</c:f>
              <c:strCache>
                <c:ptCount val="3"/>
                <c:pt idx="0">
                  <c:v>Indiana</c:v>
                </c:pt>
                <c:pt idx="1">
                  <c:v>Region</c:v>
                </c:pt>
                <c:pt idx="2">
                  <c:v>Countrywide</c:v>
                </c:pt>
              </c:strCache>
            </c:strRef>
          </c:cat>
          <c:val>
            <c:numRef>
              <c:f>Sheet1!$D$5:$D$7</c:f>
              <c:numCache>
                <c:formatCode>General</c:formatCode>
                <c:ptCount val="3"/>
                <c:pt idx="0">
                  <c:v>0.06</c:v>
                </c:pt>
                <c:pt idx="1">
                  <c:v>0.12</c:v>
                </c:pt>
                <c:pt idx="2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92C-4DC0-923A-9EB355F3B599}"/>
            </c:ext>
          </c:extLst>
        </c:ser>
        <c:ser>
          <c:idx val="3"/>
          <c:order val="3"/>
          <c:tx>
            <c:strRef>
              <c:f>Sheet1!$E$4</c:f>
              <c:strCache>
                <c:ptCount val="1"/>
                <c:pt idx="0">
                  <c:v>Fatal &amp; Permanent Total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Lbls>
            <c:delete val="1"/>
          </c:dLbls>
          <c:cat>
            <c:strRef>
              <c:f>Sheet1!$A$5:$A$7</c:f>
              <c:strCache>
                <c:ptCount val="3"/>
                <c:pt idx="0">
                  <c:v>Indiana</c:v>
                </c:pt>
                <c:pt idx="1">
                  <c:v>Region</c:v>
                </c:pt>
                <c:pt idx="2">
                  <c:v>Countrywide</c:v>
                </c:pt>
              </c:strCache>
            </c:strRef>
          </c:cat>
          <c:val>
            <c:numRef>
              <c:f>Sheet1!$E$5:$E$7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92C-4DC0-923A-9EB355F3B59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162235520"/>
        <c:axId val="162221440"/>
      </c:barChart>
      <c:valAx>
        <c:axId val="162221440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162235520"/>
        <c:crosses val="autoZero"/>
        <c:crossBetween val="between"/>
      </c:valAx>
      <c:catAx>
        <c:axId val="162235520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 w="25400" cap="flat" cmpd="sng" algn="ctr">
            <a:noFill/>
            <a:prstDash val="solid"/>
            <a:round/>
          </a:ln>
          <a:effectLst/>
        </c:spPr>
        <c:txPr>
          <a:bodyPr rot="6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rgbClr val="50505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n-US"/>
          </a:p>
        </c:txPr>
        <c:crossAx val="1622214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ayout>
        <c:manualLayout>
          <c:xMode val="edge"/>
          <c:yMode val="edge"/>
          <c:x val="0.13115482408541437"/>
          <c:y val="0.90152099442023159"/>
          <c:w val="0.85151515151515156"/>
          <c:h val="5.49597911092622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505050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400" b="1">
          <a:solidFill>
            <a:schemeClr val="tx1">
              <a:lumMod val="50000"/>
              <a:lumOff val="50000"/>
            </a:schemeClr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pPr>
      <a:endParaRPr lang="en-U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210645641336095"/>
          <c:y val="0.1479754351094463"/>
          <c:w val="0.83416865447371147"/>
          <c:h val="0.6548225161175241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Sheet1!$B$4</c:f>
              <c:strCache>
                <c:ptCount val="1"/>
                <c:pt idx="0">
                  <c:v>Temporary Total</c:v>
                </c:pt>
              </c:strCache>
            </c:strRef>
          </c:tx>
          <c:spPr>
            <a:solidFill>
              <a:srgbClr val="65B9F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451D-4FB6-B2D5-72B62A55F882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451D-4FB6-B2D5-72B62A55F882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451D-4FB6-B2D5-72B62A55F882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451D-4FB6-B2D5-72B62A55F882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451D-4FB6-B2D5-72B62A55F882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Sheet1!$A$5:$A$7</c:f>
              <c:strCache>
                <c:ptCount val="3"/>
                <c:pt idx="0">
                  <c:v>Indiana</c:v>
                </c:pt>
                <c:pt idx="1">
                  <c:v>Region</c:v>
                </c:pt>
                <c:pt idx="2">
                  <c:v>Countrywide</c:v>
                </c:pt>
              </c:strCache>
            </c:strRef>
          </c:cat>
          <c:val>
            <c:numRef>
              <c:f>Sheet1!$B$5:$B$7</c:f>
              <c:numCache>
                <c:formatCode>General</c:formatCode>
                <c:ptCount val="3"/>
                <c:pt idx="0">
                  <c:v>0.48</c:v>
                </c:pt>
                <c:pt idx="1">
                  <c:v>0.35</c:v>
                </c:pt>
                <c:pt idx="2">
                  <c:v>0.44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51D-4FB6-B2D5-72B62A55F882}"/>
            </c:ext>
          </c:extLst>
        </c:ser>
        <c:ser>
          <c:idx val="1"/>
          <c:order val="1"/>
          <c:tx>
            <c:strRef>
              <c:f>Sheet1!$C$4</c:f>
              <c:strCache>
                <c:ptCount val="1"/>
                <c:pt idx="0">
                  <c:v>Permanent Partial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Sheet1!$A$5:$A$7</c:f>
              <c:strCache>
                <c:ptCount val="3"/>
                <c:pt idx="0">
                  <c:v>Indiana</c:v>
                </c:pt>
                <c:pt idx="1">
                  <c:v>Region</c:v>
                </c:pt>
                <c:pt idx="2">
                  <c:v>Countrywide</c:v>
                </c:pt>
              </c:strCache>
            </c:strRef>
          </c:cat>
          <c:val>
            <c:numRef>
              <c:f>Sheet1!$C$5:$C$7</c:f>
              <c:numCache>
                <c:formatCode>General</c:formatCode>
                <c:ptCount val="3"/>
                <c:pt idx="0">
                  <c:v>0.47</c:v>
                </c:pt>
                <c:pt idx="1">
                  <c:v>0.57999999999999996</c:v>
                </c:pt>
                <c:pt idx="2">
                  <c:v>0.48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51D-4FB6-B2D5-72B62A55F882}"/>
            </c:ext>
          </c:extLst>
        </c:ser>
        <c:ser>
          <c:idx val="2"/>
          <c:order val="2"/>
          <c:tx>
            <c:strRef>
              <c:f>Sheet1!$D$4</c:f>
              <c:strCache>
                <c:ptCount val="1"/>
                <c:pt idx="0">
                  <c:v>Permanent Total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Lbls>
            <c:dLbl>
              <c:idx val="0"/>
              <c:layout>
                <c:manualLayout>
                  <c:x val="-4.6180844185831713E-3"/>
                  <c:y val="2.6031647057980281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51D-4FB6-B2D5-72B62A55F882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Sheet1!$A$5:$A$7</c:f>
              <c:strCache>
                <c:ptCount val="3"/>
                <c:pt idx="0">
                  <c:v>Indiana</c:v>
                </c:pt>
                <c:pt idx="1">
                  <c:v>Region</c:v>
                </c:pt>
                <c:pt idx="2">
                  <c:v>Countrywide</c:v>
                </c:pt>
              </c:strCache>
            </c:strRef>
          </c:cat>
          <c:val>
            <c:numRef>
              <c:f>Sheet1!$D$5:$D$7</c:f>
              <c:numCache>
                <c:formatCode>General</c:formatCode>
                <c:ptCount val="3"/>
                <c:pt idx="0">
                  <c:v>0.01</c:v>
                </c:pt>
                <c:pt idx="1">
                  <c:v>0.03</c:v>
                </c:pt>
                <c:pt idx="2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51D-4FB6-B2D5-72B62A55F882}"/>
            </c:ext>
          </c:extLst>
        </c:ser>
        <c:ser>
          <c:idx val="4"/>
          <c:order val="3"/>
          <c:tx>
            <c:strRef>
              <c:f>Sheet1!$E$4</c:f>
              <c:strCache>
                <c:ptCount val="1"/>
                <c:pt idx="0">
                  <c:v>Fatal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Sheet1!$A$5:$A$7</c:f>
              <c:strCache>
                <c:ptCount val="3"/>
                <c:pt idx="0">
                  <c:v>Indiana</c:v>
                </c:pt>
                <c:pt idx="1">
                  <c:v>Region</c:v>
                </c:pt>
                <c:pt idx="2">
                  <c:v>Countrywide</c:v>
                </c:pt>
              </c:strCache>
            </c:strRef>
          </c:cat>
          <c:val>
            <c:numRef>
              <c:f>Sheet1!$E$5:$E$7</c:f>
              <c:numCache>
                <c:formatCode>General</c:formatCode>
                <c:ptCount val="3"/>
                <c:pt idx="0">
                  <c:v>0.04</c:v>
                </c:pt>
                <c:pt idx="1">
                  <c:v>0.04</c:v>
                </c:pt>
                <c:pt idx="2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451D-4FB6-B2D5-72B62A55F88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161077888"/>
        <c:axId val="161076352"/>
      </c:barChart>
      <c:valAx>
        <c:axId val="161076352"/>
        <c:scaling>
          <c:orientation val="minMax"/>
        </c:scaling>
        <c:delete val="0"/>
        <c:axPos val="t"/>
        <c:numFmt formatCode="0%" sourceLinked="1"/>
        <c:majorTickMark val="out"/>
        <c:minorTickMark val="none"/>
        <c:tickLblPos val="none"/>
        <c:spPr>
          <a:noFill/>
          <a:ln w="2540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n-US"/>
          </a:p>
        </c:txPr>
        <c:crossAx val="161077888"/>
        <c:crosses val="autoZero"/>
        <c:crossBetween val="between"/>
      </c:valAx>
      <c:catAx>
        <c:axId val="161077888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 w="25400" cap="flat" cmpd="sng" algn="ctr">
            <a:noFill/>
            <a:prstDash val="solid"/>
            <a:round/>
          </a:ln>
          <a:effectLst/>
        </c:spPr>
        <c:txPr>
          <a:bodyPr rot="6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rgbClr val="50505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n-US"/>
          </a:p>
        </c:txPr>
        <c:crossAx val="16107635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710779501749834"/>
          <c:y val="0.87871269582476774"/>
          <c:w val="0.84545454545454546"/>
          <c:h val="5.49597911092622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505050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400">
          <a:solidFill>
            <a:schemeClr val="tx1">
              <a:lumMod val="50000"/>
              <a:lumOff val="50000"/>
            </a:schemeClr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pPr>
      <a:endParaRPr lang="en-US"/>
    </a:p>
  </c:txPr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210645641336095"/>
          <c:y val="0.1479754351094463"/>
          <c:w val="0.83416865447371147"/>
          <c:h val="0.6548225161175241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Sheet1!$B$4</c:f>
              <c:strCache>
                <c:ptCount val="1"/>
                <c:pt idx="0">
                  <c:v>Temporary Total</c:v>
                </c:pt>
              </c:strCache>
            </c:strRef>
          </c:tx>
          <c:spPr>
            <a:solidFill>
              <a:srgbClr val="65B9F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6F9-48CB-A874-EB8C3F34C84D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56F9-48CB-A874-EB8C3F34C84D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56F9-48CB-A874-EB8C3F34C84D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56F9-48CB-A874-EB8C3F34C84D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56F9-48CB-A874-EB8C3F34C84D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Sheet1!$A$5:$A$7</c:f>
              <c:strCache>
                <c:ptCount val="3"/>
                <c:pt idx="0">
                  <c:v>Indiana</c:v>
                </c:pt>
                <c:pt idx="1">
                  <c:v>Region</c:v>
                </c:pt>
                <c:pt idx="2">
                  <c:v>Countrywide</c:v>
                </c:pt>
              </c:strCache>
            </c:strRef>
          </c:cat>
          <c:val>
            <c:numRef>
              <c:f>Sheet1!$B$5:$B$7</c:f>
              <c:numCache>
                <c:formatCode>General</c:formatCode>
                <c:ptCount val="3"/>
                <c:pt idx="0">
                  <c:v>0.47</c:v>
                </c:pt>
                <c:pt idx="1">
                  <c:v>0.33</c:v>
                </c:pt>
                <c:pt idx="2">
                  <c:v>0.42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6F9-48CB-A874-EB8C3F34C84D}"/>
            </c:ext>
          </c:extLst>
        </c:ser>
        <c:ser>
          <c:idx val="1"/>
          <c:order val="1"/>
          <c:tx>
            <c:strRef>
              <c:f>Sheet1!$C$4</c:f>
              <c:strCache>
                <c:ptCount val="1"/>
                <c:pt idx="0">
                  <c:v>Permanent Partial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Sheet1!$A$5:$A$7</c:f>
              <c:strCache>
                <c:ptCount val="3"/>
                <c:pt idx="0">
                  <c:v>Indiana</c:v>
                </c:pt>
                <c:pt idx="1">
                  <c:v>Region</c:v>
                </c:pt>
                <c:pt idx="2">
                  <c:v>Countrywide</c:v>
                </c:pt>
              </c:strCache>
            </c:strRef>
          </c:cat>
          <c:val>
            <c:numRef>
              <c:f>Sheet1!$C$5:$C$7</c:f>
              <c:numCache>
                <c:formatCode>General</c:formatCode>
                <c:ptCount val="3"/>
                <c:pt idx="0">
                  <c:v>0.49</c:v>
                </c:pt>
                <c:pt idx="1">
                  <c:v>0.6</c:v>
                </c:pt>
                <c:pt idx="2">
                  <c:v>0.49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6F9-48CB-A874-EB8C3F34C84D}"/>
            </c:ext>
          </c:extLst>
        </c:ser>
        <c:ser>
          <c:idx val="2"/>
          <c:order val="2"/>
          <c:tx>
            <c:strRef>
              <c:f>Sheet1!$D$4</c:f>
              <c:strCache>
                <c:ptCount val="1"/>
                <c:pt idx="0">
                  <c:v>Permanent Total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Lbls>
            <c:dLbl>
              <c:idx val="0"/>
              <c:layout>
                <c:manualLayout>
                  <c:x val="-6.9271266278747579E-3"/>
                  <c:y val="2.6031647057980281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6F9-48CB-A874-EB8C3F34C84D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Sheet1!$A$5:$A$7</c:f>
              <c:strCache>
                <c:ptCount val="3"/>
                <c:pt idx="0">
                  <c:v>Indiana</c:v>
                </c:pt>
                <c:pt idx="1">
                  <c:v>Region</c:v>
                </c:pt>
                <c:pt idx="2">
                  <c:v>Countrywide</c:v>
                </c:pt>
              </c:strCache>
            </c:strRef>
          </c:cat>
          <c:val>
            <c:numRef>
              <c:f>Sheet1!$D$5:$D$7</c:f>
              <c:numCache>
                <c:formatCode>General</c:formatCode>
                <c:ptCount val="3"/>
                <c:pt idx="0">
                  <c:v>0.01</c:v>
                </c:pt>
                <c:pt idx="1">
                  <c:v>0.03</c:v>
                </c:pt>
                <c:pt idx="2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6F9-48CB-A874-EB8C3F34C84D}"/>
            </c:ext>
          </c:extLst>
        </c:ser>
        <c:ser>
          <c:idx val="4"/>
          <c:order val="3"/>
          <c:tx>
            <c:strRef>
              <c:f>Sheet1!$E$4</c:f>
              <c:strCache>
                <c:ptCount val="1"/>
                <c:pt idx="0">
                  <c:v>Fatal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Sheet1!$A$5:$A$7</c:f>
              <c:strCache>
                <c:ptCount val="3"/>
                <c:pt idx="0">
                  <c:v>Indiana</c:v>
                </c:pt>
                <c:pt idx="1">
                  <c:v>Region</c:v>
                </c:pt>
                <c:pt idx="2">
                  <c:v>Countrywide</c:v>
                </c:pt>
              </c:strCache>
            </c:strRef>
          </c:cat>
          <c:val>
            <c:numRef>
              <c:f>Sheet1!$E$5:$E$7</c:f>
              <c:numCache>
                <c:formatCode>General</c:formatCode>
                <c:ptCount val="3"/>
                <c:pt idx="0">
                  <c:v>0.03</c:v>
                </c:pt>
                <c:pt idx="1">
                  <c:v>0.04</c:v>
                </c:pt>
                <c:pt idx="2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6F9-48CB-A874-EB8C3F34C84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161077888"/>
        <c:axId val="161076352"/>
      </c:barChart>
      <c:valAx>
        <c:axId val="161076352"/>
        <c:scaling>
          <c:orientation val="minMax"/>
        </c:scaling>
        <c:delete val="0"/>
        <c:axPos val="t"/>
        <c:numFmt formatCode="0%" sourceLinked="1"/>
        <c:majorTickMark val="out"/>
        <c:minorTickMark val="none"/>
        <c:tickLblPos val="none"/>
        <c:spPr>
          <a:noFill/>
          <a:ln w="2540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n-US"/>
          </a:p>
        </c:txPr>
        <c:crossAx val="161077888"/>
        <c:crosses val="autoZero"/>
        <c:crossBetween val="between"/>
      </c:valAx>
      <c:catAx>
        <c:axId val="161077888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 w="25400" cap="flat" cmpd="sng" algn="ctr">
            <a:noFill/>
            <a:prstDash val="solid"/>
            <a:round/>
          </a:ln>
          <a:effectLst/>
        </c:spPr>
        <c:txPr>
          <a:bodyPr rot="6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rgbClr val="50505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n-US"/>
          </a:p>
        </c:txPr>
        <c:crossAx val="16107635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710779501749834"/>
          <c:y val="0.87871269582476774"/>
          <c:w val="0.84545454545454546"/>
          <c:h val="5.49597911092622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505050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400">
          <a:solidFill>
            <a:schemeClr val="tx1">
              <a:lumMod val="50000"/>
              <a:lumOff val="50000"/>
            </a:schemeClr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pPr>
      <a:endParaRPr lang="en-US"/>
    </a:p>
  </c:txPr>
  <c:externalData r:id="rId1">
    <c:autoUpdate val="0"/>
  </c:externalData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771927547518099"/>
          <c:y val="0.14454379400269157"/>
          <c:w val="0.82961637006912614"/>
          <c:h val="0.71625733577235107"/>
        </c:manualLayout>
      </c:layout>
      <c:barChart>
        <c:barDir val="bar"/>
        <c:grouping val="percentStacked"/>
        <c:varyColors val="0"/>
        <c:ser>
          <c:idx val="3"/>
          <c:order val="0"/>
          <c:tx>
            <c:strRef>
              <c:f>Sheet1!$B$4</c:f>
              <c:strCache>
                <c:ptCount val="1"/>
                <c:pt idx="0">
                  <c:v>Medical-Only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rgbClr val="505050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Sheet1!$A$5:$A$7</c:f>
              <c:strCache>
                <c:ptCount val="3"/>
                <c:pt idx="0">
                  <c:v>Indiana</c:v>
                </c:pt>
                <c:pt idx="1">
                  <c:v>Region</c:v>
                </c:pt>
                <c:pt idx="2">
                  <c:v>Countrywide</c:v>
                </c:pt>
              </c:strCache>
            </c:strRef>
          </c:cat>
          <c:val>
            <c:numRef>
              <c:f>Sheet1!$B$5:$B$7</c:f>
              <c:numCache>
                <c:formatCode>General</c:formatCode>
                <c:ptCount val="3"/>
                <c:pt idx="0">
                  <c:v>0.2</c:v>
                </c:pt>
                <c:pt idx="1">
                  <c:v>0.13</c:v>
                </c:pt>
                <c:pt idx="2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EE-44CE-8ABD-53CF74397F46}"/>
            </c:ext>
          </c:extLst>
        </c:ser>
        <c:ser>
          <c:idx val="0"/>
          <c:order val="1"/>
          <c:tx>
            <c:strRef>
              <c:f>Sheet1!$C$4</c:f>
              <c:strCache>
                <c:ptCount val="1"/>
                <c:pt idx="0">
                  <c:v>Temporary Total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0DEE-44CE-8ABD-53CF74397F46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0DEE-44CE-8ABD-53CF74397F46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0DEE-44CE-8ABD-53CF74397F46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0DEE-44CE-8ABD-53CF74397F46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0DEE-44CE-8ABD-53CF74397F46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Sheet1!$A$5:$A$7</c:f>
              <c:strCache>
                <c:ptCount val="3"/>
                <c:pt idx="0">
                  <c:v>Indiana</c:v>
                </c:pt>
                <c:pt idx="1">
                  <c:v>Region</c:v>
                </c:pt>
                <c:pt idx="2">
                  <c:v>Countrywide</c:v>
                </c:pt>
              </c:strCache>
            </c:strRef>
          </c:cat>
          <c:val>
            <c:numRef>
              <c:f>Sheet1!$C$5:$C$7</c:f>
              <c:numCache>
                <c:formatCode>General</c:formatCode>
                <c:ptCount val="3"/>
                <c:pt idx="0">
                  <c:v>0.41</c:v>
                </c:pt>
                <c:pt idx="1">
                  <c:v>0.35</c:v>
                </c:pt>
                <c:pt idx="2">
                  <c:v>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DEE-44CE-8ABD-53CF74397F46}"/>
            </c:ext>
          </c:extLst>
        </c:ser>
        <c:ser>
          <c:idx val="1"/>
          <c:order val="2"/>
          <c:tx>
            <c:strRef>
              <c:f>Sheet1!$D$4</c:f>
              <c:strCache>
                <c:ptCount val="1"/>
                <c:pt idx="0">
                  <c:v>Permanent Partial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Sheet1!$A$5:$A$7</c:f>
              <c:strCache>
                <c:ptCount val="3"/>
                <c:pt idx="0">
                  <c:v>Indiana</c:v>
                </c:pt>
                <c:pt idx="1">
                  <c:v>Region</c:v>
                </c:pt>
                <c:pt idx="2">
                  <c:v>Countrywide</c:v>
                </c:pt>
              </c:strCache>
            </c:strRef>
          </c:cat>
          <c:val>
            <c:numRef>
              <c:f>Sheet1!$D$5:$D$7</c:f>
              <c:numCache>
                <c:formatCode>General</c:formatCode>
                <c:ptCount val="3"/>
                <c:pt idx="0">
                  <c:v>0.38</c:v>
                </c:pt>
                <c:pt idx="1">
                  <c:v>0.48</c:v>
                </c:pt>
                <c:pt idx="2">
                  <c:v>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DEE-44CE-8ABD-53CF74397F46}"/>
            </c:ext>
          </c:extLst>
        </c:ser>
        <c:ser>
          <c:idx val="2"/>
          <c:order val="3"/>
          <c:tx>
            <c:strRef>
              <c:f>Sheet1!$E$4</c:f>
              <c:strCache>
                <c:ptCount val="1"/>
                <c:pt idx="0">
                  <c:v>Permanent Total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Lbls>
            <c:dLbl>
              <c:idx val="0"/>
              <c:layout>
                <c:manualLayout>
                  <c:x val="-1.1322463768116109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DEE-44CE-8ABD-53CF74397F46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Sheet1!$A$5:$A$7</c:f>
              <c:strCache>
                <c:ptCount val="3"/>
                <c:pt idx="0">
                  <c:v>Indiana</c:v>
                </c:pt>
                <c:pt idx="1">
                  <c:v>Region</c:v>
                </c:pt>
                <c:pt idx="2">
                  <c:v>Countrywide</c:v>
                </c:pt>
              </c:strCache>
            </c:strRef>
          </c:cat>
          <c:val>
            <c:numRef>
              <c:f>Sheet1!$E$5:$E$7</c:f>
              <c:numCache>
                <c:formatCode>General</c:formatCode>
                <c:ptCount val="3"/>
                <c:pt idx="0">
                  <c:v>0.01</c:v>
                </c:pt>
                <c:pt idx="1">
                  <c:v>0.03</c:v>
                </c:pt>
                <c:pt idx="2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DEE-44CE-8ABD-53CF74397F46}"/>
            </c:ext>
          </c:extLst>
        </c:ser>
        <c:ser>
          <c:idx val="4"/>
          <c:order val="4"/>
          <c:tx>
            <c:strRef>
              <c:f>Sheet1!$F$4</c:f>
              <c:strCache>
                <c:ptCount val="1"/>
                <c:pt idx="0">
                  <c:v>Fatal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Lbls>
            <c:dLbl>
              <c:idx val="0"/>
              <c:layout>
                <c:manualLayout>
                  <c:x val="9.057971014492754E-3"/>
                  <c:y val="0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>
                        <a:solidFill>
                          <a:schemeClr val="tx2"/>
                        </a:solidFill>
                      </a:defRPr>
                    </a:pPr>
                    <a:r>
                      <a:rPr lang="en-US" dirty="0">
                        <a:solidFill>
                          <a:schemeClr val="tx2"/>
                        </a:solidFill>
                      </a:rPr>
                      <a:t> </a:t>
                    </a:r>
                    <a:fld id="{1DB345A5-0AA8-472F-8801-597795E5CFF0}" type="VALUE">
                      <a:rPr lang="en-US" smtClean="0">
                        <a:solidFill>
                          <a:schemeClr val="tx2"/>
                        </a:solidFill>
                      </a:rPr>
                      <a:pPr>
                        <a:defRPr>
                          <a:solidFill>
                            <a:schemeClr val="tx2"/>
                          </a:solidFill>
                        </a:defRPr>
                      </a:pPr>
                      <a:t>[VALUE]</a:t>
                    </a:fld>
                    <a:endParaRPr lang="en-US" dirty="0">
                      <a:solidFill>
                        <a:schemeClr val="tx2"/>
                      </a:solidFill>
                    </a:endParaRPr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0DEE-44CE-8ABD-53CF74397F46}"/>
                </c:ext>
              </c:extLst>
            </c:dLbl>
            <c:dLbl>
              <c:idx val="1"/>
              <c:layout>
                <c:manualLayout>
                  <c:x val="1.3586956521738964E-2"/>
                  <c:y val="-2.7902282252896182E-3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tx2"/>
                      </a:solidFill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DEE-44CE-8ABD-53CF74397F46}"/>
                </c:ext>
              </c:extLst>
            </c:dLbl>
            <c:dLbl>
              <c:idx val="2"/>
              <c:layout>
                <c:manualLayout>
                  <c:x val="1.369670418235764E-2"/>
                  <c:y val="4.3940601983295568E-7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tx2"/>
                      </a:solidFill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DEE-44CE-8ABD-53CF74397F46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Sheet1!$A$5:$A$7</c:f>
              <c:strCache>
                <c:ptCount val="3"/>
                <c:pt idx="0">
                  <c:v>Indiana</c:v>
                </c:pt>
                <c:pt idx="1">
                  <c:v>Region</c:v>
                </c:pt>
                <c:pt idx="2">
                  <c:v>Countrywide</c:v>
                </c:pt>
              </c:strCache>
            </c:strRef>
          </c:cat>
          <c:val>
            <c:numRef>
              <c:f>Sheet1!$F$5:$F$7</c:f>
              <c:numCache>
                <c:formatCode>General</c:formatCode>
                <c:ptCount val="3"/>
                <c:pt idx="0">
                  <c:v>0</c:v>
                </c:pt>
                <c:pt idx="1">
                  <c:v>0.01</c:v>
                </c:pt>
                <c:pt idx="2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0DEE-44CE-8ABD-53CF74397F4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161077888"/>
        <c:axId val="161076352"/>
      </c:barChart>
      <c:valAx>
        <c:axId val="161076352"/>
        <c:scaling>
          <c:orientation val="minMax"/>
        </c:scaling>
        <c:delete val="0"/>
        <c:axPos val="t"/>
        <c:numFmt formatCode="0%" sourceLinked="1"/>
        <c:majorTickMark val="out"/>
        <c:minorTickMark val="none"/>
        <c:tickLblPos val="none"/>
        <c:spPr>
          <a:noFill/>
          <a:ln w="2540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n-US"/>
          </a:p>
        </c:txPr>
        <c:crossAx val="161077888"/>
        <c:crosses val="autoZero"/>
        <c:crossBetween val="between"/>
      </c:valAx>
      <c:catAx>
        <c:axId val="161077888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 w="25400" cap="flat" cmpd="sng" algn="ctr">
            <a:noFill/>
            <a:prstDash val="solid"/>
            <a:round/>
          </a:ln>
          <a:effectLst/>
        </c:spPr>
        <c:txPr>
          <a:bodyPr rot="6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rgbClr val="50505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n-US"/>
          </a:p>
        </c:txPr>
        <c:crossAx val="16107635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849614951977157"/>
          <c:y val="0.83083796262291609"/>
          <c:w val="0.84545454545454546"/>
          <c:h val="0.123148123092069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505050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400">
          <a:solidFill>
            <a:schemeClr val="tx1">
              <a:lumMod val="50000"/>
              <a:lumOff val="50000"/>
            </a:schemeClr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1544733323428913E-2"/>
          <c:y val="2.6424304876982749E-2"/>
          <c:w val="0.92185149309166547"/>
          <c:h val="0.874129069269397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Premium ($M)</c:v>
                </c:pt>
              </c:strCache>
            </c:strRef>
          </c:tx>
          <c:spPr>
            <a:solidFill>
              <a:sysClr val="window" lastClr="FFFFFF">
                <a:lumMod val="85000"/>
              </a:sysClr>
            </a:solidFill>
            <a:ln w="12700">
              <a:solidFill>
                <a:schemeClr val="bg1"/>
              </a:solidFill>
            </a:ln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Sheet1!$B$2:$B$11</c:f>
              <c:numCache>
                <c:formatCode>0.0</c:formatCode>
                <c:ptCount val="10"/>
                <c:pt idx="0">
                  <c:v>889.52</c:v>
                </c:pt>
                <c:pt idx="1">
                  <c:v>876.18</c:v>
                </c:pt>
                <c:pt idx="2">
                  <c:v>825.8</c:v>
                </c:pt>
                <c:pt idx="3">
                  <c:v>801.83</c:v>
                </c:pt>
                <c:pt idx="4">
                  <c:v>799.36</c:v>
                </c:pt>
                <c:pt idx="5">
                  <c:v>756.06</c:v>
                </c:pt>
                <c:pt idx="6">
                  <c:v>775.32</c:v>
                </c:pt>
                <c:pt idx="7">
                  <c:v>839.87</c:v>
                </c:pt>
                <c:pt idx="8">
                  <c:v>855.84</c:v>
                </c:pt>
                <c:pt idx="9">
                  <c:v>834.06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9F-43E7-84DD-D3BDC7081C9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Highlight</c:v>
                </c:pt>
              </c:strCache>
            </c:strRef>
          </c:tx>
          <c:spPr>
            <a:solidFill>
              <a:srgbClr val="008AFE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Sheet1!$C$2:$C$11</c:f>
              <c:numCache>
                <c:formatCode>General</c:formatCode>
                <c:ptCount val="10"/>
                <c:pt idx="8" formatCode="0.0">
                  <c:v>855.84</c:v>
                </c:pt>
                <c:pt idx="9" formatCode="0.0">
                  <c:v>834.06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A9F-43E7-84DD-D3BDC7081C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42287104"/>
        <c:axId val="42288640"/>
      </c:barChart>
      <c:catAx>
        <c:axId val="422871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rnd">
            <a:solidFill>
              <a:srgbClr val="BFBFBF"/>
            </a:solidFill>
          </a:ln>
        </c:spPr>
        <c:crossAx val="42288640"/>
        <c:crosses val="autoZero"/>
        <c:auto val="1"/>
        <c:lblAlgn val="ctr"/>
        <c:lblOffset val="0"/>
        <c:noMultiLvlLbl val="0"/>
      </c:catAx>
      <c:valAx>
        <c:axId val="42288640"/>
        <c:scaling>
          <c:orientation val="minMax"/>
          <c:min val="0"/>
        </c:scaling>
        <c:delete val="0"/>
        <c:axPos val="l"/>
        <c:numFmt formatCode="0" sourceLinked="0"/>
        <c:majorTickMark val="none"/>
        <c:minorTickMark val="none"/>
        <c:tickLblPos val="nextTo"/>
        <c:spPr>
          <a:ln>
            <a:noFill/>
          </a:ln>
        </c:spPr>
        <c:crossAx val="42287104"/>
        <c:crosses val="autoZero"/>
        <c:crossBetween val="between"/>
        <c:majorUnit val="100"/>
      </c:valAx>
    </c:plotArea>
    <c:plotVisOnly val="1"/>
    <c:dispBlanksAs val="gap"/>
    <c:showDLblsOverMax val="0"/>
  </c:chart>
  <c:txPr>
    <a:bodyPr/>
    <a:lstStyle/>
    <a:p>
      <a:pPr>
        <a:defRPr sz="1400" b="0" baseline="0">
          <a:solidFill>
            <a:schemeClr val="tx1"/>
          </a:solidFill>
        </a:defRPr>
      </a:pPr>
      <a:endParaRPr lang="en-US"/>
    </a:p>
  </c:txPr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137029368552099"/>
          <c:y val="3.8585160913436244E-2"/>
          <c:w val="0.69587704590009469"/>
          <c:h val="0.8229696632895739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Medical</c:v>
                </c:pt>
              </c:strCache>
            </c:strRef>
          </c:tx>
          <c:spPr>
            <a:ln w="9525">
              <a:solidFill>
                <a:schemeClr val="tx1"/>
              </a:solidFill>
              <a:prstDash val="solid"/>
            </a:ln>
          </c:spPr>
          <c:invertIfNegative val="0"/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48E5-4EF6-A8B7-555D8BD6EDAC}"/>
              </c:ext>
            </c:extLst>
          </c:dPt>
          <c:cat>
            <c:numRef>
              <c:f>Sheet1!$B$1:$G$1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Sheet1!$B$2:$G$2</c:f>
              <c:numCache>
                <c:formatCode>"$"#,##0</c:formatCode>
                <c:ptCount val="6"/>
                <c:pt idx="0">
                  <c:v>18486.465520999998</c:v>
                </c:pt>
                <c:pt idx="1">
                  <c:v>19971.622575000001</c:v>
                </c:pt>
                <c:pt idx="2">
                  <c:v>17408.211113000001</c:v>
                </c:pt>
                <c:pt idx="3">
                  <c:v>16974.937987000001</c:v>
                </c:pt>
                <c:pt idx="4">
                  <c:v>18991.452130999998</c:v>
                </c:pt>
                <c:pt idx="5">
                  <c:v>17282.151961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E5-4EF6-A8B7-555D8BD6EDAC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Indemnity</c:v>
                </c:pt>
              </c:strCache>
            </c:strRef>
          </c:tx>
          <c:spPr>
            <a:solidFill>
              <a:schemeClr val="accent2"/>
            </a:solidFill>
            <a:ln w="9525">
              <a:solidFill>
                <a:schemeClr val="tx1"/>
              </a:solidFill>
            </a:ln>
          </c:spPr>
          <c:invertIfNegative val="0"/>
          <c:cat>
            <c:numRef>
              <c:f>Sheet1!$B$1:$G$1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Sheet1!$B$3:$G$3</c:f>
              <c:numCache>
                <c:formatCode>"$"#,##0</c:formatCode>
                <c:ptCount val="6"/>
                <c:pt idx="0">
                  <c:v>6774.3668636000002</c:v>
                </c:pt>
                <c:pt idx="1">
                  <c:v>7140.8920254000004</c:v>
                </c:pt>
                <c:pt idx="2">
                  <c:v>7011.611261</c:v>
                </c:pt>
                <c:pt idx="3">
                  <c:v>6765.9523577999998</c:v>
                </c:pt>
                <c:pt idx="4">
                  <c:v>7406.5436673000004</c:v>
                </c:pt>
                <c:pt idx="5">
                  <c:v>7802.9238745000002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8E5-4EF6-A8B7-555D8BD6EDAC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BDE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cat>
            <c:numRef>
              <c:f>Sheet1!$B$1:$G$1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Sheet1!$B$4:$G$4</c:f>
              <c:numCache>
                <c:formatCode>"$"#,##0</c:formatCode>
                <c:ptCount val="6"/>
                <c:pt idx="0">
                  <c:v>3741.2118113000001</c:v>
                </c:pt>
                <c:pt idx="1">
                  <c:v>4144.7729522999998</c:v>
                </c:pt>
                <c:pt idx="2">
                  <c:v>3562.7083410999999</c:v>
                </c:pt>
                <c:pt idx="3">
                  <c:v>3375.6920246999998</c:v>
                </c:pt>
                <c:pt idx="4">
                  <c:v>3680.7738399</c:v>
                </c:pt>
                <c:pt idx="5">
                  <c:v>3770.7248755000001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8E5-4EF6-A8B7-555D8BD6ED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6603136"/>
        <c:axId val="6604672"/>
      </c:barChart>
      <c:catAx>
        <c:axId val="6603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>
            <a:solidFill>
              <a:schemeClr val="tx1"/>
            </a:solidFill>
          </a:ln>
        </c:spPr>
        <c:txPr>
          <a:bodyPr rot="0" vert="horz"/>
          <a:lstStyle/>
          <a:p>
            <a:pPr>
              <a:defRPr sz="1500"/>
            </a:pPr>
            <a:endParaRPr lang="en-US"/>
          </a:p>
        </c:txPr>
        <c:crossAx val="6604672"/>
        <c:crosses val="autoZero"/>
        <c:auto val="1"/>
        <c:lblAlgn val="ctr"/>
        <c:lblOffset val="100"/>
        <c:noMultiLvlLbl val="0"/>
      </c:catAx>
      <c:valAx>
        <c:axId val="6604672"/>
        <c:scaling>
          <c:orientation val="minMax"/>
          <c:max val="50000"/>
        </c:scaling>
        <c:delete val="0"/>
        <c:axPos val="l"/>
        <c:majorGridlines/>
        <c:numFmt formatCode="&quot;$&quot;#,##0" sourceLinked="0"/>
        <c:majorTickMark val="none"/>
        <c:minorTickMark val="none"/>
        <c:tickLblPos val="nextTo"/>
        <c:spPr>
          <a:ln>
            <a:solidFill>
              <a:schemeClr val="tx1"/>
            </a:solidFill>
          </a:ln>
        </c:spPr>
        <c:txPr>
          <a:bodyPr rot="0" vert="horz"/>
          <a:lstStyle/>
          <a:p>
            <a:pPr>
              <a:defRPr sz="1600"/>
            </a:pPr>
            <a:endParaRPr lang="en-US"/>
          </a:p>
        </c:txPr>
        <c:crossAx val="6603136"/>
        <c:crosses val="autoZero"/>
        <c:crossBetween val="between"/>
        <c:majorUnit val="5000"/>
      </c:valAx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 b="0" i="0" u="none" strike="noStrike" baseline="0">
          <a:solidFill>
            <a:schemeClr val="tx1"/>
          </a:solidFill>
          <a:latin typeface="+mn-lt"/>
          <a:ea typeface="Tahoma"/>
          <a:cs typeface="Tahoma"/>
        </a:defRPr>
      </a:pPr>
      <a:endParaRPr lang="en-US"/>
    </a:p>
  </c:txPr>
  <c:externalData r:id="rId1">
    <c:autoUpdate val="0"/>
  </c:externalData>
  <c:userShapes r:id="rId2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137029368552099"/>
          <c:y val="3.8585160913436244E-2"/>
          <c:w val="0.51465458078867032"/>
          <c:h val="0.8228281943988059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Medical</c:v>
                </c:pt>
              </c:strCache>
            </c:strRef>
          </c:tx>
          <c:spPr>
            <a:ln w="9525">
              <a:solidFill>
                <a:schemeClr val="tx1"/>
              </a:solidFill>
              <a:prstDash val="solid"/>
            </a:ln>
          </c:spPr>
          <c:invertIfNegative val="0"/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C03-49E5-AB77-50091EE721B7}"/>
              </c:ext>
            </c:extLst>
          </c:dPt>
          <c:cat>
            <c:numRef>
              <c:f>Sheet1!$B$1:$E$1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Sheet1!$B$2:$E$2</c:f>
              <c:numCache>
                <c:formatCode>"$"#,##0</c:formatCode>
                <c:ptCount val="4"/>
                <c:pt idx="0">
                  <c:v>22529.115152999999</c:v>
                </c:pt>
                <c:pt idx="1">
                  <c:v>24549.653420999999</c:v>
                </c:pt>
                <c:pt idx="2">
                  <c:v>21985.154986000001</c:v>
                </c:pt>
                <c:pt idx="3">
                  <c:v>21927.939932000001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C03-49E5-AB77-50091EE721B7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Indemnity</c:v>
                </c:pt>
              </c:strCache>
            </c:strRef>
          </c:tx>
          <c:spPr>
            <a:solidFill>
              <a:schemeClr val="accent2"/>
            </a:solidFill>
            <a:ln w="9525">
              <a:solidFill>
                <a:schemeClr val="tx1"/>
              </a:solidFill>
            </a:ln>
          </c:spPr>
          <c:invertIfNegative val="0"/>
          <c:cat>
            <c:numRef>
              <c:f>Sheet1!$B$1:$E$1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Sheet1!$B$3:$E$3</c:f>
              <c:numCache>
                <c:formatCode>"$"#,##0</c:formatCode>
                <c:ptCount val="4"/>
                <c:pt idx="0">
                  <c:v>11532.438113</c:v>
                </c:pt>
                <c:pt idx="1">
                  <c:v>12704.643494</c:v>
                </c:pt>
                <c:pt idx="2">
                  <c:v>12173.414803</c:v>
                </c:pt>
                <c:pt idx="3">
                  <c:v>12039.191344000001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C03-49E5-AB77-50091EE721B7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BDE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cat>
            <c:numRef>
              <c:f>Sheet1!$B$1:$E$1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Sheet1!$B$4:$E$4</c:f>
              <c:numCache>
                <c:formatCode>"$"#,##0</c:formatCode>
                <c:ptCount val="4"/>
                <c:pt idx="0">
                  <c:v>5345.7496193999996</c:v>
                </c:pt>
                <c:pt idx="1">
                  <c:v>5803.4678280999997</c:v>
                </c:pt>
                <c:pt idx="2">
                  <c:v>5056.8725280999997</c:v>
                </c:pt>
                <c:pt idx="3">
                  <c:v>4965.2574610000001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C03-49E5-AB77-50091EE721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6603136"/>
        <c:axId val="6604672"/>
      </c:barChart>
      <c:catAx>
        <c:axId val="6603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>
            <a:solidFill>
              <a:schemeClr val="tx1"/>
            </a:solidFill>
          </a:ln>
        </c:spPr>
        <c:txPr>
          <a:bodyPr rot="0" vert="horz"/>
          <a:lstStyle/>
          <a:p>
            <a:pPr>
              <a:defRPr sz="1500"/>
            </a:pPr>
            <a:endParaRPr lang="en-US"/>
          </a:p>
        </c:txPr>
        <c:crossAx val="6604672"/>
        <c:crosses val="autoZero"/>
        <c:auto val="1"/>
        <c:lblAlgn val="ctr"/>
        <c:lblOffset val="100"/>
        <c:noMultiLvlLbl val="0"/>
      </c:catAx>
      <c:valAx>
        <c:axId val="6604672"/>
        <c:scaling>
          <c:orientation val="minMax"/>
          <c:max val="50000"/>
        </c:scaling>
        <c:delete val="0"/>
        <c:axPos val="l"/>
        <c:majorGridlines/>
        <c:numFmt formatCode="&quot;$&quot;#,##0" sourceLinked="0"/>
        <c:majorTickMark val="none"/>
        <c:minorTickMark val="none"/>
        <c:tickLblPos val="nextTo"/>
        <c:spPr>
          <a:ln>
            <a:solidFill>
              <a:schemeClr val="tx1"/>
            </a:solidFill>
          </a:ln>
        </c:spPr>
        <c:txPr>
          <a:bodyPr rot="0" vert="horz"/>
          <a:lstStyle/>
          <a:p>
            <a:pPr>
              <a:defRPr sz="1600"/>
            </a:pPr>
            <a:endParaRPr lang="en-US"/>
          </a:p>
        </c:txPr>
        <c:crossAx val="6603136"/>
        <c:crosses val="autoZero"/>
        <c:crossBetween val="between"/>
        <c:majorUnit val="5000"/>
      </c:valAx>
    </c:plotArea>
    <c:legend>
      <c:legendPos val="r"/>
      <c:layout>
        <c:manualLayout>
          <c:xMode val="edge"/>
          <c:yMode val="edge"/>
          <c:x val="0.73027018031779878"/>
          <c:y val="0.18205711777494582"/>
          <c:w val="0.26894737558502185"/>
          <c:h val="0.42726777791654591"/>
        </c:manualLayout>
      </c:layout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 b="0" i="0" u="none" strike="noStrike" baseline="0">
          <a:solidFill>
            <a:schemeClr val="tx1"/>
          </a:solidFill>
          <a:latin typeface="+mn-lt"/>
          <a:ea typeface="Tahoma"/>
          <a:cs typeface="Tahoma"/>
        </a:defRPr>
      </a:pPr>
      <a:endParaRPr lang="en-US"/>
    </a:p>
  </c:txPr>
  <c:externalData r:id="rId1">
    <c:autoUpdate val="0"/>
  </c:externalData>
  <c:userShapes r:id="rId2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965752636183636"/>
          <c:y val="3.6688538932633422E-2"/>
          <c:w val="0.85517302113551596"/>
          <c:h val="0.78479532163742682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114855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AC9A-4056-9FD0-C8FF30967F07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AC9A-4056-9FD0-C8FF30967F07}"/>
              </c:ext>
            </c:extLst>
          </c:dPt>
          <c:dPt>
            <c:idx val="2"/>
            <c:invertIfNegative val="0"/>
            <c:bubble3D val="0"/>
            <c:spPr>
              <a:solidFill>
                <a:srgbClr val="EEAF28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C9A-4056-9FD0-C8FF30967F07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AC9A-4056-9FD0-C8FF30967F07}"/>
              </c:ext>
            </c:extLst>
          </c:dPt>
          <c:dLbls>
            <c:dLbl>
              <c:idx val="7"/>
              <c:layout>
                <c:manualLayout>
                  <c:x val="5.9727638207403332E-3"/>
                  <c:y val="2.9239766081870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C9A-4056-9FD0-C8FF30967F07}"/>
                </c:ext>
              </c:extLst>
            </c:dLbl>
            <c:dLbl>
              <c:idx val="8"/>
              <c:layout>
                <c:manualLayout>
                  <c:x val="2.3891055282960457E-3"/>
                  <c:y val="2.923976608187134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C9A-4056-9FD0-C8FF30967F07}"/>
                </c:ext>
              </c:extLst>
            </c:dLbl>
            <c:dLbl>
              <c:idx val="17"/>
              <c:layout>
                <c:manualLayout>
                  <c:x val="-1.0721123712016836E-16"/>
                  <c:y val="1.16959064327485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C9A-4056-9FD0-C8FF30967F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Sheet1!$B$1:$S$1</c:f>
              <c:strCache>
                <c:ptCount val="18"/>
                <c:pt idx="0">
                  <c:v>IA</c:v>
                </c:pt>
                <c:pt idx="1">
                  <c:v>WI</c:v>
                </c:pt>
                <c:pt idx="2">
                  <c:v>IN</c:v>
                </c:pt>
                <c:pt idx="3">
                  <c:v>AR</c:v>
                </c:pt>
                <c:pt idx="4">
                  <c:v>MI</c:v>
                </c:pt>
                <c:pt idx="5">
                  <c:v>VA</c:v>
                </c:pt>
                <c:pt idx="6">
                  <c:v>KY</c:v>
                </c:pt>
                <c:pt idx="7">
                  <c:v>MN</c:v>
                </c:pt>
                <c:pt idx="8">
                  <c:v>PA</c:v>
                </c:pt>
                <c:pt idx="9">
                  <c:v>TX</c:v>
                </c:pt>
                <c:pt idx="10">
                  <c:v>DE</c:v>
                </c:pt>
                <c:pt idx="11">
                  <c:v>NC</c:v>
                </c:pt>
                <c:pt idx="12">
                  <c:v>FL</c:v>
                </c:pt>
                <c:pt idx="13">
                  <c:v>LA</c:v>
                </c:pt>
                <c:pt idx="14">
                  <c:v>IL</c:v>
                </c:pt>
                <c:pt idx="15">
                  <c:v>CA</c:v>
                </c:pt>
                <c:pt idx="16">
                  <c:v>NJ</c:v>
                </c:pt>
                <c:pt idx="17">
                  <c:v>MA</c:v>
                </c:pt>
              </c:strCache>
            </c:strRef>
          </c:cat>
          <c:val>
            <c:numRef>
              <c:f>Sheet1!$B$2:$S$2</c:f>
              <c:numCache>
                <c:formatCode>0%</c:formatCode>
                <c:ptCount val="18"/>
                <c:pt idx="0">
                  <c:v>0.18957738004999999</c:v>
                </c:pt>
                <c:pt idx="1">
                  <c:v>0.19063235296999997</c:v>
                </c:pt>
                <c:pt idx="2">
                  <c:v>0.19264432367000001</c:v>
                </c:pt>
                <c:pt idx="3">
                  <c:v>0.19870151183000001</c:v>
                </c:pt>
                <c:pt idx="4">
                  <c:v>0.20634274182999998</c:v>
                </c:pt>
                <c:pt idx="5">
                  <c:v>0.20930191438000001</c:v>
                </c:pt>
                <c:pt idx="6">
                  <c:v>0.21262638506999998</c:v>
                </c:pt>
                <c:pt idx="7">
                  <c:v>0.25170646760999998</c:v>
                </c:pt>
                <c:pt idx="8">
                  <c:v>0.25500113849</c:v>
                </c:pt>
                <c:pt idx="9">
                  <c:v>0.25738068936000003</c:v>
                </c:pt>
                <c:pt idx="10">
                  <c:v>0.26092152330000001</c:v>
                </c:pt>
                <c:pt idx="11">
                  <c:v>0.26624565699000002</c:v>
                </c:pt>
                <c:pt idx="12">
                  <c:v>0.27911878531000001</c:v>
                </c:pt>
                <c:pt idx="13">
                  <c:v>0.29004509356000002</c:v>
                </c:pt>
                <c:pt idx="14">
                  <c:v>0.33530793060999997</c:v>
                </c:pt>
                <c:pt idx="15">
                  <c:v>0.34085342447</c:v>
                </c:pt>
                <c:pt idx="16">
                  <c:v>0.34180201472999999</c:v>
                </c:pt>
                <c:pt idx="17">
                  <c:v>0.38593265698000001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C9A-4056-9FD0-C8FF30967F0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34451200"/>
        <c:axId val="134452736"/>
      </c:barChart>
      <c:lineChart>
        <c:grouping val="standard"/>
        <c:varyColors val="1"/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ln w="22225">
              <a:solidFill>
                <a:sysClr val="window" lastClr="FFFFFF">
                  <a:lumMod val="50000"/>
                </a:sysClr>
              </a:solidFill>
              <a:prstDash val="dash"/>
            </a:ln>
          </c:spPr>
          <c:marker>
            <c:symbol val="none"/>
          </c:marker>
          <c:cat>
            <c:strRef>
              <c:f>Sheet1!$B$1:$S$1</c:f>
              <c:strCache>
                <c:ptCount val="18"/>
                <c:pt idx="0">
                  <c:v>IA</c:v>
                </c:pt>
                <c:pt idx="1">
                  <c:v>WI</c:v>
                </c:pt>
                <c:pt idx="2">
                  <c:v>IN</c:v>
                </c:pt>
                <c:pt idx="3">
                  <c:v>AR</c:v>
                </c:pt>
                <c:pt idx="4">
                  <c:v>MI</c:v>
                </c:pt>
                <c:pt idx="5">
                  <c:v>VA</c:v>
                </c:pt>
                <c:pt idx="6">
                  <c:v>KY</c:v>
                </c:pt>
                <c:pt idx="7">
                  <c:v>MN</c:v>
                </c:pt>
                <c:pt idx="8">
                  <c:v>PA</c:v>
                </c:pt>
                <c:pt idx="9">
                  <c:v>TX</c:v>
                </c:pt>
                <c:pt idx="10">
                  <c:v>DE</c:v>
                </c:pt>
                <c:pt idx="11">
                  <c:v>NC</c:v>
                </c:pt>
                <c:pt idx="12">
                  <c:v>FL</c:v>
                </c:pt>
                <c:pt idx="13">
                  <c:v>LA</c:v>
                </c:pt>
                <c:pt idx="14">
                  <c:v>IL</c:v>
                </c:pt>
                <c:pt idx="15">
                  <c:v>CA</c:v>
                </c:pt>
                <c:pt idx="16">
                  <c:v>NJ</c:v>
                </c:pt>
                <c:pt idx="17">
                  <c:v>MA</c:v>
                </c:pt>
              </c:strCache>
            </c:strRef>
          </c:cat>
          <c:val>
            <c:numRef>
              <c:f>Sheet1!$B$3:$S$3</c:f>
              <c:numCache>
                <c:formatCode>0%</c:formatCode>
                <c:ptCount val="18"/>
                <c:pt idx="0">
                  <c:v>0.25619091392500004</c:v>
                </c:pt>
                <c:pt idx="1">
                  <c:v>0.25619091392500004</c:v>
                </c:pt>
                <c:pt idx="2">
                  <c:v>0.25619091392500004</c:v>
                </c:pt>
                <c:pt idx="3">
                  <c:v>0.25619091392500004</c:v>
                </c:pt>
                <c:pt idx="4">
                  <c:v>0.25619091392500004</c:v>
                </c:pt>
                <c:pt idx="5">
                  <c:v>0.25619091392500004</c:v>
                </c:pt>
                <c:pt idx="6">
                  <c:v>0.25619091392500004</c:v>
                </c:pt>
                <c:pt idx="7">
                  <c:v>0.25619091392500004</c:v>
                </c:pt>
                <c:pt idx="8">
                  <c:v>0.25619091392500004</c:v>
                </c:pt>
                <c:pt idx="9">
                  <c:v>0.25619091392500004</c:v>
                </c:pt>
                <c:pt idx="10">
                  <c:v>0.25619091392500004</c:v>
                </c:pt>
                <c:pt idx="11">
                  <c:v>0.25619091392500004</c:v>
                </c:pt>
                <c:pt idx="12">
                  <c:v>0.25619091392500004</c:v>
                </c:pt>
                <c:pt idx="13">
                  <c:v>0.25619091392500004</c:v>
                </c:pt>
                <c:pt idx="14">
                  <c:v>0.25619091392500004</c:v>
                </c:pt>
                <c:pt idx="15">
                  <c:v>0.25619091392500004</c:v>
                </c:pt>
                <c:pt idx="16">
                  <c:v>0.25619091392500004</c:v>
                </c:pt>
                <c:pt idx="17">
                  <c:v>0.25619091392500004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AC9A-4056-9FD0-C8FF30967F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4451200"/>
        <c:axId val="134452736"/>
      </c:lineChart>
      <c:catAx>
        <c:axId val="134451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>
            <a:solidFill>
              <a:sysClr val="windowText" lastClr="000000"/>
            </a:solidFill>
          </a:ln>
        </c:spPr>
        <c:txPr>
          <a:bodyPr rot="0"/>
          <a:lstStyle/>
          <a:p>
            <a:pPr>
              <a:defRPr sz="1800">
                <a:solidFill>
                  <a:schemeClr val="accent3"/>
                </a:solidFill>
              </a:defRPr>
            </a:pPr>
            <a:endParaRPr lang="en-US"/>
          </a:p>
        </c:txPr>
        <c:crossAx val="134452736"/>
        <c:crosses val="autoZero"/>
        <c:auto val="1"/>
        <c:lblAlgn val="ctr"/>
        <c:lblOffset val="100"/>
        <c:tickLblSkip val="1"/>
        <c:noMultiLvlLbl val="0"/>
      </c:catAx>
      <c:valAx>
        <c:axId val="134452736"/>
        <c:scaling>
          <c:orientation val="minMax"/>
          <c:max val="0.4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800" b="1" i="0" baseline="0">
                    <a:effectLst/>
                  </a:rPr>
                  <a:t>% of Claims</a:t>
                </a:r>
                <a:endParaRPr lang="en-US">
                  <a:effectLst/>
                </a:endParaRPr>
              </a:p>
            </c:rich>
          </c:tx>
          <c:layout>
            <c:manualLayout>
              <c:xMode val="edge"/>
              <c:yMode val="edge"/>
              <c:x val="8.9364322880692553E-3"/>
              <c:y val="0.2614670534604227"/>
            </c:manualLayout>
          </c:layout>
          <c:overlay val="0"/>
        </c:title>
        <c:numFmt formatCode="0%" sourceLinked="0"/>
        <c:majorTickMark val="none"/>
        <c:minorTickMark val="none"/>
        <c:tickLblPos val="nextTo"/>
        <c:spPr>
          <a:ln>
            <a:solidFill>
              <a:sysClr val="windowText" lastClr="000000"/>
            </a:solidFill>
          </a:ln>
        </c:spPr>
        <c:txPr>
          <a:bodyPr/>
          <a:lstStyle/>
          <a:p>
            <a:pPr>
              <a:defRPr sz="1800">
                <a:solidFill>
                  <a:schemeClr val="accent3"/>
                </a:solidFill>
              </a:defRPr>
            </a:pPr>
            <a:endParaRPr lang="en-US"/>
          </a:p>
        </c:txPr>
        <c:crossAx val="134451200"/>
        <c:crosses val="autoZero"/>
        <c:crossBetween val="between"/>
      </c:valAx>
      <c:spPr>
        <a:ln>
          <a:solidFill>
            <a:sysClr val="windowText" lastClr="000000"/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022989717891809"/>
          <c:y val="3.098919405173084E-2"/>
          <c:w val="0.84306401384243734"/>
          <c:h val="0.8088909885055908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114855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4DB5-4E95-878B-BC77FEEA1354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4DB5-4E95-878B-BC77FEEA1354}"/>
              </c:ext>
            </c:extLst>
          </c:dPt>
          <c:dPt>
            <c:idx val="12"/>
            <c:invertIfNegative val="0"/>
            <c:bubble3D val="0"/>
            <c:spPr>
              <a:pattFill prst="wdUpDiag">
                <a:fgClr>
                  <a:srgbClr val="EEAF28"/>
                </a:fgClr>
                <a:bgClr>
                  <a:srgbClr val="114855"/>
                </a:bgClr>
              </a:patt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DB5-4E95-878B-BC77FEEA1354}"/>
              </c:ext>
            </c:extLst>
          </c:dPt>
          <c:dPt>
            <c:idx val="13"/>
            <c:invertIfNegative val="0"/>
            <c:bubble3D val="0"/>
            <c:spPr>
              <a:solidFill>
                <a:srgbClr val="EEAF28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DB5-4E95-878B-BC77FEEA1354}"/>
              </c:ext>
            </c:extLst>
          </c:dPt>
          <c:dPt>
            <c:idx val="14"/>
            <c:invertIfNegative val="0"/>
            <c:bubble3D val="0"/>
            <c:spPr>
              <a:solidFill>
                <a:srgbClr val="EEAF28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DB5-4E95-878B-BC77FEEA1354}"/>
              </c:ext>
            </c:extLst>
          </c:dPt>
          <c:dPt>
            <c:idx val="15"/>
            <c:invertIfNegative val="0"/>
            <c:bubble3D val="0"/>
            <c:spPr>
              <a:solidFill>
                <a:srgbClr val="EEAF28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DB5-4E95-878B-BC77FEEA1354}"/>
              </c:ext>
            </c:extLst>
          </c:dPt>
          <c:dPt>
            <c:idx val="16"/>
            <c:invertIfNegative val="0"/>
            <c:bubble3D val="0"/>
            <c:spPr>
              <a:solidFill>
                <a:srgbClr val="EEAF28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DB5-4E95-878B-BC77FEEA1354}"/>
              </c:ext>
            </c:extLst>
          </c:dPt>
          <c:dPt>
            <c:idx val="17"/>
            <c:invertIfNegative val="0"/>
            <c:bubble3D val="0"/>
            <c:spPr>
              <a:solidFill>
                <a:srgbClr val="EEAF28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DB5-4E95-878B-BC77FEEA1354}"/>
              </c:ext>
            </c:extLst>
          </c:dPt>
          <c:dLbls>
            <c:dLbl>
              <c:idx val="0"/>
              <c:layout>
                <c:manualLayout>
                  <c:x val="0"/>
                  <c:y val="1.78887222874463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4DB5-4E95-878B-BC77FEEA1354}"/>
                </c:ext>
              </c:extLst>
            </c:dLbl>
            <c:dLbl>
              <c:idx val="1"/>
              <c:layout>
                <c:manualLayout>
                  <c:x val="0"/>
                  <c:y val="1.04029098047213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DB5-4E95-878B-BC77FEEA1354}"/>
                </c:ext>
              </c:extLst>
            </c:dLbl>
            <c:dLbl>
              <c:idx val="4"/>
              <c:layout>
                <c:manualLayout>
                  <c:x val="0"/>
                  <c:y val="2.685869938667002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4DB5-4E95-878B-BC77FEEA1354}"/>
                </c:ext>
              </c:extLst>
            </c:dLbl>
            <c:dLbl>
              <c:idx val="5"/>
              <c:layout>
                <c:manualLayout>
                  <c:x val="-1.7439428599845129E-3"/>
                  <c:y val="-3.16160056861721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4DB5-4E95-878B-BC77FEEA1354}"/>
                </c:ext>
              </c:extLst>
            </c:dLbl>
            <c:dLbl>
              <c:idx val="8"/>
              <c:layout>
                <c:manualLayout>
                  <c:x val="-2.8255092575891984E-4"/>
                  <c:y val="2.0921115467054112E-3"/>
                </c:manualLayout>
              </c:layout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5641508331024953E-2"/>
                      <c:h val="8.012705040924891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2-4DB5-4E95-878B-BC77FEEA1354}"/>
                </c:ext>
              </c:extLst>
            </c:dLbl>
            <c:dLbl>
              <c:idx val="14"/>
              <c:layout>
                <c:manualLayout>
                  <c:x val="0"/>
                  <c:y val="5.41455103033150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DB5-4E95-878B-BC77FEEA1354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Sheet1!$A$1:$R$1</c:f>
              <c:strCache>
                <c:ptCount val="18"/>
                <c:pt idx="0">
                  <c:v>IA</c:v>
                </c:pt>
                <c:pt idx="1">
                  <c:v>WI</c:v>
                </c:pt>
                <c:pt idx="2">
                  <c:v>MN</c:v>
                </c:pt>
                <c:pt idx="3">
                  <c:v>AR</c:v>
                </c:pt>
                <c:pt idx="4">
                  <c:v>IN</c:v>
                </c:pt>
                <c:pt idx="5">
                  <c:v>FL</c:v>
                </c:pt>
                <c:pt idx="6">
                  <c:v>NJ</c:v>
                </c:pt>
                <c:pt idx="7">
                  <c:v>TX</c:v>
                </c:pt>
                <c:pt idx="8">
                  <c:v>KY</c:v>
                </c:pt>
                <c:pt idx="9">
                  <c:v>DE</c:v>
                </c:pt>
                <c:pt idx="10">
                  <c:v>IL</c:v>
                </c:pt>
                <c:pt idx="11">
                  <c:v>CA</c:v>
                </c:pt>
                <c:pt idx="12">
                  <c:v>NC</c:v>
                </c:pt>
                <c:pt idx="13">
                  <c:v>MI</c:v>
                </c:pt>
                <c:pt idx="14">
                  <c:v>VA</c:v>
                </c:pt>
                <c:pt idx="15">
                  <c:v>PA</c:v>
                </c:pt>
                <c:pt idx="16">
                  <c:v>MA</c:v>
                </c:pt>
                <c:pt idx="17">
                  <c:v>LA</c:v>
                </c:pt>
              </c:strCache>
            </c:strRef>
          </c:cat>
          <c:val>
            <c:numRef>
              <c:f>Sheet1!$A$2:$R$2</c:f>
              <c:numCache>
                <c:formatCode>#,##0_);\(#,##0\)</c:formatCode>
                <c:ptCount val="18"/>
                <c:pt idx="0">
                  <c:v>10.852260058000001</c:v>
                </c:pt>
                <c:pt idx="1">
                  <c:v>10.928122876</c:v>
                </c:pt>
                <c:pt idx="2">
                  <c:v>12.928097944999999</c:v>
                </c:pt>
                <c:pt idx="3">
                  <c:v>13.006751746999999</c:v>
                </c:pt>
                <c:pt idx="4">
                  <c:v>13.527369197000001</c:v>
                </c:pt>
                <c:pt idx="5">
                  <c:v>13.529926711</c:v>
                </c:pt>
                <c:pt idx="6">
                  <c:v>14.549886805</c:v>
                </c:pt>
                <c:pt idx="7">
                  <c:v>15.214006405999999</c:v>
                </c:pt>
                <c:pt idx="8">
                  <c:v>17.148931313999999</c:v>
                </c:pt>
                <c:pt idx="9">
                  <c:v>17.981922941000001</c:v>
                </c:pt>
                <c:pt idx="10">
                  <c:v>18.763991990000001</c:v>
                </c:pt>
                <c:pt idx="11">
                  <c:v>21.319087759999999</c:v>
                </c:pt>
                <c:pt idx="12">
                  <c:v>19.968951831999998</c:v>
                </c:pt>
                <c:pt idx="13">
                  <c:v>15.802427256</c:v>
                </c:pt>
                <c:pt idx="14">
                  <c:v>18.878177933</c:v>
                </c:pt>
                <c:pt idx="15">
                  <c:v>20.823862402</c:v>
                </c:pt>
                <c:pt idx="16">
                  <c:v>24.596983649999999</c:v>
                </c:pt>
                <c:pt idx="17">
                  <c:v>30.624223271999998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4DB5-4E95-878B-BC77FEEA135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39142272"/>
        <c:axId val="139395072"/>
      </c:barChart>
      <c:lineChart>
        <c:grouping val="standard"/>
        <c:varyColors val="0"/>
        <c:ser>
          <c:idx val="1"/>
          <c:order val="1"/>
          <c:spPr>
            <a:ln w="22225">
              <a:solidFill>
                <a:sysClr val="window" lastClr="FFFFFF">
                  <a:lumMod val="50000"/>
                </a:sysClr>
              </a:solidFill>
              <a:prstDash val="dash"/>
            </a:ln>
          </c:spPr>
          <c:marker>
            <c:symbol val="none"/>
          </c:marker>
          <c:cat>
            <c:strRef>
              <c:f>Sheet1!$A$1:$R$1</c:f>
              <c:strCache>
                <c:ptCount val="18"/>
                <c:pt idx="0">
                  <c:v>IA</c:v>
                </c:pt>
                <c:pt idx="1">
                  <c:v>WI</c:v>
                </c:pt>
                <c:pt idx="2">
                  <c:v>MN</c:v>
                </c:pt>
                <c:pt idx="3">
                  <c:v>AR</c:v>
                </c:pt>
                <c:pt idx="4">
                  <c:v>IN</c:v>
                </c:pt>
                <c:pt idx="5">
                  <c:v>FL</c:v>
                </c:pt>
                <c:pt idx="6">
                  <c:v>NJ</c:v>
                </c:pt>
                <c:pt idx="7">
                  <c:v>TX</c:v>
                </c:pt>
                <c:pt idx="8">
                  <c:v>KY</c:v>
                </c:pt>
                <c:pt idx="9">
                  <c:v>DE</c:v>
                </c:pt>
                <c:pt idx="10">
                  <c:v>IL</c:v>
                </c:pt>
                <c:pt idx="11">
                  <c:v>CA</c:v>
                </c:pt>
                <c:pt idx="12">
                  <c:v>NC</c:v>
                </c:pt>
                <c:pt idx="13">
                  <c:v>MI</c:v>
                </c:pt>
                <c:pt idx="14">
                  <c:v>VA</c:v>
                </c:pt>
                <c:pt idx="15">
                  <c:v>PA</c:v>
                </c:pt>
                <c:pt idx="16">
                  <c:v>MA</c:v>
                </c:pt>
                <c:pt idx="17">
                  <c:v>LA</c:v>
                </c:pt>
              </c:strCache>
            </c:strRef>
          </c:cat>
          <c:val>
            <c:numRef>
              <c:f>Sheet1!$A$3:$R$3</c:f>
              <c:numCache>
                <c:formatCode>#,##0_);\(#,##0\)</c:formatCode>
                <c:ptCount val="18"/>
                <c:pt idx="0">
                  <c:v>14.039906758000001</c:v>
                </c:pt>
                <c:pt idx="1">
                  <c:v>14.039906758000001</c:v>
                </c:pt>
                <c:pt idx="2">
                  <c:v>14.039906758000001</c:v>
                </c:pt>
                <c:pt idx="3">
                  <c:v>14.039906758000001</c:v>
                </c:pt>
                <c:pt idx="4">
                  <c:v>14.039906758000001</c:v>
                </c:pt>
                <c:pt idx="5">
                  <c:v>14.039906758000001</c:v>
                </c:pt>
                <c:pt idx="6">
                  <c:v>14.039906758000001</c:v>
                </c:pt>
                <c:pt idx="7">
                  <c:v>14.039906758000001</c:v>
                </c:pt>
                <c:pt idx="8">
                  <c:v>14.039906758000001</c:v>
                </c:pt>
                <c:pt idx="9">
                  <c:v>14.039906758000001</c:v>
                </c:pt>
                <c:pt idx="10">
                  <c:v>14.039906758000001</c:v>
                </c:pt>
                <c:pt idx="11">
                  <c:v>14.039906758000001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4DB5-4E95-878B-BC77FEEA13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9142272"/>
        <c:axId val="139395072"/>
      </c:lineChart>
      <c:catAx>
        <c:axId val="139142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>
            <a:solidFill>
              <a:schemeClr val="bg2">
                <a:lumMod val="50000"/>
              </a:schemeClr>
            </a:solidFill>
          </a:ln>
        </c:spPr>
        <c:txPr>
          <a:bodyPr rot="0"/>
          <a:lstStyle/>
          <a:p>
            <a:pPr>
              <a:defRPr sz="1800">
                <a:solidFill>
                  <a:schemeClr val="accent3"/>
                </a:solidFill>
              </a:defRPr>
            </a:pPr>
            <a:endParaRPr lang="en-US"/>
          </a:p>
        </c:txPr>
        <c:crossAx val="139395072"/>
        <c:crosses val="autoZero"/>
        <c:auto val="1"/>
        <c:lblAlgn val="ctr"/>
        <c:lblOffset val="100"/>
        <c:tickLblSkip val="1"/>
        <c:noMultiLvlLbl val="0"/>
      </c:catAx>
      <c:valAx>
        <c:axId val="139395072"/>
        <c:scaling>
          <c:orientation val="minMax"/>
          <c:max val="45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baseline="0" dirty="0"/>
                  <a:t>Temporary Disability Duration (weeks)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"/>
              <c:y val="6.1671949406776248E-2"/>
            </c:manualLayout>
          </c:layout>
          <c:overlay val="0"/>
        </c:title>
        <c:numFmt formatCode="#,##0_);\(#,##0\)" sourceLinked="1"/>
        <c:majorTickMark val="none"/>
        <c:minorTickMark val="none"/>
        <c:tickLblPos val="nextTo"/>
        <c:spPr>
          <a:ln>
            <a:solidFill>
              <a:schemeClr val="bg2">
                <a:lumMod val="50000"/>
              </a:schemeClr>
            </a:solidFill>
          </a:ln>
        </c:spPr>
        <c:txPr>
          <a:bodyPr/>
          <a:lstStyle/>
          <a:p>
            <a:pPr>
              <a:defRPr sz="1800">
                <a:solidFill>
                  <a:schemeClr val="accent3"/>
                </a:solidFill>
              </a:defRPr>
            </a:pPr>
            <a:endParaRPr lang="en-US"/>
          </a:p>
        </c:txPr>
        <c:crossAx val="1391422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  <c:userShapes r:id="rId3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261203557007789"/>
          <c:y val="2.4556867826659556E-2"/>
          <c:w val="0.87742424966086441"/>
          <c:h val="0.86205910611104586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Weekly TTD Benefit Rate</c:v>
                </c:pt>
              </c:strCache>
            </c:strRef>
          </c:tx>
          <c:spPr>
            <a:solidFill>
              <a:srgbClr val="114855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EEAF28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965-4D95-A5B2-ECA976B11E01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9965-4D95-A5B2-ECA976B11E01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9965-4D95-A5B2-ECA976B11E01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9965-4D95-A5B2-ECA976B11E01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9965-4D95-A5B2-ECA976B11E01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9965-4D95-A5B2-ECA976B11E01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9965-4D95-A5B2-ECA976B11E01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9965-4D95-A5B2-ECA976B11E01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9965-4D95-A5B2-ECA976B11E01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9965-4D95-A5B2-ECA976B11E01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9965-4D95-A5B2-ECA976B11E01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9965-4D95-A5B2-ECA976B11E01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9965-4D95-A5B2-ECA976B11E01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9965-4D95-A5B2-ECA976B11E01}"/>
              </c:ext>
            </c:extLst>
          </c:dPt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965-4D95-A5B2-ECA976B11E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Sheet1!$B$1:$S$1</c:f>
              <c:strCache>
                <c:ptCount val="18"/>
                <c:pt idx="0">
                  <c:v>LA</c:v>
                </c:pt>
                <c:pt idx="1">
                  <c:v>MI</c:v>
                </c:pt>
                <c:pt idx="2">
                  <c:v>IN</c:v>
                </c:pt>
                <c:pt idx="3">
                  <c:v>AR</c:v>
                </c:pt>
                <c:pt idx="4">
                  <c:v>DE</c:v>
                </c:pt>
                <c:pt idx="5">
                  <c:v>MA</c:v>
                </c:pt>
                <c:pt idx="6">
                  <c:v>KY</c:v>
                </c:pt>
                <c:pt idx="7">
                  <c:v>IA</c:v>
                </c:pt>
                <c:pt idx="8">
                  <c:v>FL</c:v>
                </c:pt>
                <c:pt idx="9">
                  <c:v>NJ</c:v>
                </c:pt>
                <c:pt idx="10">
                  <c:v>NC</c:v>
                </c:pt>
                <c:pt idx="11">
                  <c:v>WI</c:v>
                </c:pt>
                <c:pt idx="12">
                  <c:v>CA</c:v>
                </c:pt>
                <c:pt idx="13">
                  <c:v>TX</c:v>
                </c:pt>
                <c:pt idx="14">
                  <c:v>MN</c:v>
                </c:pt>
                <c:pt idx="15">
                  <c:v>VA</c:v>
                </c:pt>
                <c:pt idx="16">
                  <c:v>IL</c:v>
                </c:pt>
                <c:pt idx="17">
                  <c:v>PA</c:v>
                </c:pt>
              </c:strCache>
            </c:strRef>
          </c:cat>
          <c:val>
            <c:numRef>
              <c:f>Sheet1!$B$2:$S$2</c:f>
              <c:numCache>
                <c:formatCode>"$"#,##0_);\("$"#,##0\)</c:formatCode>
                <c:ptCount val="18"/>
                <c:pt idx="0">
                  <c:v>569.89031037999996</c:v>
                </c:pt>
                <c:pt idx="1">
                  <c:v>583.97059305000005</c:v>
                </c:pt>
                <c:pt idx="2">
                  <c:v>589.30266570000003</c:v>
                </c:pt>
                <c:pt idx="3">
                  <c:v>593.24270078999996</c:v>
                </c:pt>
                <c:pt idx="4">
                  <c:v>593.85727122000003</c:v>
                </c:pt>
                <c:pt idx="5">
                  <c:v>599.99500077000005</c:v>
                </c:pt>
                <c:pt idx="6">
                  <c:v>622.25608752000005</c:v>
                </c:pt>
                <c:pt idx="7">
                  <c:v>632.46808897000005</c:v>
                </c:pt>
                <c:pt idx="8">
                  <c:v>634.38385550999999</c:v>
                </c:pt>
                <c:pt idx="9">
                  <c:v>637.87209265000001</c:v>
                </c:pt>
                <c:pt idx="10">
                  <c:v>640.83593957999994</c:v>
                </c:pt>
                <c:pt idx="11">
                  <c:v>641.75844252000002</c:v>
                </c:pt>
                <c:pt idx="12">
                  <c:v>643.44692272999998</c:v>
                </c:pt>
                <c:pt idx="13">
                  <c:v>644.63083366000001</c:v>
                </c:pt>
                <c:pt idx="14">
                  <c:v>647.31767567999998</c:v>
                </c:pt>
                <c:pt idx="15">
                  <c:v>650.37736812000003</c:v>
                </c:pt>
                <c:pt idx="16">
                  <c:v>663.98068494999995</c:v>
                </c:pt>
                <c:pt idx="17">
                  <c:v>684.07223441999997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9965-4D95-A5B2-ECA976B11E0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81"/>
        <c:axId val="138950912"/>
        <c:axId val="138952704"/>
      </c:barChart>
      <c:catAx>
        <c:axId val="138950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>
            <a:solidFill>
              <a:schemeClr val="bg2">
                <a:lumMod val="50000"/>
              </a:schemeClr>
            </a:solidFill>
          </a:ln>
        </c:spPr>
        <c:txPr>
          <a:bodyPr rot="-5400000" vert="horz"/>
          <a:lstStyle/>
          <a:p>
            <a:pPr>
              <a:defRPr sz="1400">
                <a:solidFill>
                  <a:schemeClr val="accent3"/>
                </a:solidFill>
              </a:defRPr>
            </a:pPr>
            <a:endParaRPr lang="en-US"/>
          </a:p>
        </c:txPr>
        <c:crossAx val="138952704"/>
        <c:crosses val="autoZero"/>
        <c:auto val="1"/>
        <c:lblAlgn val="ctr"/>
        <c:lblOffset val="100"/>
        <c:tickLblSkip val="1"/>
        <c:noMultiLvlLbl val="0"/>
      </c:catAx>
      <c:valAx>
        <c:axId val="138952704"/>
        <c:scaling>
          <c:orientation val="minMax"/>
          <c:max val="800"/>
        </c:scaling>
        <c:delete val="0"/>
        <c:axPos val="l"/>
        <c:majorGridlines/>
        <c:numFmt formatCode="&quot;$&quot;#,##0" sourceLinked="0"/>
        <c:majorTickMark val="none"/>
        <c:minorTickMark val="none"/>
        <c:tickLblPos val="nextTo"/>
        <c:spPr>
          <a:ln>
            <a:solidFill>
              <a:schemeClr val="bg2">
                <a:lumMod val="50000"/>
              </a:schemeClr>
            </a:solidFill>
          </a:ln>
        </c:spPr>
        <c:txPr>
          <a:bodyPr/>
          <a:lstStyle/>
          <a:p>
            <a:pPr>
              <a:defRPr sz="1400">
                <a:solidFill>
                  <a:schemeClr val="accent3"/>
                </a:solidFill>
              </a:defRPr>
            </a:pPr>
            <a:endParaRPr lang="en-US"/>
          </a:p>
        </c:txPr>
        <c:crossAx val="1389509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9229693327807706"/>
          <c:y val="3.9612478245834824E-2"/>
          <c:w val="0.79808107566904996"/>
          <c:h val="0.78479532163742682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114855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62D4-46C3-BF7D-142CD0156C94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62D4-46C3-BF7D-142CD0156C94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62D4-46C3-BF7D-142CD0156C94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2D4-46C3-BF7D-142CD0156C94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62D4-46C3-BF7D-142CD0156C94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62D4-46C3-BF7D-142CD0156C94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62D4-46C3-BF7D-142CD0156C94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62D4-46C3-BF7D-142CD0156C94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62D4-46C3-BF7D-142CD0156C94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62D4-46C3-BF7D-142CD0156C94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62D4-46C3-BF7D-142CD0156C94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62D4-46C3-BF7D-142CD0156C94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62D4-46C3-BF7D-142CD0156C94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62D4-46C3-BF7D-142CD0156C94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62D4-46C3-BF7D-142CD0156C94}"/>
              </c:ext>
            </c:extLst>
          </c:dPt>
          <c:dPt>
            <c:idx val="15"/>
            <c:invertIfNegative val="0"/>
            <c:bubble3D val="0"/>
            <c:spPr>
              <a:solidFill>
                <a:srgbClr val="EEAF28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62D4-46C3-BF7D-142CD0156C94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62D4-46C3-BF7D-142CD0156C94}"/>
              </c:ext>
            </c:extLst>
          </c:dPt>
          <c:dPt>
            <c:idx val="17"/>
            <c:invertIfNegative val="0"/>
            <c:bubble3D val="0"/>
            <c:spPr>
              <a:solidFill>
                <a:srgbClr val="EEAF28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62D4-46C3-BF7D-142CD0156C94}"/>
              </c:ext>
            </c:extLst>
          </c:dPt>
          <c:dLbls>
            <c:dLbl>
              <c:idx val="15"/>
              <c:layout>
                <c:manualLayout>
                  <c:x val="-2.0542111166143191E-3"/>
                  <c:y val="1.848141914015315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62D4-46C3-BF7D-142CD0156C94}"/>
                </c:ext>
              </c:extLst>
            </c:dLbl>
            <c:dLbl>
              <c:idx val="17"/>
              <c:layout>
                <c:manualLayout>
                  <c:x val="0"/>
                  <c:y val="3.22580645161290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62D4-46C3-BF7D-142CD0156C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Sheet1!$B$1:$R$1</c:f>
              <c:strCache>
                <c:ptCount val="17"/>
                <c:pt idx="0">
                  <c:v>MA</c:v>
                </c:pt>
                <c:pt idx="1">
                  <c:v>CA</c:v>
                </c:pt>
                <c:pt idx="2">
                  <c:v>TX</c:v>
                </c:pt>
                <c:pt idx="3">
                  <c:v>MI</c:v>
                </c:pt>
                <c:pt idx="4">
                  <c:v>AR</c:v>
                </c:pt>
                <c:pt idx="5">
                  <c:v>MN</c:v>
                </c:pt>
                <c:pt idx="6">
                  <c:v>NC</c:v>
                </c:pt>
                <c:pt idx="7">
                  <c:v>TN</c:v>
                </c:pt>
                <c:pt idx="8">
                  <c:v>FL</c:v>
                </c:pt>
                <c:pt idx="9">
                  <c:v>PA</c:v>
                </c:pt>
                <c:pt idx="10">
                  <c:v>VA</c:v>
                </c:pt>
                <c:pt idx="11">
                  <c:v>IA</c:v>
                </c:pt>
                <c:pt idx="12">
                  <c:v>LA</c:v>
                </c:pt>
                <c:pt idx="13">
                  <c:v>NJ</c:v>
                </c:pt>
                <c:pt idx="14">
                  <c:v>IL</c:v>
                </c:pt>
                <c:pt idx="15">
                  <c:v>IN</c:v>
                </c:pt>
                <c:pt idx="16">
                  <c:v>WI</c:v>
                </c:pt>
              </c:strCache>
            </c:strRef>
          </c:cat>
          <c:val>
            <c:numRef>
              <c:f>Sheet1!$B$2:$R$2</c:f>
              <c:numCache>
                <c:formatCode>"$"#,##0</c:formatCode>
                <c:ptCount val="17"/>
                <c:pt idx="0">
                  <c:v>3544.0730183999999</c:v>
                </c:pt>
                <c:pt idx="1">
                  <c:v>5581.545177</c:v>
                </c:pt>
                <c:pt idx="2">
                  <c:v>5811.6048504</c:v>
                </c:pt>
                <c:pt idx="3">
                  <c:v>5898.9282604999999</c:v>
                </c:pt>
                <c:pt idx="4">
                  <c:v>5944.9887623000004</c:v>
                </c:pt>
                <c:pt idx="5">
                  <c:v>6204.7980533</c:v>
                </c:pt>
                <c:pt idx="6">
                  <c:v>6447.3733871000004</c:v>
                </c:pt>
                <c:pt idx="7">
                  <c:v>7083.7126455999996</c:v>
                </c:pt>
                <c:pt idx="8">
                  <c:v>7480.8786368000001</c:v>
                </c:pt>
                <c:pt idx="9">
                  <c:v>8073.7486006999998</c:v>
                </c:pt>
                <c:pt idx="10">
                  <c:v>8565.8210252000008</c:v>
                </c:pt>
                <c:pt idx="11">
                  <c:v>9296.6092807000005</c:v>
                </c:pt>
                <c:pt idx="12">
                  <c:v>9569.0541489999996</c:v>
                </c:pt>
                <c:pt idx="13">
                  <c:v>11600.510602</c:v>
                </c:pt>
                <c:pt idx="14">
                  <c:v>11728.455161</c:v>
                </c:pt>
                <c:pt idx="15">
                  <c:v>12619.132774</c:v>
                </c:pt>
                <c:pt idx="16">
                  <c:v>12717.608805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62D4-46C3-BF7D-142CD0156C9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46349312"/>
        <c:axId val="46355200"/>
      </c:barChart>
      <c:lineChart>
        <c:grouping val="standard"/>
        <c:varyColors val="1"/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ln w="19050">
              <a:solidFill>
                <a:sysClr val="window" lastClr="FFFFFF">
                  <a:lumMod val="50000"/>
                </a:sysClr>
              </a:solidFill>
              <a:prstDash val="dash"/>
            </a:ln>
          </c:spPr>
          <c:marker>
            <c:symbol val="none"/>
          </c:marker>
          <c:cat>
            <c:strRef>
              <c:f>Sheet1!$B$1:$R$1</c:f>
              <c:strCache>
                <c:ptCount val="17"/>
                <c:pt idx="0">
                  <c:v>MA</c:v>
                </c:pt>
                <c:pt idx="1">
                  <c:v>CA</c:v>
                </c:pt>
                <c:pt idx="2">
                  <c:v>TX</c:v>
                </c:pt>
                <c:pt idx="3">
                  <c:v>MI</c:v>
                </c:pt>
                <c:pt idx="4">
                  <c:v>AR</c:v>
                </c:pt>
                <c:pt idx="5">
                  <c:v>MN</c:v>
                </c:pt>
                <c:pt idx="6">
                  <c:v>NC</c:v>
                </c:pt>
                <c:pt idx="7">
                  <c:v>TN</c:v>
                </c:pt>
                <c:pt idx="8">
                  <c:v>FL</c:v>
                </c:pt>
                <c:pt idx="9">
                  <c:v>PA</c:v>
                </c:pt>
                <c:pt idx="10">
                  <c:v>VA</c:v>
                </c:pt>
                <c:pt idx="11">
                  <c:v>IA</c:v>
                </c:pt>
                <c:pt idx="12">
                  <c:v>LA</c:v>
                </c:pt>
                <c:pt idx="13">
                  <c:v>NJ</c:v>
                </c:pt>
                <c:pt idx="14">
                  <c:v>IL</c:v>
                </c:pt>
                <c:pt idx="15">
                  <c:v>IN</c:v>
                </c:pt>
                <c:pt idx="16">
                  <c:v>WI</c:v>
                </c:pt>
              </c:strCache>
            </c:strRef>
          </c:cat>
          <c:val>
            <c:numRef>
              <c:f>Sheet1!$B$3:$R$3</c:f>
              <c:numCache>
                <c:formatCode>"$"#,##0_);\("$"#,##0\)</c:formatCode>
                <c:ptCount val="17"/>
                <c:pt idx="0">
                  <c:v>7480.8786368000001</c:v>
                </c:pt>
                <c:pt idx="1">
                  <c:v>7480.8786368000001</c:v>
                </c:pt>
                <c:pt idx="2">
                  <c:v>7480.8786368000001</c:v>
                </c:pt>
                <c:pt idx="3">
                  <c:v>7480.8786368000001</c:v>
                </c:pt>
                <c:pt idx="4">
                  <c:v>7480.8786368000001</c:v>
                </c:pt>
                <c:pt idx="5">
                  <c:v>7480.8786368000001</c:v>
                </c:pt>
                <c:pt idx="6">
                  <c:v>7480.8786368000001</c:v>
                </c:pt>
                <c:pt idx="7">
                  <c:v>7480.8786368000001</c:v>
                </c:pt>
                <c:pt idx="8">
                  <c:v>7480.8786368000001</c:v>
                </c:pt>
                <c:pt idx="9">
                  <c:v>7480.8786368000001</c:v>
                </c:pt>
                <c:pt idx="10">
                  <c:v>7480.8786368000001</c:v>
                </c:pt>
                <c:pt idx="11">
                  <c:v>7480.8786368000001</c:v>
                </c:pt>
                <c:pt idx="12">
                  <c:v>7480.8786368000001</c:v>
                </c:pt>
                <c:pt idx="13">
                  <c:v>7480.8786368000001</c:v>
                </c:pt>
                <c:pt idx="14">
                  <c:v>7480.8786368000001</c:v>
                </c:pt>
                <c:pt idx="15">
                  <c:v>7480.8786368000001</c:v>
                </c:pt>
                <c:pt idx="16">
                  <c:v>7480.8786368000001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5-62D4-46C3-BF7D-142CD0156C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349312"/>
        <c:axId val="46355200"/>
      </c:lineChart>
      <c:catAx>
        <c:axId val="46349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>
            <a:solidFill>
              <a:schemeClr val="bg2">
                <a:lumMod val="50000"/>
              </a:schemeClr>
            </a:solidFill>
          </a:ln>
        </c:spPr>
        <c:txPr>
          <a:bodyPr rot="-5400000" vert="horz"/>
          <a:lstStyle/>
          <a:p>
            <a:pPr>
              <a:defRPr sz="1300">
                <a:solidFill>
                  <a:schemeClr val="accent3"/>
                </a:solidFill>
              </a:defRPr>
            </a:pPr>
            <a:endParaRPr lang="en-US"/>
          </a:p>
        </c:txPr>
        <c:crossAx val="46355200"/>
        <c:crosses val="autoZero"/>
        <c:auto val="1"/>
        <c:lblAlgn val="ctr"/>
        <c:lblOffset val="100"/>
        <c:tickLblSkip val="1"/>
        <c:noMultiLvlLbl val="0"/>
      </c:catAx>
      <c:valAx>
        <c:axId val="46355200"/>
        <c:scaling>
          <c:orientation val="minMax"/>
          <c:max val="20000"/>
          <c:min val="0"/>
        </c:scaling>
        <c:delete val="0"/>
        <c:axPos val="l"/>
        <c:majorGridlines/>
        <c:numFmt formatCode="&quot;$&quot;#,##0" sourceLinked="1"/>
        <c:majorTickMark val="none"/>
        <c:minorTickMark val="none"/>
        <c:tickLblPos val="nextTo"/>
        <c:spPr>
          <a:ln>
            <a:solidFill>
              <a:schemeClr val="bg2">
                <a:lumMod val="50000"/>
              </a:schemeClr>
            </a:solidFill>
          </a:ln>
        </c:spPr>
        <c:txPr>
          <a:bodyPr/>
          <a:lstStyle/>
          <a:p>
            <a:pPr>
              <a:defRPr sz="1400">
                <a:solidFill>
                  <a:schemeClr val="accent3"/>
                </a:solidFill>
              </a:defRPr>
            </a:pPr>
            <a:endParaRPr lang="en-US"/>
          </a:p>
        </c:txPr>
        <c:crossAx val="46349312"/>
        <c:crosses val="autoZero"/>
        <c:crossBetween val="between"/>
        <c:majorUnit val="5000"/>
      </c:valAx>
      <c:spPr>
        <a:ln>
          <a:solidFill>
            <a:sysClr val="windowText" lastClr="000000"/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9229693327807706"/>
          <c:y val="3.9612478245834824E-2"/>
          <c:w val="0.77376579410476853"/>
          <c:h val="0.78479532163742682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114855"/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9EDC-4A1B-BC51-FFEE54824C64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9EDC-4A1B-BC51-FFEE54824C64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9EDC-4A1B-BC51-FFEE54824C64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9EDC-4A1B-BC51-FFEE54824C64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9EDC-4A1B-BC51-FFEE54824C64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9EDC-4A1B-BC51-FFEE54824C64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9EDC-4A1B-BC51-FFEE54824C64}"/>
              </c:ext>
            </c:extLst>
          </c:dPt>
          <c:dPt>
            <c:idx val="7"/>
            <c:invertIfNegative val="0"/>
            <c:bubble3D val="0"/>
            <c:spPr>
              <a:solidFill>
                <a:srgbClr val="EEAF28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8-9EDC-4A1B-BC51-FFEE54824C64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9EDC-4A1B-BC51-FFEE54824C64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9EDC-4A1B-BC51-FFEE54824C64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9EDC-4A1B-BC51-FFEE54824C64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9EDC-4A1B-BC51-FFEE54824C64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9EDC-4A1B-BC51-FFEE54824C64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9EDC-4A1B-BC51-FFEE54824C64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9EDC-4A1B-BC51-FFEE54824C64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9EDC-4A1B-BC51-FFEE54824C64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9EDC-4A1B-BC51-FFEE54824C64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2-9EDC-4A1B-BC51-FFEE54824C64}"/>
              </c:ext>
            </c:extLst>
          </c:dPt>
          <c:dLbls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EDC-4A1B-BC51-FFEE54824C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Sheet1!$B$1:$R$1</c:f>
              <c:strCache>
                <c:ptCount val="17"/>
                <c:pt idx="0">
                  <c:v>MA</c:v>
                </c:pt>
                <c:pt idx="1">
                  <c:v>CA</c:v>
                </c:pt>
                <c:pt idx="2">
                  <c:v>MI</c:v>
                </c:pt>
                <c:pt idx="3">
                  <c:v>NC</c:v>
                </c:pt>
                <c:pt idx="4">
                  <c:v>TX</c:v>
                </c:pt>
                <c:pt idx="5">
                  <c:v>AR</c:v>
                </c:pt>
                <c:pt idx="6">
                  <c:v>TN</c:v>
                </c:pt>
                <c:pt idx="7">
                  <c:v>IN</c:v>
                </c:pt>
                <c:pt idx="8">
                  <c:v>IL</c:v>
                </c:pt>
                <c:pt idx="9">
                  <c:v>MN</c:v>
                </c:pt>
                <c:pt idx="10">
                  <c:v>PA</c:v>
                </c:pt>
                <c:pt idx="11">
                  <c:v>NJ</c:v>
                </c:pt>
                <c:pt idx="12">
                  <c:v>IA</c:v>
                </c:pt>
                <c:pt idx="13">
                  <c:v>VA</c:v>
                </c:pt>
                <c:pt idx="14">
                  <c:v>LA</c:v>
                </c:pt>
                <c:pt idx="15">
                  <c:v>WI</c:v>
                </c:pt>
                <c:pt idx="16">
                  <c:v>FL</c:v>
                </c:pt>
              </c:strCache>
            </c:strRef>
          </c:cat>
          <c:val>
            <c:numRef>
              <c:f>Sheet1!$B$2:$R$2</c:f>
              <c:numCache>
                <c:formatCode>"$"#,##0_);\("$"#,##0\)</c:formatCode>
                <c:ptCount val="17"/>
                <c:pt idx="0">
                  <c:v>4182.8985843</c:v>
                </c:pt>
                <c:pt idx="1">
                  <c:v>5712.4941931000003</c:v>
                </c:pt>
                <c:pt idx="2">
                  <c:v>7001.1804549999997</c:v>
                </c:pt>
                <c:pt idx="3">
                  <c:v>7704.3123801000002</c:v>
                </c:pt>
                <c:pt idx="4">
                  <c:v>8451.1832732000003</c:v>
                </c:pt>
                <c:pt idx="5">
                  <c:v>8866.2923733000007</c:v>
                </c:pt>
                <c:pt idx="6">
                  <c:v>8925.5062870999991</c:v>
                </c:pt>
                <c:pt idx="7">
                  <c:v>9213.8141109999997</c:v>
                </c:pt>
                <c:pt idx="8">
                  <c:v>9342.3553128000003</c:v>
                </c:pt>
                <c:pt idx="9">
                  <c:v>9508.2858863000001</c:v>
                </c:pt>
                <c:pt idx="10">
                  <c:v>9931.6959494999992</c:v>
                </c:pt>
                <c:pt idx="11">
                  <c:v>14083.097486000001</c:v>
                </c:pt>
                <c:pt idx="12">
                  <c:v>14243.851128</c:v>
                </c:pt>
                <c:pt idx="13">
                  <c:v>14827.611943</c:v>
                </c:pt>
                <c:pt idx="14">
                  <c:v>15220.515249</c:v>
                </c:pt>
                <c:pt idx="15">
                  <c:v>15840.500522</c:v>
                </c:pt>
                <c:pt idx="16">
                  <c:v>18900.312768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9EDC-4A1B-BC51-FFEE54824C6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46432256"/>
        <c:axId val="46433792"/>
      </c:barChart>
      <c:lineChart>
        <c:grouping val="standard"/>
        <c:varyColors val="1"/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ln w="19050">
              <a:solidFill>
                <a:sysClr val="window" lastClr="FFFFFF">
                  <a:lumMod val="50000"/>
                </a:sysClr>
              </a:solidFill>
              <a:prstDash val="dash"/>
            </a:ln>
          </c:spPr>
          <c:marker>
            <c:symbol val="none"/>
          </c:marker>
          <c:cat>
            <c:strRef>
              <c:f>Sheet1!$B$1:$R$1</c:f>
              <c:strCache>
                <c:ptCount val="17"/>
                <c:pt idx="0">
                  <c:v>MA</c:v>
                </c:pt>
                <c:pt idx="1">
                  <c:v>CA</c:v>
                </c:pt>
                <c:pt idx="2">
                  <c:v>MI</c:v>
                </c:pt>
                <c:pt idx="3">
                  <c:v>NC</c:v>
                </c:pt>
                <c:pt idx="4">
                  <c:v>TX</c:v>
                </c:pt>
                <c:pt idx="5">
                  <c:v>AR</c:v>
                </c:pt>
                <c:pt idx="6">
                  <c:v>TN</c:v>
                </c:pt>
                <c:pt idx="7">
                  <c:v>IN</c:v>
                </c:pt>
                <c:pt idx="8">
                  <c:v>IL</c:v>
                </c:pt>
                <c:pt idx="9">
                  <c:v>MN</c:v>
                </c:pt>
                <c:pt idx="10">
                  <c:v>PA</c:v>
                </c:pt>
                <c:pt idx="11">
                  <c:v>NJ</c:v>
                </c:pt>
                <c:pt idx="12">
                  <c:v>IA</c:v>
                </c:pt>
                <c:pt idx="13">
                  <c:v>VA</c:v>
                </c:pt>
                <c:pt idx="14">
                  <c:v>LA</c:v>
                </c:pt>
                <c:pt idx="15">
                  <c:v>WI</c:v>
                </c:pt>
                <c:pt idx="16">
                  <c:v>FL</c:v>
                </c:pt>
              </c:strCache>
            </c:strRef>
          </c:cat>
          <c:val>
            <c:numRef>
              <c:f>Sheet1!$B$3:$R$3</c:f>
              <c:numCache>
                <c:formatCode>"$"#,##0_);\("$"#,##0\)</c:formatCode>
                <c:ptCount val="17"/>
                <c:pt idx="0">
                  <c:v>9342.3553128000003</c:v>
                </c:pt>
                <c:pt idx="1">
                  <c:v>9342.3553128000003</c:v>
                </c:pt>
                <c:pt idx="2">
                  <c:v>9342.3553128000003</c:v>
                </c:pt>
                <c:pt idx="3">
                  <c:v>9342.3553128000003</c:v>
                </c:pt>
                <c:pt idx="4">
                  <c:v>9342.3553128000003</c:v>
                </c:pt>
                <c:pt idx="5">
                  <c:v>9342.3553128000003</c:v>
                </c:pt>
                <c:pt idx="6">
                  <c:v>9342.3553128000003</c:v>
                </c:pt>
                <c:pt idx="7">
                  <c:v>9342.3553128000003</c:v>
                </c:pt>
                <c:pt idx="8">
                  <c:v>9342.3553128000003</c:v>
                </c:pt>
                <c:pt idx="9">
                  <c:v>9342.3553128000003</c:v>
                </c:pt>
                <c:pt idx="10">
                  <c:v>9342.3553128000003</c:v>
                </c:pt>
                <c:pt idx="11">
                  <c:v>9342.3553128000003</c:v>
                </c:pt>
                <c:pt idx="12">
                  <c:v>9342.3553128000003</c:v>
                </c:pt>
                <c:pt idx="13">
                  <c:v>9342.3553128000003</c:v>
                </c:pt>
                <c:pt idx="14">
                  <c:v>9342.3553128000003</c:v>
                </c:pt>
                <c:pt idx="15">
                  <c:v>9342.3553128000003</c:v>
                </c:pt>
                <c:pt idx="16">
                  <c:v>9342.3553128000003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9EDC-4A1B-BC51-FFEE54824C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432256"/>
        <c:axId val="46433792"/>
      </c:lineChart>
      <c:catAx>
        <c:axId val="46432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>
            <a:solidFill>
              <a:schemeClr val="bg2">
                <a:lumMod val="50000"/>
              </a:schemeClr>
            </a:solidFill>
          </a:ln>
        </c:spPr>
        <c:txPr>
          <a:bodyPr rot="-5400000" vert="horz"/>
          <a:lstStyle/>
          <a:p>
            <a:pPr>
              <a:defRPr sz="1300">
                <a:solidFill>
                  <a:schemeClr val="accent3"/>
                </a:solidFill>
              </a:defRPr>
            </a:pPr>
            <a:endParaRPr lang="en-US"/>
          </a:p>
        </c:txPr>
        <c:crossAx val="46433792"/>
        <c:crosses val="autoZero"/>
        <c:auto val="1"/>
        <c:lblAlgn val="ctr"/>
        <c:lblOffset val="100"/>
        <c:tickLblSkip val="1"/>
        <c:noMultiLvlLbl val="0"/>
      </c:catAx>
      <c:valAx>
        <c:axId val="46433792"/>
        <c:scaling>
          <c:orientation val="minMax"/>
          <c:max val="20000"/>
        </c:scaling>
        <c:delete val="0"/>
        <c:axPos val="l"/>
        <c:majorGridlines/>
        <c:numFmt formatCode="&quot;$&quot;#,##0_);\(&quot;$&quot;#,##0\)" sourceLinked="1"/>
        <c:majorTickMark val="none"/>
        <c:minorTickMark val="none"/>
        <c:tickLblPos val="nextTo"/>
        <c:spPr>
          <a:ln>
            <a:solidFill>
              <a:schemeClr val="bg2">
                <a:lumMod val="50000"/>
              </a:schemeClr>
            </a:solidFill>
          </a:ln>
        </c:spPr>
        <c:txPr>
          <a:bodyPr/>
          <a:lstStyle/>
          <a:p>
            <a:pPr>
              <a:defRPr sz="1400">
                <a:solidFill>
                  <a:schemeClr val="accent3"/>
                </a:solidFill>
              </a:defRPr>
            </a:pPr>
            <a:endParaRPr lang="en-US"/>
          </a:p>
        </c:txPr>
        <c:crossAx val="46432256"/>
        <c:crosses val="autoZero"/>
        <c:crossBetween val="between"/>
        <c:majorUnit val="5000"/>
      </c:valAx>
      <c:spPr>
        <a:ln>
          <a:solidFill>
            <a:sysClr val="windowText" lastClr="000000"/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137029368552099"/>
          <c:y val="3.8585160913436244E-2"/>
          <c:w val="0.69587704590009469"/>
          <c:h val="0.8229696632895739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Medical</c:v>
                </c:pt>
              </c:strCache>
            </c:strRef>
          </c:tx>
          <c:spPr>
            <a:ln w="9525">
              <a:solidFill>
                <a:schemeClr val="tx1"/>
              </a:solidFill>
              <a:prstDash val="solid"/>
            </a:ln>
          </c:spPr>
          <c:invertIfNegative val="0"/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079D-4056-9F5B-6BCD88F81C58}"/>
              </c:ext>
            </c:extLst>
          </c:dPt>
          <c:cat>
            <c:numRef>
              <c:f>Sheet1!$B$1:$G$1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Sheet1!$B$2:$G$2</c:f>
              <c:numCache>
                <c:formatCode>"$"#,##0</c:formatCode>
                <c:ptCount val="6"/>
                <c:pt idx="0">
                  <c:v>18486.465520999998</c:v>
                </c:pt>
                <c:pt idx="1">
                  <c:v>19971.622575000001</c:v>
                </c:pt>
                <c:pt idx="2">
                  <c:v>17408.211113000001</c:v>
                </c:pt>
                <c:pt idx="3">
                  <c:v>16974.937987000001</c:v>
                </c:pt>
                <c:pt idx="4">
                  <c:v>18991.452130999998</c:v>
                </c:pt>
                <c:pt idx="5">
                  <c:v>17282.151961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79D-4056-9F5B-6BCD88F81C58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Indemnity</c:v>
                </c:pt>
              </c:strCache>
            </c:strRef>
          </c:tx>
          <c:spPr>
            <a:solidFill>
              <a:schemeClr val="accent2"/>
            </a:solidFill>
            <a:ln w="9525">
              <a:solidFill>
                <a:schemeClr val="tx1"/>
              </a:solidFill>
            </a:ln>
          </c:spPr>
          <c:invertIfNegative val="0"/>
          <c:cat>
            <c:numRef>
              <c:f>Sheet1!$B$1:$G$1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Sheet1!$B$3:$G$3</c:f>
              <c:numCache>
                <c:formatCode>"$"#,##0</c:formatCode>
                <c:ptCount val="6"/>
                <c:pt idx="0">
                  <c:v>6774.3668636000002</c:v>
                </c:pt>
                <c:pt idx="1">
                  <c:v>7140.8920254000004</c:v>
                </c:pt>
                <c:pt idx="2">
                  <c:v>7011.611261</c:v>
                </c:pt>
                <c:pt idx="3">
                  <c:v>6765.9523577999998</c:v>
                </c:pt>
                <c:pt idx="4">
                  <c:v>7406.5436673000004</c:v>
                </c:pt>
                <c:pt idx="5">
                  <c:v>7802.9238745000002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79D-4056-9F5B-6BCD88F81C58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BDE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cat>
            <c:numRef>
              <c:f>Sheet1!$B$1:$G$1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Sheet1!$B$4:$G$4</c:f>
              <c:numCache>
                <c:formatCode>"$"#,##0</c:formatCode>
                <c:ptCount val="6"/>
                <c:pt idx="0">
                  <c:v>3741.2118113000001</c:v>
                </c:pt>
                <c:pt idx="1">
                  <c:v>4144.7729522999998</c:v>
                </c:pt>
                <c:pt idx="2">
                  <c:v>3562.7083410999999</c:v>
                </c:pt>
                <c:pt idx="3">
                  <c:v>3375.6920246999998</c:v>
                </c:pt>
                <c:pt idx="4">
                  <c:v>3680.7738399</c:v>
                </c:pt>
                <c:pt idx="5">
                  <c:v>3770.7248755000001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79D-4056-9F5B-6BCD88F81C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6603136"/>
        <c:axId val="6604672"/>
      </c:barChart>
      <c:catAx>
        <c:axId val="6603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>
            <a:solidFill>
              <a:schemeClr val="tx1"/>
            </a:solidFill>
          </a:ln>
        </c:spPr>
        <c:txPr>
          <a:bodyPr rot="0" vert="horz"/>
          <a:lstStyle/>
          <a:p>
            <a:pPr>
              <a:defRPr sz="1500"/>
            </a:pPr>
            <a:endParaRPr lang="en-US"/>
          </a:p>
        </c:txPr>
        <c:crossAx val="6604672"/>
        <c:crosses val="autoZero"/>
        <c:auto val="1"/>
        <c:lblAlgn val="ctr"/>
        <c:lblOffset val="100"/>
        <c:noMultiLvlLbl val="0"/>
      </c:catAx>
      <c:valAx>
        <c:axId val="6604672"/>
        <c:scaling>
          <c:orientation val="minMax"/>
          <c:max val="50000"/>
        </c:scaling>
        <c:delete val="0"/>
        <c:axPos val="l"/>
        <c:majorGridlines/>
        <c:numFmt formatCode="&quot;$&quot;#,##0" sourceLinked="0"/>
        <c:majorTickMark val="none"/>
        <c:minorTickMark val="none"/>
        <c:tickLblPos val="nextTo"/>
        <c:spPr>
          <a:ln>
            <a:solidFill>
              <a:schemeClr val="tx1"/>
            </a:solidFill>
          </a:ln>
        </c:spPr>
        <c:txPr>
          <a:bodyPr rot="0" vert="horz"/>
          <a:lstStyle/>
          <a:p>
            <a:pPr>
              <a:defRPr sz="1600"/>
            </a:pPr>
            <a:endParaRPr lang="en-US"/>
          </a:p>
        </c:txPr>
        <c:crossAx val="6603136"/>
        <c:crosses val="autoZero"/>
        <c:crossBetween val="between"/>
        <c:majorUnit val="500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 b="0" i="0" u="none" strike="noStrike" baseline="0">
          <a:solidFill>
            <a:schemeClr val="tx1"/>
          </a:solidFill>
          <a:latin typeface="+mn-lt"/>
          <a:ea typeface="Tahoma"/>
          <a:cs typeface="Tahoma"/>
        </a:defRPr>
      </a:pPr>
      <a:endParaRPr lang="en-US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313638189831988"/>
          <c:y val="4.7824647727644755E-2"/>
          <c:w val="0.51465458078867032"/>
          <c:h val="0.8228281943988059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Medical</c:v>
                </c:pt>
              </c:strCache>
            </c:strRef>
          </c:tx>
          <c:spPr>
            <a:ln w="9525">
              <a:solidFill>
                <a:schemeClr val="tx1"/>
              </a:solidFill>
              <a:prstDash val="solid"/>
            </a:ln>
          </c:spPr>
          <c:invertIfNegative val="0"/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2CC-48F2-A301-1B6283FAAEDA}"/>
              </c:ext>
            </c:extLst>
          </c:dPt>
          <c:cat>
            <c:numRef>
              <c:f>Sheet1!$B$1:$E$1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Sheet1!$B$2:$E$2</c:f>
              <c:numCache>
                <c:formatCode>"$"#,##0</c:formatCode>
                <c:ptCount val="4"/>
                <c:pt idx="0">
                  <c:v>22529.115152999999</c:v>
                </c:pt>
                <c:pt idx="1">
                  <c:v>24549.653420999999</c:v>
                </c:pt>
                <c:pt idx="2">
                  <c:v>21985.154986000001</c:v>
                </c:pt>
                <c:pt idx="3">
                  <c:v>21927.939932000001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2CC-48F2-A301-1B6283FAAEDA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Indemnity</c:v>
                </c:pt>
              </c:strCache>
            </c:strRef>
          </c:tx>
          <c:spPr>
            <a:solidFill>
              <a:schemeClr val="accent2"/>
            </a:solidFill>
            <a:ln w="9525">
              <a:solidFill>
                <a:schemeClr val="tx1"/>
              </a:solidFill>
            </a:ln>
          </c:spPr>
          <c:invertIfNegative val="0"/>
          <c:cat>
            <c:numRef>
              <c:f>Sheet1!$B$1:$E$1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Sheet1!$B$3:$E$3</c:f>
              <c:numCache>
                <c:formatCode>"$"#,##0</c:formatCode>
                <c:ptCount val="4"/>
                <c:pt idx="0">
                  <c:v>11532.438113</c:v>
                </c:pt>
                <c:pt idx="1">
                  <c:v>12704.643494</c:v>
                </c:pt>
                <c:pt idx="2">
                  <c:v>12173.414803</c:v>
                </c:pt>
                <c:pt idx="3">
                  <c:v>12039.191344000001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2CC-48F2-A301-1B6283FAAEDA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BDE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cat>
            <c:numRef>
              <c:f>Sheet1!$B$1:$E$1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Sheet1!$B$4:$E$4</c:f>
              <c:numCache>
                <c:formatCode>"$"#,##0</c:formatCode>
                <c:ptCount val="4"/>
                <c:pt idx="0">
                  <c:v>5345.7496193999996</c:v>
                </c:pt>
                <c:pt idx="1">
                  <c:v>5803.4678280999997</c:v>
                </c:pt>
                <c:pt idx="2">
                  <c:v>5056.8725280999997</c:v>
                </c:pt>
                <c:pt idx="3">
                  <c:v>4965.2574610000001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2CC-48F2-A301-1B6283FAAE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6603136"/>
        <c:axId val="6604672"/>
      </c:barChart>
      <c:catAx>
        <c:axId val="6603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>
            <a:solidFill>
              <a:schemeClr val="tx1"/>
            </a:solidFill>
          </a:ln>
        </c:spPr>
        <c:txPr>
          <a:bodyPr rot="0" vert="horz"/>
          <a:lstStyle/>
          <a:p>
            <a:pPr>
              <a:defRPr sz="1500"/>
            </a:pPr>
            <a:endParaRPr lang="en-US"/>
          </a:p>
        </c:txPr>
        <c:crossAx val="6604672"/>
        <c:crosses val="autoZero"/>
        <c:auto val="1"/>
        <c:lblAlgn val="ctr"/>
        <c:lblOffset val="100"/>
        <c:noMultiLvlLbl val="0"/>
      </c:catAx>
      <c:valAx>
        <c:axId val="6604672"/>
        <c:scaling>
          <c:orientation val="minMax"/>
          <c:max val="50000"/>
        </c:scaling>
        <c:delete val="0"/>
        <c:axPos val="l"/>
        <c:majorGridlines/>
        <c:numFmt formatCode="&quot;$&quot;#,##0" sourceLinked="0"/>
        <c:majorTickMark val="none"/>
        <c:minorTickMark val="none"/>
        <c:tickLblPos val="nextTo"/>
        <c:spPr>
          <a:ln>
            <a:solidFill>
              <a:schemeClr val="tx1"/>
            </a:solidFill>
          </a:ln>
        </c:spPr>
        <c:txPr>
          <a:bodyPr rot="0" vert="horz"/>
          <a:lstStyle/>
          <a:p>
            <a:pPr>
              <a:defRPr sz="1600"/>
            </a:pPr>
            <a:endParaRPr lang="en-US"/>
          </a:p>
        </c:txPr>
        <c:crossAx val="6603136"/>
        <c:crosses val="autoZero"/>
        <c:crossBetween val="between"/>
        <c:majorUnit val="5000"/>
      </c:valAx>
    </c:plotArea>
    <c:legend>
      <c:legendPos val="r"/>
      <c:layout>
        <c:manualLayout>
          <c:xMode val="edge"/>
          <c:yMode val="edge"/>
          <c:x val="0.73027018031779878"/>
          <c:y val="0.18205711777494582"/>
          <c:w val="0.26894737558502185"/>
          <c:h val="0.42726777791654591"/>
        </c:manualLayout>
      </c:layout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 b="0" i="0" u="none" strike="noStrike" baseline="0">
          <a:solidFill>
            <a:schemeClr val="tx1"/>
          </a:solidFill>
          <a:latin typeface="+mn-lt"/>
          <a:ea typeface="Tahoma"/>
          <a:cs typeface="Tahoma"/>
        </a:defRPr>
      </a:pPr>
      <a:endParaRPr lang="en-US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1.6819571865443424E-2"/>
          <c:y val="2.0180920018405726E-2"/>
          <c:w val="0.96636085626911317"/>
          <c:h val="0.797602170731491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 Voluntary</c:v>
                </c:pt>
              </c:strCache>
            </c:strRef>
          </c:tx>
          <c:spPr>
            <a:solidFill>
              <a:srgbClr val="008AFE">
                <a:lumMod val="40000"/>
                <a:lumOff val="60000"/>
              </a:srgbClr>
            </a:solidFill>
            <a:ln w="12700">
              <a:noFill/>
            </a:ln>
            <a:scene3d>
              <a:camera prst="orthographicFront"/>
              <a:lightRig rig="threePt" dir="t"/>
            </a:scene3d>
            <a:sp3d/>
          </c:spPr>
          <c:invertIfNegative val="0"/>
          <c:dPt>
            <c:idx val="3"/>
            <c:invertIfNegative val="0"/>
            <c:bubble3D val="0"/>
            <c:spPr>
              <a:solidFill>
                <a:srgbClr val="99D0FF"/>
              </a:solidFill>
              <a:ln w="12700">
                <a:noFill/>
              </a:ln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1-4683-46C9-8399-FC2712403A77}"/>
              </c:ext>
            </c:extLst>
          </c:dPt>
          <c:dPt>
            <c:idx val="4"/>
            <c:invertIfNegative val="0"/>
            <c:bubble3D val="0"/>
            <c:spPr>
              <a:solidFill>
                <a:srgbClr val="008AFE"/>
              </a:solidFill>
              <a:ln w="12700">
                <a:noFill/>
              </a:ln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3-4683-46C9-8399-FC2712403A77}"/>
              </c:ext>
            </c:extLst>
          </c:dPt>
          <c:dPt>
            <c:idx val="5"/>
            <c:invertIfNegative val="0"/>
            <c:bubble3D val="0"/>
            <c:spPr>
              <a:solidFill>
                <a:srgbClr val="008AFE"/>
              </a:solidFill>
              <a:ln w="12700">
                <a:noFill/>
              </a:ln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5-4683-46C9-8399-FC2712403A77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Sheet1!$B$1:$F$1</c:f>
              <c:numCache>
                <c:formatCode>m/d/yyyy</c:formatCode>
                <c:ptCount val="5"/>
                <c:pt idx="0">
                  <c:v>44562</c:v>
                </c:pt>
                <c:pt idx="1">
                  <c:v>44927</c:v>
                </c:pt>
                <c:pt idx="2">
                  <c:v>45292</c:v>
                </c:pt>
                <c:pt idx="3">
                  <c:v>45658</c:v>
                </c:pt>
                <c:pt idx="4">
                  <c:v>46023</c:v>
                </c:pt>
              </c:numCache>
            </c:numRef>
          </c:cat>
          <c:val>
            <c:numRef>
              <c:f>Sheet1!$B$2:$F$2</c:f>
              <c:numCache>
                <c:formatCode>0.0%</c:formatCode>
                <c:ptCount val="5"/>
                <c:pt idx="0">
                  <c:v>0</c:v>
                </c:pt>
                <c:pt idx="1">
                  <c:v>-0.10299999999999999</c:v>
                </c:pt>
                <c:pt idx="2">
                  <c:v>-0.11799999999999999</c:v>
                </c:pt>
                <c:pt idx="3">
                  <c:v>-7.1999999999999995E-2</c:v>
                </c:pt>
                <c:pt idx="4">
                  <c:v>-5.8000000000000003E-2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683-46C9-8399-FC2712403A77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 Assigned Risk</c:v>
                </c:pt>
              </c:strCache>
            </c:strRef>
          </c:tx>
          <c:spPr>
            <a:solidFill>
              <a:srgbClr val="FFCA8F"/>
            </a:solidFill>
            <a:ln w="12700">
              <a:noFill/>
            </a:ln>
            <a:scene3d>
              <a:camera prst="orthographicFront"/>
              <a:lightRig rig="threePt" dir="t"/>
            </a:scene3d>
            <a:sp3d/>
          </c:spPr>
          <c:invertIfNegative val="0"/>
          <c:dPt>
            <c:idx val="4"/>
            <c:invertIfNegative val="0"/>
            <c:bubble3D val="0"/>
            <c:spPr>
              <a:solidFill>
                <a:srgbClr val="FF9B2D"/>
              </a:solidFill>
              <a:ln w="12700">
                <a:noFill/>
              </a:ln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8-4683-46C9-8399-FC2712403A77}"/>
              </c:ext>
            </c:extLst>
          </c:dPt>
          <c:dPt>
            <c:idx val="5"/>
            <c:invertIfNegative val="0"/>
            <c:bubble3D val="0"/>
            <c:spPr>
              <a:solidFill>
                <a:srgbClr val="FF9B2D"/>
              </a:solidFill>
              <a:ln w="12700">
                <a:noFill/>
              </a:ln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A-4683-46C9-8399-FC2712403A77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Sheet1!$B$1:$F$1</c:f>
              <c:numCache>
                <c:formatCode>m/d/yyyy</c:formatCode>
                <c:ptCount val="5"/>
                <c:pt idx="0">
                  <c:v>44562</c:v>
                </c:pt>
                <c:pt idx="1">
                  <c:v>44927</c:v>
                </c:pt>
                <c:pt idx="2">
                  <c:v>45292</c:v>
                </c:pt>
                <c:pt idx="3">
                  <c:v>45658</c:v>
                </c:pt>
                <c:pt idx="4">
                  <c:v>46023</c:v>
                </c:pt>
              </c:numCache>
            </c:numRef>
          </c:cat>
          <c:val>
            <c:numRef>
              <c:f>Sheet1!$B$3:$F$3</c:f>
              <c:numCache>
                <c:formatCode>0.0%</c:formatCode>
                <c:ptCount val="5"/>
                <c:pt idx="0">
                  <c:v>0</c:v>
                </c:pt>
                <c:pt idx="1">
                  <c:v>-0.10299999999999999</c:v>
                </c:pt>
                <c:pt idx="2">
                  <c:v>-0.11799999999999999</c:v>
                </c:pt>
                <c:pt idx="3">
                  <c:v>-7.1999999999999995E-2</c:v>
                </c:pt>
                <c:pt idx="4">
                  <c:v>-5.8000000000000003E-2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4683-46C9-8399-FC2712403A7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5"/>
        <c:axId val="42287104"/>
        <c:axId val="42288640"/>
      </c:barChart>
      <c:dateAx>
        <c:axId val="42287104"/>
        <c:scaling>
          <c:orientation val="minMax"/>
        </c:scaling>
        <c:delete val="0"/>
        <c:axPos val="b"/>
        <c:numFmt formatCode="m/d/yyyy" sourceLinked="0"/>
        <c:majorTickMark val="none"/>
        <c:minorTickMark val="none"/>
        <c:tickLblPos val="low"/>
        <c:spPr>
          <a:ln w="12700" cap="rnd">
            <a:solidFill>
              <a:sysClr val="window" lastClr="FFFFFF">
                <a:lumMod val="75000"/>
              </a:sysClr>
            </a:solidFill>
          </a:ln>
        </c:spPr>
        <c:txPr>
          <a:bodyPr anchor="b" anchorCtr="0"/>
          <a:lstStyle/>
          <a:p>
            <a:pPr>
              <a:defRPr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42288640"/>
        <c:crosses val="autoZero"/>
        <c:auto val="0"/>
        <c:lblOffset val="0"/>
        <c:baseTimeUnit val="years"/>
      </c:dateAx>
      <c:valAx>
        <c:axId val="42288640"/>
        <c:scaling>
          <c:orientation val="minMax"/>
          <c:max val="0.15000000000000002"/>
          <c:min val="-0.15000000000000002"/>
        </c:scaling>
        <c:delete val="1"/>
        <c:axPos val="l"/>
        <c:numFmt formatCode="0.0%" sourceLinked="1"/>
        <c:majorTickMark val="out"/>
        <c:minorTickMark val="none"/>
        <c:tickLblPos val="nextTo"/>
        <c:crossAx val="42287104"/>
        <c:crossesAt val="42370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 b="0">
          <a:solidFill>
            <a:schemeClr val="bg1">
              <a:lumMod val="65000"/>
            </a:schemeClr>
          </a:solidFill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1938713393866577E-2"/>
          <c:y val="2.942121958267143E-2"/>
          <c:w val="0.96067512647658859"/>
          <c:h val="0.7967055393321274"/>
        </c:manualLayout>
      </c:layout>
      <c:barChart>
        <c:barDir val="col"/>
        <c:grouping val="stacked"/>
        <c:varyColors val="0"/>
        <c:ser>
          <c:idx val="3"/>
          <c:order val="0"/>
          <c:tx>
            <c:strRef>
              <c:f>Sheet1!$G$1</c:f>
              <c:strCache>
                <c:ptCount val="1"/>
                <c:pt idx="0">
                  <c:v>Net Impact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invertIfNegative val="0"/>
          <c:cat>
            <c:strRef>
              <c:f>Sheet1!$F$2:$F$11</c:f>
              <c:strCache>
                <c:ptCount val="10"/>
                <c:pt idx="0">
                  <c:v>15</c:v>
                </c:pt>
                <c:pt idx="1">
                  <c:v>16</c:v>
                </c:pt>
                <c:pt idx="2">
                  <c:v>17</c:v>
                </c:pt>
                <c:pt idx="3">
                  <c:v>18</c:v>
                </c:pt>
                <c:pt idx="4">
                  <c:v>19</c:v>
                </c:pt>
                <c:pt idx="5">
                  <c:v>20</c:v>
                </c:pt>
                <c:pt idx="6">
                  <c:v>21</c:v>
                </c:pt>
                <c:pt idx="7">
                  <c:v>22</c:v>
                </c:pt>
                <c:pt idx="8">
                  <c:v>23</c:v>
                </c:pt>
                <c:pt idx="9">
                  <c:v>24p</c:v>
                </c:pt>
              </c:strCache>
            </c:strRef>
          </c:cat>
          <c:val>
            <c:numRef>
              <c:f>Sheet1!$G$2:$G$11</c:f>
              <c:numCache>
                <c:formatCode>0.0</c:formatCode>
                <c:ptCount val="10"/>
                <c:pt idx="0">
                  <c:v>4.1747999999999896</c:v>
                </c:pt>
                <c:pt idx="1">
                  <c:v>-0.60829999999999473</c:v>
                </c:pt>
                <c:pt idx="2">
                  <c:v>1.2552000000000121</c:v>
                </c:pt>
                <c:pt idx="3">
                  <c:v>6.0948000000000224</c:v>
                </c:pt>
                <c:pt idx="4">
                  <c:v>7.5791999999999753</c:v>
                </c:pt>
                <c:pt idx="5">
                  <c:v>10.252700000000004</c:v>
                </c:pt>
                <c:pt idx="6">
                  <c:v>7.966799999999985</c:v>
                </c:pt>
                <c:pt idx="7">
                  <c:v>4.7895000000000021</c:v>
                </c:pt>
                <c:pt idx="8">
                  <c:v>7.5916000000000095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73-4E2F-8E70-583DB6700A5F}"/>
            </c:ext>
          </c:extLst>
        </c:ser>
        <c:ser>
          <c:idx val="4"/>
          <c:order val="1"/>
          <c:tx>
            <c:strRef>
              <c:f>Sheet1!$H$1</c:f>
              <c:strCache>
                <c:ptCount val="1"/>
                <c:pt idx="0">
                  <c:v>Highlight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strRef>
              <c:f>Sheet1!$F$2:$F$11</c:f>
              <c:strCache>
                <c:ptCount val="10"/>
                <c:pt idx="0">
                  <c:v>15</c:v>
                </c:pt>
                <c:pt idx="1">
                  <c:v>16</c:v>
                </c:pt>
                <c:pt idx="2">
                  <c:v>17</c:v>
                </c:pt>
                <c:pt idx="3">
                  <c:v>18</c:v>
                </c:pt>
                <c:pt idx="4">
                  <c:v>19</c:v>
                </c:pt>
                <c:pt idx="5">
                  <c:v>20</c:v>
                </c:pt>
                <c:pt idx="6">
                  <c:v>21</c:v>
                </c:pt>
                <c:pt idx="7">
                  <c:v>22</c:v>
                </c:pt>
                <c:pt idx="8">
                  <c:v>23</c:v>
                </c:pt>
                <c:pt idx="9">
                  <c:v>24p</c:v>
                </c:pt>
              </c:strCache>
            </c:strRef>
          </c:cat>
          <c:val>
            <c:numRef>
              <c:f>Sheet1!$H$2:$H$11</c:f>
              <c:numCache>
                <c:formatCode>General</c:formatCode>
                <c:ptCount val="10"/>
                <c:pt idx="9" formatCode="0.0">
                  <c:v>10.577000000000004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473-4E2F-8E70-583DB6700A5F}"/>
            </c:ext>
          </c:extLst>
        </c:ser>
        <c:ser>
          <c:idx val="0"/>
          <c:order val="2"/>
          <c:tx>
            <c:strRef>
              <c:f>Sheet1!$H$1</c:f>
              <c:strCache>
                <c:ptCount val="1"/>
                <c:pt idx="0">
                  <c:v>Highlight</c:v>
                </c:pt>
              </c:strCache>
            </c:strRef>
          </c:tx>
          <c:spPr>
            <a:noFill/>
          </c:spPr>
          <c:invertIfNegative val="0"/>
          <c:dLbls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3473-4E2F-8E70-583DB6700A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aseline="0">
                    <a:solidFill>
                      <a:schemeClr val="tx1"/>
                    </a:solidFill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Sheet1!$F$2:$F$11</c:f>
              <c:strCache>
                <c:ptCount val="10"/>
                <c:pt idx="0">
                  <c:v>15</c:v>
                </c:pt>
                <c:pt idx="1">
                  <c:v>16</c:v>
                </c:pt>
                <c:pt idx="2">
                  <c:v>17</c:v>
                </c:pt>
                <c:pt idx="3">
                  <c:v>18</c:v>
                </c:pt>
                <c:pt idx="4">
                  <c:v>19</c:v>
                </c:pt>
                <c:pt idx="5">
                  <c:v>20</c:v>
                </c:pt>
                <c:pt idx="6">
                  <c:v>21</c:v>
                </c:pt>
                <c:pt idx="7">
                  <c:v>22</c:v>
                </c:pt>
                <c:pt idx="8">
                  <c:v>23</c:v>
                </c:pt>
                <c:pt idx="9">
                  <c:v>24p</c:v>
                </c:pt>
              </c:strCache>
            </c:strRef>
          </c:cat>
          <c:val>
            <c:numRef>
              <c:f>Sheet1!$H$2:$H$11</c:f>
              <c:numCache>
                <c:formatCode>General</c:formatCode>
                <c:ptCount val="10"/>
                <c:pt idx="9" formatCode="0.0">
                  <c:v>10.577000000000004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473-4E2F-8E70-583DB6700A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174889600"/>
        <c:axId val="174904064"/>
      </c:barChart>
      <c:catAx>
        <c:axId val="1748896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aseline="0">
                    <a:solidFill>
                      <a:schemeClr val="tx1"/>
                    </a:solidFill>
                  </a:defRPr>
                </a:pPr>
                <a:r>
                  <a:rPr lang="en-US" baseline="0" dirty="0">
                    <a:solidFill>
                      <a:schemeClr val="tx1"/>
                    </a:solidFill>
                  </a:rPr>
                  <a:t>Policy Year</a:t>
                </a:r>
              </a:p>
            </c:rich>
          </c:tx>
          <c:layout>
            <c:manualLayout>
              <c:xMode val="edge"/>
              <c:yMode val="edge"/>
              <c:x val="0.48142474555774106"/>
              <c:y val="0.94191619267621185"/>
            </c:manualLayout>
          </c:layout>
          <c:overlay val="0"/>
        </c:title>
        <c:numFmt formatCode="General" sourceLinked="1"/>
        <c:majorTickMark val="none"/>
        <c:minorTickMark val="none"/>
        <c:tickLblPos val="low"/>
        <c:spPr>
          <a:ln w="12700">
            <a:solidFill>
              <a:schemeClr val="bg1">
                <a:lumMod val="75000"/>
              </a:schemeClr>
            </a:solidFill>
          </a:ln>
        </c:spPr>
        <c:txPr>
          <a:bodyPr rot="0"/>
          <a:lstStyle/>
          <a:p>
            <a:pPr>
              <a:defRPr baseline="0">
                <a:solidFill>
                  <a:schemeClr val="tx1"/>
                </a:solidFill>
              </a:defRPr>
            </a:pPr>
            <a:endParaRPr lang="en-US"/>
          </a:p>
        </c:txPr>
        <c:crossAx val="174904064"/>
        <c:crossesAt val="0"/>
        <c:auto val="1"/>
        <c:lblAlgn val="ctr"/>
        <c:lblOffset val="100"/>
        <c:noMultiLvlLbl val="0"/>
      </c:catAx>
      <c:valAx>
        <c:axId val="174904064"/>
        <c:scaling>
          <c:orientation val="minMax"/>
          <c:max val="20"/>
          <c:min val="-10"/>
        </c:scaling>
        <c:delete val="0"/>
        <c:axPos val="l"/>
        <c:majorGridlines>
          <c:spPr>
            <a:ln w="12700">
              <a:noFill/>
            </a:ln>
          </c:spPr>
        </c:majorGridlines>
        <c:numFmt formatCode="0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baseline="0">
                <a:solidFill>
                  <a:schemeClr val="tx1"/>
                </a:solidFill>
              </a:defRPr>
            </a:pPr>
            <a:endParaRPr lang="en-US"/>
          </a:p>
        </c:txPr>
        <c:crossAx val="174889600"/>
        <c:crosses val="autoZero"/>
        <c:crossBetween val="between"/>
        <c:majorUnit val="10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400" b="0">
          <a:solidFill>
            <a:schemeClr val="bg1">
              <a:lumMod val="65000"/>
            </a:schemeClr>
          </a:solidFill>
          <a:latin typeface="+mj-lt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11058231085771E-3"/>
          <c:y val="0.21410834028235398"/>
          <c:w val="0.97099156118143459"/>
          <c:h val="0.665696074997809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BFE-4C8D-AC3D-AAC78B94771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BFE-4C8D-AC3D-AAC78B947716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BFE-4C8D-AC3D-AAC78B947716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BFE-4C8D-AC3D-AAC78B947716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9BFE-4C8D-AC3D-AAC78B947716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9BFE-4C8D-AC3D-AAC78B947716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50505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Manufacturing</c:v>
                </c:pt>
                <c:pt idx="1">
                  <c:v>Contracting</c:v>
                </c:pt>
                <c:pt idx="2">
                  <c:v>Office &amp; Clerical</c:v>
                </c:pt>
                <c:pt idx="3">
                  <c:v>Goods &amp; Services</c:v>
                </c:pt>
                <c:pt idx="4">
                  <c:v>Miscellaneous</c:v>
                </c:pt>
                <c:pt idx="5">
                  <c:v>Overall</c:v>
                </c:pt>
              </c:strCache>
            </c:strRef>
          </c:cat>
          <c:val>
            <c:numRef>
              <c:f>Sheet1!$B$2:$B$7</c:f>
              <c:numCache>
                <c:formatCode>0.0%</c:formatCode>
                <c:ptCount val="6"/>
                <c:pt idx="0">
                  <c:v>-5.0999999999999997E-2</c:v>
                </c:pt>
                <c:pt idx="1">
                  <c:v>-6.9000000000000006E-2</c:v>
                </c:pt>
                <c:pt idx="2">
                  <c:v>-3.5999999999999997E-2</c:v>
                </c:pt>
                <c:pt idx="3">
                  <c:v>-6.5000000000000002E-2</c:v>
                </c:pt>
                <c:pt idx="4">
                  <c:v>-5.6000000000000001E-2</c:v>
                </c:pt>
                <c:pt idx="5">
                  <c:v>-5.8000000000000003E-2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BFE-4C8D-AC3D-AAC78B9477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622390632"/>
        <c:axId val="622397848"/>
      </c:barChart>
      <c:catAx>
        <c:axId val="622390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2397848"/>
        <c:crosses val="autoZero"/>
        <c:auto val="1"/>
        <c:lblAlgn val="ctr"/>
        <c:lblOffset val="1000"/>
        <c:noMultiLvlLbl val="0"/>
      </c:catAx>
      <c:valAx>
        <c:axId val="622397848"/>
        <c:scaling>
          <c:orientation val="minMax"/>
          <c:min val="-0.1"/>
        </c:scaling>
        <c:delete val="0"/>
        <c:axPos val="l"/>
        <c:numFmt formatCode="0.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2390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858012540099153E-3"/>
          <c:y val="9.2710185420370836E-4"/>
          <c:w val="0.96722452456600816"/>
          <c:h val="0.699663607289167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Approved</c:v>
                </c:pt>
              </c:strCache>
            </c:strRef>
          </c:tx>
          <c:spPr>
            <a:solidFill>
              <a:srgbClr val="CBCBCB"/>
            </a:solidFill>
            <a:ln w="12046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996A-4CBE-9D6C-F1A9E7FCA8E1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996A-4CBE-9D6C-F1A9E7FCA8E1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996A-4CBE-9D6C-F1A9E7FCA8E1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996A-4CBE-9D6C-F1A9E7FCA8E1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996A-4CBE-9D6C-F1A9E7FCA8E1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996A-4CBE-9D6C-F1A9E7FCA8E1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996A-4CBE-9D6C-F1A9E7FCA8E1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996A-4CBE-9D6C-F1A9E7FCA8E1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996A-4CBE-9D6C-F1A9E7FCA8E1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996A-4CBE-9D6C-F1A9E7FCA8E1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1"/>
              </a:solidFill>
              <a:ln w="12046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B-996A-4CBE-9D6C-F1A9E7FCA8E1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996A-4CBE-9D6C-F1A9E7FCA8E1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996A-4CBE-9D6C-F1A9E7FCA8E1}"/>
              </c:ext>
            </c:extLst>
          </c:dPt>
          <c:dPt>
            <c:idx val="17"/>
            <c:invertIfNegative val="0"/>
            <c:bubble3D val="0"/>
            <c:spPr>
              <a:solidFill>
                <a:srgbClr val="CBCBCB"/>
              </a:solidFill>
              <a:ln w="12046">
                <a:solidFill>
                  <a:srgbClr val="D9D9D9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F-996A-4CBE-9D6C-F1A9E7FCA8E1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1"/>
              </a:solidFill>
              <a:ln w="12046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11-996A-4CBE-9D6C-F1A9E7FCA8E1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2-996A-4CBE-9D6C-F1A9E7FCA8E1}"/>
              </c:ext>
            </c:extLst>
          </c:dPt>
          <c:dPt>
            <c:idx val="2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3-996A-4CBE-9D6C-F1A9E7FCA8E1}"/>
              </c:ext>
            </c:extLst>
          </c:dPt>
          <c:dPt>
            <c:idx val="2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996A-4CBE-9D6C-F1A9E7FCA8E1}"/>
              </c:ext>
            </c:extLst>
          </c:dPt>
          <c:dPt>
            <c:idx val="2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996A-4CBE-9D6C-F1A9E7FCA8E1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6-996A-4CBE-9D6C-F1A9E7FCA8E1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7-996A-4CBE-9D6C-F1A9E7FCA8E1}"/>
              </c:ext>
            </c:extLst>
          </c:dPt>
          <c:dPt>
            <c:idx val="2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8-996A-4CBE-9D6C-F1A9E7FCA8E1}"/>
              </c:ext>
            </c:extLst>
          </c:dPt>
          <c:dPt>
            <c:idx val="2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9-996A-4CBE-9D6C-F1A9E7FCA8E1}"/>
              </c:ext>
            </c:extLst>
          </c:dPt>
          <c:dPt>
            <c:idx val="2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A-996A-4CBE-9D6C-F1A9E7FCA8E1}"/>
              </c:ext>
            </c:extLst>
          </c:dPt>
          <c:dPt>
            <c:idx val="3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B-996A-4CBE-9D6C-F1A9E7FCA8E1}"/>
              </c:ext>
            </c:extLst>
          </c:dPt>
          <c:dPt>
            <c:idx val="3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C-996A-4CBE-9D6C-F1A9E7FCA8E1}"/>
              </c:ext>
            </c:extLst>
          </c:dPt>
          <c:dPt>
            <c:idx val="3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D-996A-4CBE-9D6C-F1A9E7FCA8E1}"/>
              </c:ext>
            </c:extLst>
          </c:dPt>
          <c:dPt>
            <c:idx val="3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E-996A-4CBE-9D6C-F1A9E7FCA8E1}"/>
              </c:ext>
            </c:extLst>
          </c:dPt>
          <c:dPt>
            <c:idx val="3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F-996A-4CBE-9D6C-F1A9E7FCA8E1}"/>
              </c:ext>
            </c:extLst>
          </c:dPt>
          <c:dPt>
            <c:idx val="3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0-996A-4CBE-9D6C-F1A9E7FCA8E1}"/>
              </c:ext>
            </c:extLst>
          </c:dPt>
          <c:dLbls>
            <c:delete val="1"/>
          </c:dLbls>
          <c:cat>
            <c:strRef>
              <c:f>Sheet1!$A$2:$A$39</c:f>
              <c:strCache>
                <c:ptCount val="38"/>
                <c:pt idx="0">
                  <c:v>NM</c:v>
                </c:pt>
                <c:pt idx="1">
                  <c:v>WV^</c:v>
                </c:pt>
                <c:pt idx="2">
                  <c:v>MD</c:v>
                </c:pt>
                <c:pt idx="3">
                  <c:v>TX</c:v>
                </c:pt>
                <c:pt idx="4">
                  <c:v>KY</c:v>
                </c:pt>
                <c:pt idx="5">
                  <c:v>ME</c:v>
                </c:pt>
                <c:pt idx="6">
                  <c:v>AR</c:v>
                </c:pt>
                <c:pt idx="7">
                  <c:v>LA</c:v>
                </c:pt>
                <c:pt idx="8">
                  <c:v>NC</c:v>
                </c:pt>
                <c:pt idx="9">
                  <c:v>VA</c:v>
                </c:pt>
                <c:pt idx="10">
                  <c:v>CO</c:v>
                </c:pt>
                <c:pt idx="11">
                  <c:v>FL</c:v>
                </c:pt>
                <c:pt idx="12">
                  <c:v>AZ</c:v>
                </c:pt>
                <c:pt idx="13">
                  <c:v>NH</c:v>
                </c:pt>
                <c:pt idx="14">
                  <c:v>IN~</c:v>
                </c:pt>
                <c:pt idx="15">
                  <c:v>RI</c:v>
                </c:pt>
                <c:pt idx="16">
                  <c:v>OK</c:v>
                </c:pt>
                <c:pt idx="17">
                  <c:v>MS</c:v>
                </c:pt>
                <c:pt idx="18">
                  <c:v>AL</c:v>
                </c:pt>
                <c:pt idx="19">
                  <c:v>UT</c:v>
                </c:pt>
                <c:pt idx="20">
                  <c:v>HI</c:v>
                </c:pt>
                <c:pt idx="21">
                  <c:v>SD</c:v>
                </c:pt>
                <c:pt idx="22">
                  <c:v>CT</c:v>
                </c:pt>
                <c:pt idx="23">
                  <c:v>AK</c:v>
                </c:pt>
                <c:pt idx="24">
                  <c:v>GA</c:v>
                </c:pt>
                <c:pt idx="25">
                  <c:v>OR</c:v>
                </c:pt>
                <c:pt idx="26">
                  <c:v>ID</c:v>
                </c:pt>
                <c:pt idx="27">
                  <c:v>IA</c:v>
                </c:pt>
                <c:pt idx="28">
                  <c:v>TN</c:v>
                </c:pt>
                <c:pt idx="29">
                  <c:v>VT</c:v>
                </c:pt>
                <c:pt idx="30">
                  <c:v>KS</c:v>
                </c:pt>
                <c:pt idx="31">
                  <c:v>NE</c:v>
                </c:pt>
                <c:pt idx="32">
                  <c:v>IL~</c:v>
                </c:pt>
                <c:pt idx="33">
                  <c:v>SC</c:v>
                </c:pt>
                <c:pt idx="34">
                  <c:v>MT</c:v>
                </c:pt>
                <c:pt idx="35">
                  <c:v>MO</c:v>
                </c:pt>
                <c:pt idx="36">
                  <c:v>DC</c:v>
                </c:pt>
                <c:pt idx="37">
                  <c:v>NV</c:v>
                </c:pt>
              </c:strCache>
            </c:strRef>
          </c:cat>
          <c:val>
            <c:numRef>
              <c:f>Sheet1!$B$2:$B$39</c:f>
              <c:numCache>
                <c:formatCode>General</c:formatCode>
                <c:ptCount val="38"/>
                <c:pt idx="0">
                  <c:v>-15.6</c:v>
                </c:pt>
                <c:pt idx="1">
                  <c:v>-12.3</c:v>
                </c:pt>
                <c:pt idx="2">
                  <c:v>-12.3</c:v>
                </c:pt>
                <c:pt idx="3">
                  <c:v>-11.5</c:v>
                </c:pt>
                <c:pt idx="5">
                  <c:v>-9.6</c:v>
                </c:pt>
                <c:pt idx="6">
                  <c:v>-8.8000000000000007</c:v>
                </c:pt>
                <c:pt idx="7">
                  <c:v>-8.6999999999999993</c:v>
                </c:pt>
                <c:pt idx="8">
                  <c:v>-7.8</c:v>
                </c:pt>
                <c:pt idx="13">
                  <c:v>-6.1</c:v>
                </c:pt>
                <c:pt idx="14">
                  <c:v>-5.8</c:v>
                </c:pt>
                <c:pt idx="15">
                  <c:v>-4.8</c:v>
                </c:pt>
                <c:pt idx="17">
                  <c:v>-4.5999999999999996</c:v>
                </c:pt>
                <c:pt idx="19">
                  <c:v>-4.5</c:v>
                </c:pt>
                <c:pt idx="21">
                  <c:v>-3.9</c:v>
                </c:pt>
                <c:pt idx="24">
                  <c:v>-3.3</c:v>
                </c:pt>
                <c:pt idx="25">
                  <c:v>-3.3</c:v>
                </c:pt>
                <c:pt idx="30">
                  <c:v>-1</c:v>
                </c:pt>
                <c:pt idx="31">
                  <c:v>-0.9</c:v>
                </c:pt>
                <c:pt idx="32">
                  <c:v>-0.1</c:v>
                </c:pt>
                <c:pt idx="33">
                  <c:v>0</c:v>
                </c:pt>
                <c:pt idx="34">
                  <c:v>0</c:v>
                </c:pt>
                <c:pt idx="36">
                  <c:v>1.7</c:v>
                </c:pt>
                <c:pt idx="37">
                  <c:v>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1-996A-4CBE-9D6C-F1A9E7FCA8E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Pending</c:v>
                </c:pt>
              </c:strCache>
            </c:strRef>
          </c:tx>
          <c:spPr>
            <a:solidFill>
              <a:srgbClr val="E6E6E6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Pt>
            <c:idx val="4"/>
            <c:invertIfNegative val="0"/>
            <c:bubble3D val="0"/>
            <c:spPr>
              <a:solidFill>
                <a:srgbClr val="CBCBC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23-996A-4CBE-9D6C-F1A9E7FCA8E1}"/>
              </c:ext>
            </c:extLst>
          </c:dPt>
          <c:dPt>
            <c:idx val="16"/>
            <c:invertIfNegative val="0"/>
            <c:bubble3D val="0"/>
            <c:spPr>
              <a:solidFill>
                <a:srgbClr val="CBCBC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25-996A-4CBE-9D6C-F1A9E7FCA8E1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6-996A-4CBE-9D6C-F1A9E7FCA8E1}"/>
              </c:ext>
            </c:extLst>
          </c:dPt>
          <c:dPt>
            <c:idx val="18"/>
            <c:invertIfNegative val="0"/>
            <c:bubble3D val="0"/>
            <c:spPr>
              <a:solidFill>
                <a:srgbClr val="E8E8E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28-996A-4CBE-9D6C-F1A9E7FCA8E1}"/>
              </c:ext>
            </c:extLst>
          </c:dPt>
          <c:dPt>
            <c:idx val="2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9-996A-4CBE-9D6C-F1A9E7FCA8E1}"/>
              </c:ext>
            </c:extLst>
          </c:dPt>
          <c:dPt>
            <c:idx val="26"/>
            <c:invertIfNegative val="0"/>
            <c:bubble3D val="0"/>
            <c:spPr>
              <a:solidFill>
                <a:srgbClr val="CBCBC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2B-996A-4CBE-9D6C-F1A9E7FCA8E1}"/>
              </c:ext>
            </c:extLst>
          </c:dPt>
          <c:dLbls>
            <c:delete val="1"/>
          </c:dLbls>
          <c:cat>
            <c:strRef>
              <c:f>Sheet1!$A$2:$A$39</c:f>
              <c:strCache>
                <c:ptCount val="38"/>
                <c:pt idx="0">
                  <c:v>NM</c:v>
                </c:pt>
                <c:pt idx="1">
                  <c:v>WV^</c:v>
                </c:pt>
                <c:pt idx="2">
                  <c:v>MD</c:v>
                </c:pt>
                <c:pt idx="3">
                  <c:v>TX</c:v>
                </c:pt>
                <c:pt idx="4">
                  <c:v>KY</c:v>
                </c:pt>
                <c:pt idx="5">
                  <c:v>ME</c:v>
                </c:pt>
                <c:pt idx="6">
                  <c:v>AR</c:v>
                </c:pt>
                <c:pt idx="7">
                  <c:v>LA</c:v>
                </c:pt>
                <c:pt idx="8">
                  <c:v>NC</c:v>
                </c:pt>
                <c:pt idx="9">
                  <c:v>VA</c:v>
                </c:pt>
                <c:pt idx="10">
                  <c:v>CO</c:v>
                </c:pt>
                <c:pt idx="11">
                  <c:v>FL</c:v>
                </c:pt>
                <c:pt idx="12">
                  <c:v>AZ</c:v>
                </c:pt>
                <c:pt idx="13">
                  <c:v>NH</c:v>
                </c:pt>
                <c:pt idx="14">
                  <c:v>IN~</c:v>
                </c:pt>
                <c:pt idx="15">
                  <c:v>RI</c:v>
                </c:pt>
                <c:pt idx="16">
                  <c:v>OK</c:v>
                </c:pt>
                <c:pt idx="17">
                  <c:v>MS</c:v>
                </c:pt>
                <c:pt idx="18">
                  <c:v>AL</c:v>
                </c:pt>
                <c:pt idx="19">
                  <c:v>UT</c:v>
                </c:pt>
                <c:pt idx="20">
                  <c:v>HI</c:v>
                </c:pt>
                <c:pt idx="21">
                  <c:v>SD</c:v>
                </c:pt>
                <c:pt idx="22">
                  <c:v>CT</c:v>
                </c:pt>
                <c:pt idx="23">
                  <c:v>AK</c:v>
                </c:pt>
                <c:pt idx="24">
                  <c:v>GA</c:v>
                </c:pt>
                <c:pt idx="25">
                  <c:v>OR</c:v>
                </c:pt>
                <c:pt idx="26">
                  <c:v>ID</c:v>
                </c:pt>
                <c:pt idx="27">
                  <c:v>IA</c:v>
                </c:pt>
                <c:pt idx="28">
                  <c:v>TN</c:v>
                </c:pt>
                <c:pt idx="29">
                  <c:v>VT</c:v>
                </c:pt>
                <c:pt idx="30">
                  <c:v>KS</c:v>
                </c:pt>
                <c:pt idx="31">
                  <c:v>NE</c:v>
                </c:pt>
                <c:pt idx="32">
                  <c:v>IL~</c:v>
                </c:pt>
                <c:pt idx="33">
                  <c:v>SC</c:v>
                </c:pt>
                <c:pt idx="34">
                  <c:v>MT</c:v>
                </c:pt>
                <c:pt idx="35">
                  <c:v>MO</c:v>
                </c:pt>
                <c:pt idx="36">
                  <c:v>DC</c:v>
                </c:pt>
                <c:pt idx="37">
                  <c:v>NV</c:v>
                </c:pt>
              </c:strCache>
            </c:strRef>
          </c:cat>
          <c:val>
            <c:numRef>
              <c:f>Sheet1!$C$2:$C$39</c:f>
              <c:numCache>
                <c:formatCode>General</c:formatCode>
                <c:ptCount val="38"/>
                <c:pt idx="4">
                  <c:v>-9.6999999999999993</c:v>
                </c:pt>
                <c:pt idx="9">
                  <c:v>-7.7</c:v>
                </c:pt>
                <c:pt idx="10">
                  <c:v>-6.9</c:v>
                </c:pt>
                <c:pt idx="11">
                  <c:v>-6.9</c:v>
                </c:pt>
                <c:pt idx="12">
                  <c:v>-6.7</c:v>
                </c:pt>
                <c:pt idx="16">
                  <c:v>-4.7</c:v>
                </c:pt>
                <c:pt idx="18">
                  <c:v>-4.5</c:v>
                </c:pt>
                <c:pt idx="20">
                  <c:v>-4.4000000000000004</c:v>
                </c:pt>
                <c:pt idx="22">
                  <c:v>-3.8</c:v>
                </c:pt>
                <c:pt idx="23">
                  <c:v>-3.7</c:v>
                </c:pt>
                <c:pt idx="26">
                  <c:v>-2.5</c:v>
                </c:pt>
                <c:pt idx="27">
                  <c:v>-2.5</c:v>
                </c:pt>
                <c:pt idx="28">
                  <c:v>-2</c:v>
                </c:pt>
                <c:pt idx="29">
                  <c:v>-1.7</c:v>
                </c:pt>
                <c:pt idx="35">
                  <c:v>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C-996A-4CBE-9D6C-F1A9E7FCA8E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0"/>
        <c:overlap val="100"/>
        <c:axId val="146068224"/>
        <c:axId val="146070912"/>
      </c:barChart>
      <c:lineChart>
        <c:grouping val="standard"/>
        <c:varyColors val="0"/>
        <c:ser>
          <c:idx val="2"/>
          <c:order val="2"/>
          <c:tx>
            <c:strRef>
              <c:f>Sheet1!$E$1</c:f>
              <c:strCache>
                <c:ptCount val="1"/>
                <c:pt idx="0">
                  <c:v>Labels</c:v>
                </c:pt>
              </c:strCache>
            </c:strRef>
          </c:tx>
          <c:spPr>
            <a:ln w="27103">
              <a:noFill/>
            </a:ln>
          </c:spPr>
          <c:marker>
            <c:symbol val="none"/>
          </c:marker>
          <c:dPt>
            <c:idx val="37"/>
            <c:bubble3D val="0"/>
            <c:spPr>
              <a:ln w="27103">
                <a:solidFill>
                  <a:schemeClr val="bg1">
                    <a:lumMod val="7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2E-996A-4CBE-9D6C-F1A9E7FCA8E1}"/>
              </c:ext>
            </c:extLst>
          </c:dPt>
          <c:dLbls>
            <c:dLbl>
              <c:idx val="0"/>
              <c:layout>
                <c:manualLayout>
                  <c:x val="-2.8613571741032372E-2"/>
                  <c:y val="-0.40600052681586857"/>
                </c:manualLayout>
              </c:layout>
              <c:numFmt formatCode="0.0;\-0.0;&quot;&quot;" sourceLinked="0"/>
              <c:spPr>
                <a:noFill/>
                <a:ln w="24091">
                  <a:noFill/>
                </a:ln>
              </c:spPr>
              <c:txPr>
                <a:bodyPr rot="0" vert="horz" anchorCtr="0"/>
                <a:lstStyle/>
                <a:p>
                  <a:pPr algn="ctr">
                    <a:defRPr lang="en-US" sz="1400" b="0" i="0" u="none" strike="noStrike" kern="1200" baseline="0">
                      <a:solidFill>
                        <a:srgbClr val="505050"/>
                      </a:solidFill>
                      <a:latin typeface="+mj-lt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996A-4CBE-9D6C-F1A9E7FCA8E1}"/>
                </c:ext>
              </c:extLst>
            </c:dLbl>
            <c:dLbl>
              <c:idx val="1"/>
              <c:layout>
                <c:manualLayout>
                  <c:x val="-6.1280678730948106E-2"/>
                  <c:y val="-0.352929591051480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996A-4CBE-9D6C-F1A9E7FCA8E1}"/>
                </c:ext>
              </c:extLst>
            </c:dLbl>
            <c:dLbl>
              <c:idx val="10"/>
              <c:layout>
                <c:manualLayout>
                  <c:x val="-3.2390408435787686E-2"/>
                  <c:y val="4.31083066405075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996A-4CBE-9D6C-F1A9E7FCA8E1}"/>
                </c:ext>
              </c:extLst>
            </c:dLbl>
            <c:dLbl>
              <c:idx val="16"/>
              <c:layout>
                <c:manualLayout>
                  <c:x val="-2.489009186351706E-2"/>
                  <c:y val="4.64308224912745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996A-4CBE-9D6C-F1A9E7FCA8E1}"/>
                </c:ext>
              </c:extLst>
            </c:dLbl>
            <c:dLbl>
              <c:idx val="17"/>
              <c:layout>
                <c:manualLayout>
                  <c:x val="-2.3732684456109654E-2"/>
                  <c:y val="3.90328225100894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996A-4CBE-9D6C-F1A9E7FCA8E1}"/>
                </c:ext>
              </c:extLst>
            </c:dLbl>
            <c:dLbl>
              <c:idx val="23"/>
              <c:layout>
                <c:manualLayout>
                  <c:x val="-3.1440116038126922E-2"/>
                  <c:y val="2.48697192467976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996A-4CBE-9D6C-F1A9E7FCA8E1}"/>
                </c:ext>
              </c:extLst>
            </c:dLbl>
            <c:dLbl>
              <c:idx val="24"/>
              <c:layout>
                <c:manualLayout>
                  <c:x val="-2.8516139429939677E-2"/>
                  <c:y val="2.74752317316133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996A-4CBE-9D6C-F1A9E7FCA8E1}"/>
                </c:ext>
              </c:extLst>
            </c:dLbl>
            <c:dLbl>
              <c:idx val="25"/>
              <c:layout>
                <c:manualLayout>
                  <c:x val="-2.8516139429939677E-2"/>
                  <c:y val="2.747523173161324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996A-4CBE-9D6C-F1A9E7FCA8E1}"/>
                </c:ext>
              </c:extLst>
            </c:dLbl>
            <c:dLbl>
              <c:idx val="3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996A-4CBE-9D6C-F1A9E7FCA8E1}"/>
                </c:ext>
              </c:extLst>
            </c:dLbl>
            <c:dLbl>
              <c:idx val="37"/>
              <c:layout>
                <c:manualLayout>
                  <c:x val="-1.2794911052785069E-2"/>
                  <c:y val="-5.6580965013781931E-2"/>
                </c:manualLayout>
              </c:layout>
              <c:numFmt formatCode="#,##0.0" sourceLinked="0"/>
              <c:spPr>
                <a:noFill/>
                <a:ln w="24091">
                  <a:noFill/>
                </a:ln>
              </c:spPr>
              <c:txPr>
                <a:bodyPr rot="0" vert="horz"/>
                <a:lstStyle/>
                <a:p>
                  <a:pPr algn="ctr">
                    <a:defRPr sz="1400" b="0" i="0" u="none" strike="noStrike" baseline="0">
                      <a:solidFill>
                        <a:srgbClr val="505050"/>
                      </a:solidFill>
                      <a:latin typeface="+mj-lt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996A-4CBE-9D6C-F1A9E7FCA8E1}"/>
                </c:ext>
              </c:extLst>
            </c:dLbl>
            <c:numFmt formatCode="0.0;\-0.0;&quot;&quot;" sourceLinked="0"/>
            <c:spPr>
              <a:noFill/>
              <a:ln w="24091">
                <a:noFill/>
              </a:ln>
            </c:spPr>
            <c:txPr>
              <a:bodyPr rot="0" vert="horz"/>
              <a:lstStyle/>
              <a:p>
                <a:pPr algn="ctr">
                  <a:defRPr sz="1400" b="0" i="0" u="none" strike="noStrike" baseline="0">
                    <a:solidFill>
                      <a:srgbClr val="505050"/>
                    </a:solidFill>
                    <a:latin typeface="+mj-lt"/>
                    <a:ea typeface="Arial"/>
                    <a:cs typeface="Arial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Sheet1!$A$2:$A$39</c:f>
              <c:strCache>
                <c:ptCount val="38"/>
                <c:pt idx="0">
                  <c:v>NM</c:v>
                </c:pt>
                <c:pt idx="1">
                  <c:v>WV^</c:v>
                </c:pt>
                <c:pt idx="2">
                  <c:v>MD</c:v>
                </c:pt>
                <c:pt idx="3">
                  <c:v>TX</c:v>
                </c:pt>
                <c:pt idx="4">
                  <c:v>KY</c:v>
                </c:pt>
                <c:pt idx="5">
                  <c:v>ME</c:v>
                </c:pt>
                <c:pt idx="6">
                  <c:v>AR</c:v>
                </c:pt>
                <c:pt idx="7">
                  <c:v>LA</c:v>
                </c:pt>
                <c:pt idx="8">
                  <c:v>NC</c:v>
                </c:pt>
                <c:pt idx="9">
                  <c:v>VA</c:v>
                </c:pt>
                <c:pt idx="10">
                  <c:v>CO</c:v>
                </c:pt>
                <c:pt idx="11">
                  <c:v>FL</c:v>
                </c:pt>
                <c:pt idx="12">
                  <c:v>AZ</c:v>
                </c:pt>
                <c:pt idx="13">
                  <c:v>NH</c:v>
                </c:pt>
                <c:pt idx="14">
                  <c:v>IN~</c:v>
                </c:pt>
                <c:pt idx="15">
                  <c:v>RI</c:v>
                </c:pt>
                <c:pt idx="16">
                  <c:v>OK</c:v>
                </c:pt>
                <c:pt idx="17">
                  <c:v>MS</c:v>
                </c:pt>
                <c:pt idx="18">
                  <c:v>AL</c:v>
                </c:pt>
                <c:pt idx="19">
                  <c:v>UT</c:v>
                </c:pt>
                <c:pt idx="20">
                  <c:v>HI</c:v>
                </c:pt>
                <c:pt idx="21">
                  <c:v>SD</c:v>
                </c:pt>
                <c:pt idx="22">
                  <c:v>CT</c:v>
                </c:pt>
                <c:pt idx="23">
                  <c:v>AK</c:v>
                </c:pt>
                <c:pt idx="24">
                  <c:v>GA</c:v>
                </c:pt>
                <c:pt idx="25">
                  <c:v>OR</c:v>
                </c:pt>
                <c:pt idx="26">
                  <c:v>ID</c:v>
                </c:pt>
                <c:pt idx="27">
                  <c:v>IA</c:v>
                </c:pt>
                <c:pt idx="28">
                  <c:v>TN</c:v>
                </c:pt>
                <c:pt idx="29">
                  <c:v>VT</c:v>
                </c:pt>
                <c:pt idx="30">
                  <c:v>KS</c:v>
                </c:pt>
                <c:pt idx="31">
                  <c:v>NE</c:v>
                </c:pt>
                <c:pt idx="32">
                  <c:v>IL~</c:v>
                </c:pt>
                <c:pt idx="33">
                  <c:v>SC</c:v>
                </c:pt>
                <c:pt idx="34">
                  <c:v>MT</c:v>
                </c:pt>
                <c:pt idx="35">
                  <c:v>MO</c:v>
                </c:pt>
                <c:pt idx="36">
                  <c:v>DC</c:v>
                </c:pt>
                <c:pt idx="37">
                  <c:v>NV</c:v>
                </c:pt>
              </c:strCache>
            </c:strRef>
          </c:cat>
          <c:val>
            <c:numRef>
              <c:f>Sheet1!$E$2:$E$39</c:f>
              <c:numCache>
                <c:formatCode>General</c:formatCode>
                <c:ptCount val="38"/>
                <c:pt idx="0">
                  <c:v>-15.6</c:v>
                </c:pt>
                <c:pt idx="14">
                  <c:v>-5.8</c:v>
                </c:pt>
                <c:pt idx="37">
                  <c:v>6.5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8-996A-4CBE-9D6C-F1A9E7FCA8E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46068224"/>
        <c:axId val="146070912"/>
      </c:lineChart>
      <c:catAx>
        <c:axId val="146068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 w="12700">
            <a:solidFill>
              <a:schemeClr val="bg1">
                <a:lumMod val="75000"/>
              </a:schemeClr>
            </a:solidFill>
          </a:ln>
        </c:spPr>
        <c:txPr>
          <a:bodyPr rot="0" vert="horz"/>
          <a:lstStyle/>
          <a:p>
            <a:pPr>
              <a:defRPr sz="1050" b="0" i="0" baseline="0">
                <a:solidFill>
                  <a:srgbClr val="A6A6A6"/>
                </a:solidFill>
                <a:latin typeface="+mj-lt"/>
              </a:defRPr>
            </a:pPr>
            <a:endParaRPr lang="en-US"/>
          </a:p>
        </c:txPr>
        <c:crossAx val="146070912"/>
        <c:crosses val="autoZero"/>
        <c:auto val="1"/>
        <c:lblAlgn val="ctr"/>
        <c:lblOffset val="300"/>
        <c:tickLblSkip val="1"/>
        <c:tickMarkSkip val="1"/>
        <c:noMultiLvlLbl val="0"/>
      </c:catAx>
      <c:valAx>
        <c:axId val="146070912"/>
        <c:scaling>
          <c:orientation val="minMax"/>
          <c:max val="15"/>
          <c:min val="-20"/>
        </c:scaling>
        <c:delete val="1"/>
        <c:axPos val="l"/>
        <c:numFmt formatCode="General" sourceLinked="1"/>
        <c:majorTickMark val="out"/>
        <c:minorTickMark val="none"/>
        <c:tickLblPos val="nextTo"/>
        <c:crossAx val="146068224"/>
        <c:crosses val="autoZero"/>
        <c:crossBetween val="between"/>
        <c:majorUnit val="5"/>
      </c:valAx>
      <c:spPr>
        <a:noFill/>
        <a:ln w="25400">
          <a:noFill/>
        </a:ln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0.66736536405171576"/>
          <c:y val="0.10923214378106753"/>
          <c:w val="0.30596833381938371"/>
          <c:h val="5.9196617336155902E-2"/>
        </c:manualLayout>
      </c:layout>
      <c:overlay val="0"/>
      <c:spPr>
        <a:noFill/>
        <a:ln w="24091">
          <a:noFill/>
        </a:ln>
      </c:spPr>
      <c:txPr>
        <a:bodyPr/>
        <a:lstStyle/>
        <a:p>
          <a:pPr>
            <a:defRPr sz="1400" b="0" i="0" baseline="0">
              <a:solidFill>
                <a:srgbClr val="A6A6A6"/>
              </a:solidFill>
              <a:latin typeface="+mj-lt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541" b="1" i="0" u="none" strike="noStrike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pPr>
      <a:endParaRPr lang="en-US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1"/>
          <c:tx>
            <c:strRef>
              <c:f>Sheet1!$F$1</c:f>
              <c:strCache>
                <c:ptCount val="1"/>
                <c:pt idx="0">
                  <c:v>Eff Dates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numRef>
              <c:f>Sheet1!$B$2:$B$12</c:f>
              <c:numCache>
                <c:formatCode>m/d/yyyy</c:formatCode>
                <c:ptCount val="11"/>
                <c:pt idx="0">
                  <c:v>46023</c:v>
                </c:pt>
                <c:pt idx="1">
                  <c:v>46023</c:v>
                </c:pt>
                <c:pt idx="2">
                  <c:v>46023</c:v>
                </c:pt>
                <c:pt idx="3">
                  <c:v>45839</c:v>
                </c:pt>
                <c:pt idx="4">
                  <c:v>46023</c:v>
                </c:pt>
                <c:pt idx="5">
                  <c:v>45931</c:v>
                </c:pt>
                <c:pt idx="6">
                  <c:v>46023</c:v>
                </c:pt>
                <c:pt idx="7">
                  <c:v>46023</c:v>
                </c:pt>
                <c:pt idx="8">
                  <c:v>45689</c:v>
                </c:pt>
                <c:pt idx="9">
                  <c:v>46023</c:v>
                </c:pt>
                <c:pt idx="10">
                  <c:v>46023</c:v>
                </c:pt>
              </c:numCache>
            </c:numRef>
          </c:cat>
          <c:val>
            <c:numRef>
              <c:f>Sheet1!$F$2:$F$12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38-4104-B360-A008C77CF2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829148472"/>
        <c:axId val="829137976"/>
      </c:barChart>
      <c:barChart>
        <c:barDir val="bar"/>
        <c:grouping val="clustere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Rate/Loss Cost Change</c:v>
                </c:pt>
              </c:strCache>
            </c:strRef>
          </c:tx>
          <c:spPr>
            <a:solidFill>
              <a:srgbClr val="BFBFBF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8AF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4A38-4104-B360-A008C77CF2B8}"/>
              </c:ext>
            </c:extLst>
          </c:dPt>
          <c:dPt>
            <c:idx val="1"/>
            <c:invertIfNegative val="0"/>
            <c:bubble3D val="0"/>
            <c:spPr>
              <a:solidFill>
                <a:srgbClr val="D9D9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4A38-4104-B360-A008C77CF2B8}"/>
              </c:ext>
            </c:extLst>
          </c:dPt>
          <c:dPt>
            <c:idx val="2"/>
            <c:invertIfNegative val="0"/>
            <c:bubble3D val="0"/>
            <c:spPr>
              <a:solidFill>
                <a:srgbClr val="D9D9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4A38-4104-B360-A008C77CF2B8}"/>
              </c:ext>
            </c:extLst>
          </c:dPt>
          <c:dPt>
            <c:idx val="3"/>
            <c:invertIfNegative val="0"/>
            <c:bubble3D val="0"/>
            <c:spPr>
              <a:solidFill>
                <a:srgbClr val="D9D9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4A38-4104-B360-A008C77CF2B8}"/>
              </c:ext>
            </c:extLst>
          </c:dPt>
          <c:dPt>
            <c:idx val="4"/>
            <c:invertIfNegative val="0"/>
            <c:bubble3D val="0"/>
            <c:spPr>
              <a:solidFill>
                <a:srgbClr val="D9D9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4A38-4104-B360-A008C77CF2B8}"/>
              </c:ext>
            </c:extLst>
          </c:dPt>
          <c:dPt>
            <c:idx val="5"/>
            <c:invertIfNegative val="0"/>
            <c:bubble3D val="0"/>
            <c:spPr>
              <a:solidFill>
                <a:srgbClr val="D9D9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4A38-4104-B360-A008C77CF2B8}"/>
              </c:ext>
            </c:extLst>
          </c:dPt>
          <c:dPt>
            <c:idx val="6"/>
            <c:invertIfNegative val="0"/>
            <c:bubble3D val="0"/>
            <c:spPr>
              <a:solidFill>
                <a:srgbClr val="D9D9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4A38-4104-B360-A008C77CF2B8}"/>
              </c:ext>
            </c:extLst>
          </c:dPt>
          <c:dPt>
            <c:idx val="7"/>
            <c:invertIfNegative val="0"/>
            <c:bubble3D val="0"/>
            <c:spPr>
              <a:solidFill>
                <a:srgbClr val="D9D9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4A38-4104-B360-A008C77CF2B8}"/>
              </c:ext>
            </c:extLst>
          </c:dPt>
          <c:dPt>
            <c:idx val="8"/>
            <c:invertIfNegative val="0"/>
            <c:bubble3D val="0"/>
            <c:spPr>
              <a:solidFill>
                <a:srgbClr val="D9D9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4A38-4104-B360-A008C77CF2B8}"/>
              </c:ext>
            </c:extLst>
          </c:dPt>
          <c:dPt>
            <c:idx val="9"/>
            <c:invertIfNegative val="0"/>
            <c:bubble3D val="0"/>
            <c:spPr>
              <a:solidFill>
                <a:srgbClr val="D9D9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4A38-4104-B360-A008C77CF2B8}"/>
              </c:ext>
            </c:extLst>
          </c:dPt>
          <c:dPt>
            <c:idx val="10"/>
            <c:invertIfNegative val="0"/>
            <c:bubble3D val="0"/>
            <c:spPr>
              <a:solidFill>
                <a:srgbClr val="D9D9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4A38-4104-B360-A008C77CF2B8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1B982EC8-C0F3-441C-90DD-E3A7E63FBEE3}" type="VALUE">
                      <a:rPr lang="en-US">
                        <a:solidFill>
                          <a:srgbClr val="505050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4A38-4104-B360-A008C77CF2B8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4F4F5C0C-1203-440A-976B-C9BD9588DA4E}" type="VALUE">
                      <a:rPr lang="en-US">
                        <a:solidFill>
                          <a:srgbClr val="A6A6A6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4A38-4104-B360-A008C77CF2B8}"/>
                </c:ext>
              </c:extLst>
            </c:dLbl>
            <c:dLbl>
              <c:idx val="9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rgbClr val="505050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10DD0593-B86E-4FA1-9206-2DFC7C20E915}" type="VALUE">
                      <a:rPr lang="en-US">
                        <a:solidFill>
                          <a:srgbClr val="A6A6A6"/>
                        </a:solidFill>
                      </a:rPr>
                      <a:pPr>
                        <a:defRPr sz="1400">
                          <a:solidFill>
                            <a:srgbClr val="505050"/>
                          </a:solidFill>
                          <a:latin typeface="+mj-lt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505050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4-4A38-4104-B360-A008C77CF2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A6A6A6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Indiana</c:v>
                </c:pt>
                <c:pt idx="1">
                  <c:v>Oklahoma</c:v>
                </c:pt>
                <c:pt idx="2">
                  <c:v>Minnesota^</c:v>
                </c:pt>
                <c:pt idx="3">
                  <c:v>South Dakota</c:v>
                </c:pt>
                <c:pt idx="4">
                  <c:v>Michigan^</c:v>
                </c:pt>
                <c:pt idx="5">
                  <c:v>Wisconsin^</c:v>
                </c:pt>
                <c:pt idx="6">
                  <c:v>Iowa*</c:v>
                </c:pt>
                <c:pt idx="7">
                  <c:v>Kansas</c:v>
                </c:pt>
                <c:pt idx="8">
                  <c:v>Nebraska</c:v>
                </c:pt>
                <c:pt idx="9">
                  <c:v>Illinois</c:v>
                </c:pt>
                <c:pt idx="10">
                  <c:v>Missouri*</c:v>
                </c:pt>
              </c:strCache>
            </c:strRef>
          </c:cat>
          <c:val>
            <c:numRef>
              <c:f>Sheet1!$C$2:$C$12</c:f>
              <c:numCache>
                <c:formatCode>0.0%</c:formatCode>
                <c:ptCount val="11"/>
                <c:pt idx="0">
                  <c:v>-5.8000000000000003E-2</c:v>
                </c:pt>
                <c:pt idx="1">
                  <c:v>-4.7E-2</c:v>
                </c:pt>
                <c:pt idx="2">
                  <c:v>-4.5999999999999999E-2</c:v>
                </c:pt>
                <c:pt idx="3">
                  <c:v>-3.9E-2</c:v>
                </c:pt>
                <c:pt idx="4">
                  <c:v>-3.3000000000000002E-2</c:v>
                </c:pt>
                <c:pt idx="5">
                  <c:v>-3.2000000000000001E-2</c:v>
                </c:pt>
                <c:pt idx="6">
                  <c:v>-2.5000000000000001E-2</c:v>
                </c:pt>
                <c:pt idx="7">
                  <c:v>-0.01</c:v>
                </c:pt>
                <c:pt idx="8">
                  <c:v>-8.9999999999999993E-3</c:v>
                </c:pt>
                <c:pt idx="9">
                  <c:v>-1E-3</c:v>
                </c:pt>
                <c:pt idx="10">
                  <c:v>1.2999999999999999E-2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4A38-4104-B360-A008C77CF2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988197928"/>
        <c:axId val="988194976"/>
      </c:barChart>
      <c:valAx>
        <c:axId val="829137976"/>
        <c:scaling>
          <c:orientation val="minMax"/>
          <c:max val="1"/>
        </c:scaling>
        <c:delete val="1"/>
        <c:axPos val="t"/>
        <c:numFmt formatCode="General" sourceLinked="1"/>
        <c:majorTickMark val="out"/>
        <c:minorTickMark val="none"/>
        <c:tickLblPos val="nextTo"/>
        <c:crossAx val="829148472"/>
        <c:crosses val="max"/>
        <c:crossBetween val="between"/>
      </c:valAx>
      <c:catAx>
        <c:axId val="829148472"/>
        <c:scaling>
          <c:orientation val="minMax"/>
        </c:scaling>
        <c:delete val="0"/>
        <c:axPos val="r"/>
        <c:numFmt formatCode="m/d/yyyy" sourceLinked="1"/>
        <c:majorTickMark val="none"/>
        <c:minorTickMark val="none"/>
        <c:tickLblPos val="low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A6A6A6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829137976"/>
        <c:crosses val="max"/>
        <c:auto val="0"/>
        <c:lblAlgn val="ctr"/>
        <c:lblOffset val="200"/>
        <c:noMultiLvlLbl val="0"/>
      </c:catAx>
      <c:valAx>
        <c:axId val="988194976"/>
        <c:scaling>
          <c:orientation val="minMax"/>
          <c:max val="4.0000000000000008E-2"/>
        </c:scaling>
        <c:delete val="0"/>
        <c:axPos val="b"/>
        <c:numFmt formatCode="0.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8197928"/>
        <c:crosses val="autoZero"/>
        <c:crossBetween val="between"/>
      </c:valAx>
      <c:catAx>
        <c:axId val="9881979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12700" cap="flat" cmpd="sng" algn="ctr">
            <a:solidFill>
              <a:srgbClr val="BFBFB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505050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988194976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96004644863024E-2"/>
          <c:y val="2.6209725138546539E-2"/>
          <c:w val="0.91516820720485159"/>
          <c:h val="0.865437383223278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Blue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950-48F7-935B-1A27597D2C0F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950-48F7-935B-1A27597D2C0F}"/>
              </c:ext>
            </c:extLst>
          </c:dPt>
          <c:dPt>
            <c:idx val="2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950-48F7-935B-1A27597D2C0F}"/>
              </c:ext>
            </c:extLst>
          </c:dPt>
          <c:dPt>
            <c:idx val="3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950-48F7-935B-1A27597D2C0F}"/>
              </c:ext>
            </c:extLst>
          </c:dPt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4950-48F7-935B-1A27597D2C0F}"/>
              </c:ext>
            </c:extLst>
          </c:dPt>
          <c:dPt>
            <c:idx val="5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4950-48F7-935B-1A27597D2C0F}"/>
              </c:ext>
            </c:extLst>
          </c:dPt>
          <c:dPt>
            <c:idx val="6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4950-48F7-935B-1A27597D2C0F}"/>
              </c:ext>
            </c:extLst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950-48F7-935B-1A27597D2C0F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950-48F7-935B-1A27597D2C0F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950-48F7-935B-1A27597D2C0F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950-48F7-935B-1A27597D2C0F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950-48F7-935B-1A27597D2C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50505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IN</c:v>
                </c:pt>
                <c:pt idx="1">
                  <c:v>IL</c:v>
                </c:pt>
                <c:pt idx="2">
                  <c:v>IA</c:v>
                </c:pt>
                <c:pt idx="3">
                  <c:v>KY</c:v>
                </c:pt>
                <c:pt idx="4">
                  <c:v>MO</c:v>
                </c:pt>
                <c:pt idx="5">
                  <c:v>Region</c:v>
                </c:pt>
                <c:pt idx="6">
                  <c:v>CW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 formatCode="0.00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4950-48F7-935B-1A27597D2C0F}"/>
            </c:ext>
          </c:extLst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Gray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IN</c:v>
                </c:pt>
                <c:pt idx="1">
                  <c:v>IL</c:v>
                </c:pt>
                <c:pt idx="2">
                  <c:v>IA</c:v>
                </c:pt>
                <c:pt idx="3">
                  <c:v>KY</c:v>
                </c:pt>
                <c:pt idx="4">
                  <c:v>MO</c:v>
                </c:pt>
                <c:pt idx="5">
                  <c:v>Region</c:v>
                </c:pt>
                <c:pt idx="6">
                  <c:v>CW</c:v>
                </c:pt>
              </c:strCache>
            </c:strRef>
          </c:cat>
          <c:val>
            <c:numRef>
              <c:f>Sheet1!$D$2:$D$8</c:f>
              <c:numCache>
                <c:formatCode>0.00</c:formatCode>
                <c:ptCount val="7"/>
                <c:pt idx="1">
                  <c:v>0.99</c:v>
                </c:pt>
                <c:pt idx="2">
                  <c:v>0.86</c:v>
                </c:pt>
                <c:pt idx="3">
                  <c:v>0.56000000000000005</c:v>
                </c:pt>
                <c:pt idx="4">
                  <c:v>0.94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4950-48F7-935B-1A27597D2C0F}"/>
            </c:ext>
          </c:extLst>
        </c:ser>
        <c:ser>
          <c:idx val="2"/>
          <c:order val="2"/>
          <c:tx>
            <c:strRef>
              <c:f>Sheet1!$E$1</c:f>
              <c:strCache>
                <c:ptCount val="1"/>
                <c:pt idx="0">
                  <c:v>Orange</c:v>
                </c:pt>
              </c:strCache>
            </c:strRef>
          </c:tx>
          <c:spPr>
            <a:solidFill>
              <a:srgbClr val="FF9B2D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4950-48F7-935B-1A27597D2C0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4950-48F7-935B-1A27597D2C0F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4950-48F7-935B-1A27597D2C0F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4950-48F7-935B-1A27597D2C0F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4950-48F7-935B-1A27597D2C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50505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IN</c:v>
                </c:pt>
                <c:pt idx="1">
                  <c:v>IL</c:v>
                </c:pt>
                <c:pt idx="2">
                  <c:v>IA</c:v>
                </c:pt>
                <c:pt idx="3">
                  <c:v>KY</c:v>
                </c:pt>
                <c:pt idx="4">
                  <c:v>MO</c:v>
                </c:pt>
                <c:pt idx="5">
                  <c:v>Region</c:v>
                </c:pt>
                <c:pt idx="6">
                  <c:v>CW</c:v>
                </c:pt>
              </c:strCache>
            </c:strRef>
          </c:cat>
          <c:val>
            <c:numRef>
              <c:f>Sheet1!$E$2:$E$8</c:f>
              <c:numCache>
                <c:formatCode>0.00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0.90506583611190317</c:v>
                </c:pt>
                <c:pt idx="6">
                  <c:v>0.65598938453763334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4950-48F7-935B-1A27597D2C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42287104"/>
        <c:axId val="42288640"/>
      </c:barChart>
      <c:catAx>
        <c:axId val="422871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noFill/>
          <a:ln w="12700" cap="rnd" cmpd="sng" algn="ctr">
            <a:solidFill>
              <a:schemeClr val="bg1">
                <a:lumMod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288640"/>
        <c:crosses val="autoZero"/>
        <c:auto val="1"/>
        <c:lblAlgn val="ctr"/>
        <c:lblOffset val="0"/>
        <c:noMultiLvlLbl val="0"/>
      </c:catAx>
      <c:valAx>
        <c:axId val="42288640"/>
        <c:scaling>
          <c:orientation val="minMax"/>
          <c:max val="2"/>
          <c:min val="0"/>
        </c:scaling>
        <c:delete val="0"/>
        <c:axPos val="l"/>
        <c:numFmt formatCode="0.00;;&quot;&quot;" sourceLinked="0"/>
        <c:majorTickMark val="out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287104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12700" cap="flat" cmpd="sng" algn="ctr">
      <a:noFill/>
      <a:prstDash val="solid"/>
    </a:ln>
    <a:effectLst/>
  </c:spPr>
  <c:txPr>
    <a:bodyPr/>
    <a:lstStyle/>
    <a:p>
      <a:pPr>
        <a:defRPr sz="1400">
          <a:solidFill>
            <a:schemeClr val="bg1">
              <a:lumMod val="65000"/>
            </a:schemeClr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aseline="0">
                <a:solidFill>
                  <a:schemeClr val="tx1"/>
                </a:solidFill>
              </a:defRPr>
            </a:pPr>
            <a:r>
              <a:rPr lang="en-US" sz="1400" baseline="0" dirty="0">
                <a:solidFill>
                  <a:schemeClr val="tx1"/>
                </a:solidFill>
              </a:rPr>
              <a:t>Percent</a:t>
            </a:r>
          </a:p>
        </c:rich>
      </c:tx>
      <c:layout>
        <c:manualLayout>
          <c:xMode val="edge"/>
          <c:yMode val="edge"/>
          <c:x val="4.2316891738646771E-4"/>
          <c:y val="0.10775786637727598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4.3713057576760188E-2"/>
          <c:y val="4.4572206751955508E-2"/>
          <c:w val="0.92272684072783973"/>
          <c:h val="0.80738562239758926"/>
        </c:manualLayout>
      </c:layout>
      <c:barChart>
        <c:barDir val="col"/>
        <c:grouping val="clustered"/>
        <c:varyColors val="0"/>
        <c:ser>
          <c:idx val="6"/>
          <c:order val="0"/>
          <c:tx>
            <c:strRef>
              <c:f>Chart!$C$1</c:f>
              <c:strCache>
                <c:ptCount val="1"/>
                <c:pt idx="0">
                  <c:v>Combined Ratio2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7FAC-44E2-9833-8EBEBDB49400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7FAC-44E2-9833-8EBEBDB49400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7FAC-44E2-9833-8EBEBDB49400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FAC-44E2-9833-8EBEBDB49400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FAC-44E2-9833-8EBEBDB49400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FAC-44E2-9833-8EBEBDB494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Chart!$A$2:$A$6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Chart!$C$2:$C$6</c:f>
              <c:numCache>
                <c:formatCode>0</c:formatCode>
                <c:ptCount val="5"/>
                <c:pt idx="0">
                  <c:v>83.8</c:v>
                </c:pt>
                <c:pt idx="1">
                  <c:v>87.5</c:v>
                </c:pt>
                <c:pt idx="2">
                  <c:v>86.7</c:v>
                </c:pt>
                <c:pt idx="3">
                  <c:v>84</c:v>
                </c:pt>
                <c:pt idx="4">
                  <c:v>83.899999999999991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FAC-44E2-9833-8EBEBDB494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74889600"/>
        <c:axId val="174904064"/>
      </c:barChart>
      <c:catAx>
        <c:axId val="1748896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aseline="0">
                    <a:solidFill>
                      <a:schemeClr val="tx1"/>
                    </a:solidFill>
                  </a:defRPr>
                </a:pPr>
                <a:r>
                  <a:rPr lang="en-US" baseline="0" dirty="0">
                    <a:solidFill>
                      <a:schemeClr val="tx1"/>
                    </a:solidFill>
                  </a:rPr>
                  <a:t>Accident Year</a:t>
                </a:r>
              </a:p>
            </c:rich>
          </c:tx>
          <c:layout>
            <c:manualLayout>
              <c:xMode val="edge"/>
              <c:yMode val="edge"/>
              <c:x val="0.45398051691668773"/>
              <c:y val="0.94587861161201314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ln w="12700">
            <a:solidFill>
              <a:schemeClr val="bg1">
                <a:lumMod val="75000"/>
              </a:schemeClr>
            </a:solidFill>
          </a:ln>
        </c:spPr>
        <c:txPr>
          <a:bodyPr rot="0"/>
          <a:lstStyle/>
          <a:p>
            <a:pPr>
              <a:defRPr baseline="0">
                <a:solidFill>
                  <a:schemeClr val="tx1"/>
                </a:solidFill>
              </a:defRPr>
            </a:pPr>
            <a:endParaRPr lang="en-US"/>
          </a:p>
        </c:txPr>
        <c:crossAx val="174904064"/>
        <c:crossesAt val="-15"/>
        <c:auto val="1"/>
        <c:lblAlgn val="ctr"/>
        <c:lblOffset val="200"/>
        <c:noMultiLvlLbl val="0"/>
      </c:catAx>
      <c:valAx>
        <c:axId val="174904064"/>
        <c:scaling>
          <c:orientation val="minMax"/>
          <c:max val="130"/>
          <c:min val="0"/>
        </c:scaling>
        <c:delete val="0"/>
        <c:axPos val="l"/>
        <c:majorGridlines>
          <c:spPr>
            <a:ln w="12700">
              <a:solidFill>
                <a:schemeClr val="bg1">
                  <a:lumMod val="75000"/>
                </a:schemeClr>
              </a:solidFill>
            </a:ln>
          </c:spPr>
        </c:majorGridlines>
        <c:numFmt formatCode="0;;&quot;&quot;" sourceLinked="0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baseline="0">
                <a:solidFill>
                  <a:schemeClr val="tx1"/>
                </a:solidFill>
              </a:defRPr>
            </a:pPr>
            <a:endParaRPr lang="en-US"/>
          </a:p>
        </c:txPr>
        <c:crossAx val="174889600"/>
        <c:crosses val="autoZero"/>
        <c:crossBetween val="between"/>
        <c:majorUnit val="100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400" b="0">
          <a:solidFill>
            <a:schemeClr val="bg1">
              <a:lumMod val="65000"/>
            </a:schemeClr>
          </a:solidFill>
          <a:latin typeface="+mj-lt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aseline="0">
                <a:solidFill>
                  <a:schemeClr val="tx1"/>
                </a:solidFill>
              </a:defRPr>
            </a:pPr>
            <a:r>
              <a:rPr lang="en-US" sz="1400" baseline="0" dirty="0">
                <a:solidFill>
                  <a:schemeClr val="tx1"/>
                </a:solidFill>
              </a:rPr>
              <a:t>Percent</a:t>
            </a:r>
          </a:p>
        </c:rich>
      </c:tx>
      <c:layout>
        <c:manualLayout>
          <c:xMode val="edge"/>
          <c:yMode val="edge"/>
          <c:x val="0"/>
          <c:y val="5.1488723462782878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3.9242847518453361E-2"/>
          <c:y val="0.11923085577299068"/>
          <c:w val="0.9368373736592519"/>
          <c:h val="0.73277717403533149"/>
        </c:manualLayout>
      </c:layout>
      <c:barChart>
        <c:barDir val="col"/>
        <c:grouping val="stacked"/>
        <c:varyColors val="0"/>
        <c:ser>
          <c:idx val="3"/>
          <c:order val="1"/>
          <c:tx>
            <c:strRef>
              <c:f>Chart!$H$1</c:f>
              <c:strCache>
                <c:ptCount val="1"/>
                <c:pt idx="0">
                  <c:v>Loss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 w="635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 w="63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0CB-4771-A828-69869C843959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 w="63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0CB-4771-A828-69869C843959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 w="63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0CB-4771-A828-69869C843959}"/>
              </c:ext>
            </c:extLst>
          </c:dPt>
          <c:dPt>
            <c:idx val="3"/>
            <c:invertIfNegative val="0"/>
            <c:bubble3D val="0"/>
            <c:spPr>
              <a:solidFill>
                <a:srgbClr val="008AFE"/>
              </a:solidFill>
              <a:ln w="63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0CB-4771-A828-69869C843959}"/>
              </c:ext>
            </c:extLst>
          </c:dPt>
          <c:dPt>
            <c:idx val="4"/>
            <c:invertIfNegative val="0"/>
            <c:bubble3D val="0"/>
            <c:spPr>
              <a:solidFill>
                <a:srgbClr val="008AFE"/>
              </a:solidFill>
              <a:ln w="63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0CB-4771-A828-69869C843959}"/>
              </c:ext>
            </c:extLst>
          </c:dPt>
          <c:dPt>
            <c:idx val="2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50CB-4771-A828-69869C843959}"/>
              </c:ext>
            </c:extLst>
          </c:dPt>
          <c:dPt>
            <c:idx val="2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50CB-4771-A828-69869C843959}"/>
              </c:ext>
            </c:extLst>
          </c:dPt>
          <c:dPt>
            <c:idx val="2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50CB-4771-A828-69869C843959}"/>
              </c:ext>
            </c:extLst>
          </c:dPt>
          <c:dPt>
            <c:idx val="2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50CB-4771-A828-69869C843959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50CB-4771-A828-69869C843959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50CB-4771-A828-69869C843959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0CB-4771-A828-69869C843959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0CB-4771-A828-69869C843959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0CB-4771-A828-69869C843959}"/>
                </c:ext>
              </c:extLst>
            </c:dLbl>
            <c:dLbl>
              <c:idx val="3"/>
              <c:layout>
                <c:manualLayout>
                  <c:x val="0"/>
                  <c:y val="-0.1261473724838180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0CB-4771-A828-69869C843959}"/>
                </c:ext>
              </c:extLst>
            </c:dLbl>
            <c:dLbl>
              <c:idx val="4"/>
              <c:layout>
                <c:manualLayout>
                  <c:x val="0"/>
                  <c:y val="-0.1261473724838180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0CB-4771-A828-69869C843959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rgbClr val="505050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Chart!$G$2:$G$6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Chart!$H$2:$H$6</c:f>
              <c:numCache>
                <c:formatCode>0.0</c:formatCode>
                <c:ptCount val="5"/>
                <c:pt idx="0">
                  <c:v>51.1</c:v>
                </c:pt>
                <c:pt idx="1">
                  <c:v>55.300000000000004</c:v>
                </c:pt>
                <c:pt idx="2">
                  <c:v>52.1</c:v>
                </c:pt>
                <c:pt idx="3">
                  <c:v>51.2</c:v>
                </c:pt>
                <c:pt idx="4">
                  <c:v>49.7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50CB-4771-A828-69869C843959}"/>
            </c:ext>
          </c:extLst>
        </c:ser>
        <c:ser>
          <c:idx val="1"/>
          <c:order val="2"/>
          <c:tx>
            <c:strRef>
              <c:f>Chart!$I$1</c:f>
              <c:strCache>
                <c:ptCount val="1"/>
                <c:pt idx="0">
                  <c:v>Column2</c:v>
                </c:pt>
              </c:strCache>
            </c:strRef>
          </c:tx>
          <c:spPr>
            <a:noFill/>
            <a:ln w="6350">
              <a:noFill/>
            </a:ln>
            <a:effectLst/>
          </c:spPr>
          <c:invertIfNegative val="0"/>
          <c:dPt>
            <c:idx val="2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50CB-4771-A828-69869C843959}"/>
              </c:ext>
            </c:extLst>
          </c:dPt>
          <c:dPt>
            <c:idx val="2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2-50CB-4771-A828-69869C843959}"/>
              </c:ext>
            </c:extLst>
          </c:dPt>
          <c:dPt>
            <c:idx val="2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3-50CB-4771-A828-69869C843959}"/>
              </c:ext>
            </c:extLst>
          </c:dPt>
          <c:dPt>
            <c:idx val="2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50CB-4771-A828-69869C843959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50CB-4771-A828-69869C843959}"/>
              </c:ext>
            </c:extLst>
          </c:dPt>
          <c:dLbls>
            <c:delete val="1"/>
          </c:dLbls>
          <c:cat>
            <c:numRef>
              <c:f>Chart!$G$2:$G$6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Chart!$I$2:$I$6</c:f>
              <c:numCache>
                <c:formatCode>0.0</c:formatCode>
                <c:ptCount val="5"/>
                <c:pt idx="0">
                  <c:v>68.900000000000006</c:v>
                </c:pt>
                <c:pt idx="1">
                  <c:v>64.699999999999989</c:v>
                </c:pt>
                <c:pt idx="2">
                  <c:v>67.900000000000006</c:v>
                </c:pt>
                <c:pt idx="3">
                  <c:v>68.8</c:v>
                </c:pt>
                <c:pt idx="4">
                  <c:v>70.3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50CB-4771-A828-69869C843959}"/>
            </c:ext>
          </c:extLst>
        </c:ser>
        <c:ser>
          <c:idx val="4"/>
          <c:order val="3"/>
          <c:tx>
            <c:strRef>
              <c:f>Chart!$J$1</c:f>
              <c:strCache>
                <c:ptCount val="1"/>
                <c:pt idx="0">
                  <c:v>UWR Exp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18-50CB-4771-A828-69869C843959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1A-50CB-4771-A828-69869C843959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1C-50CB-4771-A828-69869C843959}"/>
              </c:ext>
            </c:extLst>
          </c:dPt>
          <c:dPt>
            <c:idx val="3"/>
            <c:invertIfNegative val="0"/>
            <c:bubble3D val="0"/>
            <c:spPr>
              <a:solidFill>
                <a:srgbClr val="FF9B2D"/>
              </a:solidFill>
            </c:spPr>
            <c:extLst>
              <c:ext xmlns:c16="http://schemas.microsoft.com/office/drawing/2014/chart" uri="{C3380CC4-5D6E-409C-BE32-E72D297353CC}">
                <c16:uniqueId val="{0000001E-50CB-4771-A828-69869C843959}"/>
              </c:ext>
            </c:extLst>
          </c:dPt>
          <c:dPt>
            <c:idx val="4"/>
            <c:invertIfNegative val="0"/>
            <c:bubble3D val="0"/>
            <c:spPr>
              <a:solidFill>
                <a:srgbClr val="FF9B2D"/>
              </a:solidFill>
            </c:spPr>
            <c:extLst>
              <c:ext xmlns:c16="http://schemas.microsoft.com/office/drawing/2014/chart" uri="{C3380CC4-5D6E-409C-BE32-E72D297353CC}">
                <c16:uniqueId val="{00000020-50CB-4771-A828-69869C843959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1-50CB-4771-A828-69869C843959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50CB-4771-A828-69869C843959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50CB-4771-A828-69869C843959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50CB-4771-A828-69869C843959}"/>
                </c:ext>
              </c:extLst>
            </c:dLbl>
            <c:dLbl>
              <c:idx val="3"/>
              <c:layout>
                <c:manualLayout>
                  <c:x val="0"/>
                  <c:y val="-6.436090432847864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50CB-4771-A828-69869C843959}"/>
                </c:ext>
              </c:extLst>
            </c:dLbl>
            <c:dLbl>
              <c:idx val="4"/>
              <c:layout>
                <c:manualLayout>
                  <c:x val="0"/>
                  <c:y val="-6.436090432847864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50CB-4771-A828-69869C843959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rgbClr val="505050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Chart!$G$2:$G$6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Chart!$J$2:$J$6</c:f>
              <c:numCache>
                <c:formatCode>0.0</c:formatCode>
                <c:ptCount val="5"/>
                <c:pt idx="0">
                  <c:v>22.1</c:v>
                </c:pt>
                <c:pt idx="1">
                  <c:v>22.2</c:v>
                </c:pt>
                <c:pt idx="2">
                  <c:v>22.599999999999998</c:v>
                </c:pt>
                <c:pt idx="3">
                  <c:v>22.499999999999996</c:v>
                </c:pt>
                <c:pt idx="4">
                  <c:v>23.4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50CB-4771-A828-69869C843959}"/>
            </c:ext>
          </c:extLst>
        </c:ser>
        <c:ser>
          <c:idx val="5"/>
          <c:order val="4"/>
          <c:tx>
            <c:strRef>
              <c:f>Chart!$K$1</c:f>
              <c:strCache>
                <c:ptCount val="1"/>
                <c:pt idx="0">
                  <c:v>Column3</c:v>
                </c:pt>
              </c:strCache>
            </c:strRef>
          </c:tx>
          <c:spPr>
            <a:noFill/>
          </c:spPr>
          <c:invertIfNegative val="0"/>
          <c:dLbls>
            <c:delete val="1"/>
          </c:dLbls>
          <c:cat>
            <c:numRef>
              <c:f>Chart!$G$2:$G$6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Chart!$K$2:$K$6</c:f>
              <c:numCache>
                <c:formatCode>0.0</c:formatCode>
                <c:ptCount val="5"/>
                <c:pt idx="0">
                  <c:v>47.9</c:v>
                </c:pt>
                <c:pt idx="1">
                  <c:v>47.8</c:v>
                </c:pt>
                <c:pt idx="2">
                  <c:v>47.400000000000006</c:v>
                </c:pt>
                <c:pt idx="3">
                  <c:v>47.5</c:v>
                </c:pt>
                <c:pt idx="4">
                  <c:v>46.6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3-50CB-4771-A828-69869C843959}"/>
            </c:ext>
          </c:extLst>
        </c:ser>
        <c:ser>
          <c:idx val="6"/>
          <c:order val="5"/>
          <c:tx>
            <c:strRef>
              <c:f>Chart!$L$1</c:f>
              <c:strCache>
                <c:ptCount val="1"/>
                <c:pt idx="0">
                  <c:v>LAE Exp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invertIfNegative val="0"/>
          <c:dPt>
            <c:idx val="3"/>
            <c:invertIfNegative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25-50CB-4771-A828-69869C843959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27-50CB-4771-A828-69869C843959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50CB-4771-A828-69869C843959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50CB-4771-A828-69869C843959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50CB-4771-A828-69869C843959}"/>
                </c:ext>
              </c:extLst>
            </c:dLbl>
            <c:dLbl>
              <c:idx val="3"/>
              <c:layout>
                <c:manualLayout>
                  <c:x val="0"/>
                  <c:y val="-5.921203198220030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50CB-4771-A828-69869C843959}"/>
                </c:ext>
              </c:extLst>
            </c:dLbl>
            <c:dLbl>
              <c:idx val="4"/>
              <c:layout>
                <c:manualLayout>
                  <c:x val="6.075629435209488E-8"/>
                  <c:y val="-5.921203198220030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1157407407407404E-2"/>
                      <c:h val="5.172042271836539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27-50CB-4771-A828-69869C843959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rgbClr val="505050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Chart!$G$2:$G$6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Chart!$L$2:$L$6</c:f>
              <c:numCache>
                <c:formatCode>0.0</c:formatCode>
                <c:ptCount val="5"/>
                <c:pt idx="0">
                  <c:v>10.4</c:v>
                </c:pt>
                <c:pt idx="1">
                  <c:v>9.8000000000000007</c:v>
                </c:pt>
                <c:pt idx="2">
                  <c:v>11.8</c:v>
                </c:pt>
                <c:pt idx="3">
                  <c:v>10.100000000000001</c:v>
                </c:pt>
                <c:pt idx="4">
                  <c:v>10.7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B-50CB-4771-A828-69869C843959}"/>
            </c:ext>
          </c:extLst>
        </c:ser>
        <c:ser>
          <c:idx val="7"/>
          <c:order val="6"/>
          <c:tx>
            <c:strRef>
              <c:f>Chart!$M$1</c:f>
              <c:strCache>
                <c:ptCount val="1"/>
                <c:pt idx="0">
                  <c:v>Column4</c:v>
                </c:pt>
              </c:strCache>
            </c:strRef>
          </c:tx>
          <c:spPr>
            <a:noFill/>
          </c:spPr>
          <c:invertIfNegative val="0"/>
          <c:dLbls>
            <c:delete val="1"/>
          </c:dLbls>
          <c:cat>
            <c:numRef>
              <c:f>Chart!$G$2:$G$6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Chart!$M$2:$M$6</c:f>
              <c:numCache>
                <c:formatCode>0.0</c:formatCode>
                <c:ptCount val="5"/>
                <c:pt idx="0">
                  <c:v>49.6</c:v>
                </c:pt>
                <c:pt idx="1">
                  <c:v>50.2</c:v>
                </c:pt>
                <c:pt idx="2">
                  <c:v>48.2</c:v>
                </c:pt>
                <c:pt idx="3">
                  <c:v>49.9</c:v>
                </c:pt>
                <c:pt idx="4">
                  <c:v>49.3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C-50CB-4771-A828-69869C843959}"/>
            </c:ext>
          </c:extLst>
        </c:ser>
        <c:ser>
          <c:idx val="0"/>
          <c:order val="7"/>
          <c:tx>
            <c:strRef>
              <c:f>Chart!$N$1</c:f>
              <c:strCache>
                <c:ptCount val="1"/>
                <c:pt idx="0">
                  <c:v>Dividends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invertIfNegative val="0"/>
          <c:dPt>
            <c:idx val="3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2E-50CB-4771-A828-69869C843959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30-50CB-4771-A828-69869C843959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50CB-4771-A828-69869C843959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50CB-4771-A828-69869C843959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50CB-4771-A828-69869C843959}"/>
                </c:ext>
              </c:extLst>
            </c:dLbl>
            <c:dLbl>
              <c:idx val="3"/>
              <c:layout>
                <c:manualLayout>
                  <c:x val="0"/>
                  <c:y val="-4.119097877022630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50CB-4771-A828-69869C843959}"/>
                </c:ext>
              </c:extLst>
            </c:dLbl>
            <c:dLbl>
              <c:idx val="4"/>
              <c:layout>
                <c:manualLayout>
                  <c:x val="-1.1316741696017772E-16"/>
                  <c:y val="-4.37654149433654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50CB-4771-A828-69869C843959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rgbClr val="505050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Chart!$G$2:$G$6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Chart!$N$2:$N$6</c:f>
              <c:numCache>
                <c:formatCode>0.0</c:formatCode>
                <c:ptCount val="5"/>
                <c:pt idx="0">
                  <c:v>0.2</c:v>
                </c:pt>
                <c:pt idx="1">
                  <c:v>0.2</c:v>
                </c:pt>
                <c:pt idx="2">
                  <c:v>0.2</c:v>
                </c:pt>
                <c:pt idx="3">
                  <c:v>0.2</c:v>
                </c:pt>
                <c:pt idx="4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4-50CB-4771-A828-69869C84395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174889600"/>
        <c:axId val="174904064"/>
        <c:extLst>
          <c:ext xmlns:c15="http://schemas.microsoft.com/office/drawing/2012/chart" uri="{02D57815-91ED-43cb-92C2-25804820EDAC}">
            <c15:filteredBarSeries>
              <c15:ser>
                <c:idx val="2"/>
                <c:order val="0"/>
                <c:tx>
                  <c:strRef>
                    <c:extLst>
                      <c:ext uri="{02D57815-91ED-43cb-92C2-25804820EDAC}">
                        <c15:formulaRef>
                          <c15:sqref>Chart!$G$1</c15:sqref>
                        </c15:formulaRef>
                      </c:ext>
                    </c:extLst>
                    <c:strCache>
                      <c:ptCount val="1"/>
                      <c:pt idx="0">
                        <c:v>Column1</c:v>
                      </c:pt>
                    </c:strCache>
                  </c:strRef>
                </c:tx>
                <c:spPr>
                  <a:noFill/>
                  <a:ln w="6350">
                    <a:noFill/>
                  </a:ln>
                  <a:effectLst/>
                </c:spPr>
                <c:invertIfNegative val="0"/>
                <c:dPt>
                  <c:idx val="20"/>
                  <c:invertIfNegative val="0"/>
                  <c:bubble3D val="0"/>
                  <c:extLst>
                    <c:ext xmlns:c16="http://schemas.microsoft.com/office/drawing/2014/chart" uri="{C3380CC4-5D6E-409C-BE32-E72D297353CC}">
                      <c16:uniqueId val="{00000035-50CB-4771-A828-69869C843959}"/>
                    </c:ext>
                  </c:extLst>
                </c:dPt>
                <c:dPt>
                  <c:idx val="21"/>
                  <c:invertIfNegative val="0"/>
                  <c:bubble3D val="0"/>
                  <c:extLst>
                    <c:ext xmlns:c16="http://schemas.microsoft.com/office/drawing/2014/chart" uri="{C3380CC4-5D6E-409C-BE32-E72D297353CC}">
                      <c16:uniqueId val="{00000036-50CB-4771-A828-69869C843959}"/>
                    </c:ext>
                  </c:extLst>
                </c:dPt>
                <c:dPt>
                  <c:idx val="22"/>
                  <c:invertIfNegative val="0"/>
                  <c:bubble3D val="0"/>
                  <c:extLst>
                    <c:ext xmlns:c16="http://schemas.microsoft.com/office/drawing/2014/chart" uri="{C3380CC4-5D6E-409C-BE32-E72D297353CC}">
                      <c16:uniqueId val="{00000037-50CB-4771-A828-69869C843959}"/>
                    </c:ext>
                  </c:extLst>
                </c:dPt>
                <c:dPt>
                  <c:idx val="23"/>
                  <c:invertIfNegative val="0"/>
                  <c:bubble3D val="0"/>
                  <c:extLst>
                    <c:ext xmlns:c16="http://schemas.microsoft.com/office/drawing/2014/chart" uri="{C3380CC4-5D6E-409C-BE32-E72D297353CC}">
                      <c16:uniqueId val="{00000038-50CB-4771-A828-69869C843959}"/>
                    </c:ext>
                  </c:extLst>
                </c:dPt>
                <c:dPt>
                  <c:idx val="24"/>
                  <c:invertIfNegative val="0"/>
                  <c:bubble3D val="0"/>
                  <c:extLst>
                    <c:ext xmlns:c16="http://schemas.microsoft.com/office/drawing/2014/chart" uri="{C3380CC4-5D6E-409C-BE32-E72D297353CC}">
                      <c16:uniqueId val="{00000039-50CB-4771-A828-69869C843959}"/>
                    </c:ext>
                  </c:extLst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Chart!$G$2:$G$6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  <c:pt idx="4">
                        <c:v>2024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Chart!$G$2:$G$6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  <c:pt idx="4">
                        <c:v>2024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3A-50CB-4771-A828-69869C843959}"/>
                  </c:ext>
                </c:extLst>
              </c15:ser>
            </c15:filteredBarSeries>
          </c:ext>
        </c:extLst>
      </c:barChart>
      <c:catAx>
        <c:axId val="1748896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aseline="0">
                    <a:solidFill>
                      <a:schemeClr val="tx1"/>
                    </a:solidFill>
                  </a:defRPr>
                </a:pPr>
                <a:r>
                  <a:rPr lang="en-US" baseline="0">
                    <a:solidFill>
                      <a:schemeClr val="tx1"/>
                    </a:solidFill>
                  </a:rPr>
                  <a:t>Accident Year</a:t>
                </a:r>
              </a:p>
            </c:rich>
          </c:tx>
          <c:layout>
            <c:manualLayout>
              <c:xMode val="edge"/>
              <c:yMode val="edge"/>
              <c:x val="0.45950329897115216"/>
              <c:y val="0.94661612663306927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ln w="12700">
            <a:solidFill>
              <a:schemeClr val="bg1">
                <a:lumMod val="75000"/>
              </a:schemeClr>
            </a:solidFill>
          </a:ln>
        </c:spPr>
        <c:txPr>
          <a:bodyPr rot="0"/>
          <a:lstStyle/>
          <a:p>
            <a:pPr>
              <a:defRPr baseline="0">
                <a:solidFill>
                  <a:schemeClr val="tx1"/>
                </a:solidFill>
              </a:defRPr>
            </a:pPr>
            <a:endParaRPr lang="en-US"/>
          </a:p>
        </c:txPr>
        <c:crossAx val="174904064"/>
        <c:crossesAt val="-15"/>
        <c:auto val="1"/>
        <c:lblAlgn val="ctr"/>
        <c:lblOffset val="200"/>
        <c:tickLblSkip val="1"/>
        <c:noMultiLvlLbl val="0"/>
      </c:catAx>
      <c:valAx>
        <c:axId val="174904064"/>
        <c:scaling>
          <c:orientation val="minMax"/>
          <c:max val="270"/>
          <c:min val="0"/>
        </c:scaling>
        <c:delete val="0"/>
        <c:axPos val="l"/>
        <c:numFmt formatCode="0" sourceLinked="0"/>
        <c:majorTickMark val="none"/>
        <c:minorTickMark val="none"/>
        <c:tickLblPos val="none"/>
        <c:spPr>
          <a:ln>
            <a:noFill/>
          </a:ln>
        </c:spPr>
        <c:crossAx val="174889600"/>
        <c:crosses val="autoZero"/>
        <c:crossBetween val="between"/>
        <c:majorUnit val="60"/>
        <c:minorUnit val="8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400" b="0">
          <a:solidFill>
            <a:schemeClr val="bg1">
              <a:lumMod val="65000"/>
            </a:schemeClr>
          </a:solidFill>
          <a:latin typeface="+mj-lt"/>
          <a:cs typeface="Arial" panose="020B0604020202020204" pitchFamily="34" charset="0"/>
        </a:defRPr>
      </a:pPr>
      <a:endParaRPr lang="en-US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0131804176651832E-2"/>
          <c:y val="2.6421570632495214E-2"/>
          <c:w val="0.94326191563011141"/>
          <c:h val="0.8801851732822242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Sheet1!$E$1</c:f>
              <c:strCache>
                <c:ptCount val="1"/>
                <c:pt idx="0">
                  <c:v>Grey (x100)</c:v>
                </c:pt>
              </c:strCache>
            </c:strRef>
          </c:tx>
          <c:spPr>
            <a:solidFill>
              <a:sysClr val="window" lastClr="FFFFFF">
                <a:lumMod val="85000"/>
              </a:sysClr>
            </a:solidFill>
            <a:ln w="127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</c:spPr>
          <c:invertIfNegative val="0"/>
          <c:cat>
            <c:numRef>
              <c:f>Sheet1!$A$3:$A$16</c:f>
              <c:numCache>
                <c:formatCode>General</c:formatCod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numCache>
            </c:numRef>
          </c:cat>
          <c:val>
            <c:numRef>
              <c:f>Sheet1!$E$3:$E$16</c:f>
              <c:numCache>
                <c:formatCode>General</c:formatCode>
                <c:ptCount val="14"/>
                <c:pt idx="0">
                  <c:v>0.70000000000000007</c:v>
                </c:pt>
                <c:pt idx="1">
                  <c:v>-6.3</c:v>
                </c:pt>
                <c:pt idx="2">
                  <c:v>-5.3</c:v>
                </c:pt>
                <c:pt idx="3">
                  <c:v>1.3</c:v>
                </c:pt>
                <c:pt idx="4">
                  <c:v>-8.6999999999999993</c:v>
                </c:pt>
                <c:pt idx="5">
                  <c:v>-4.2</c:v>
                </c:pt>
                <c:pt idx="6">
                  <c:v>-6.2</c:v>
                </c:pt>
                <c:pt idx="7">
                  <c:v>0.1</c:v>
                </c:pt>
                <c:pt idx="8">
                  <c:v>-0.4</c:v>
                </c:pt>
                <c:pt idx="9">
                  <c:v>-6.5</c:v>
                </c:pt>
                <c:pt idx="10">
                  <c:v>1.2</c:v>
                </c:pt>
                <c:pt idx="11">
                  <c:v>-4.3999999999999995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A9-4024-AE8D-32FB74B97658}"/>
            </c:ext>
          </c:extLst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Highlight</c:v>
                </c:pt>
              </c:strCache>
            </c:strRef>
          </c:tx>
          <c:spPr>
            <a:solidFill>
              <a:srgbClr val="008AFE"/>
            </a:solidFill>
          </c:spPr>
          <c:invertIfNegative val="0"/>
          <c:cat>
            <c:numRef>
              <c:f>Sheet1!$A$3:$A$16</c:f>
              <c:numCache>
                <c:formatCode>General</c:formatCod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numCache>
            </c:numRef>
          </c:cat>
          <c:val>
            <c:numRef>
              <c:f>Sheet1!$D$3:$D$16</c:f>
              <c:numCache>
                <c:formatCode>General</c:formatCode>
                <c:ptCount val="14"/>
                <c:pt idx="12" formatCode="0.0">
                  <c:v>-7.1</c:v>
                </c:pt>
                <c:pt idx="13" formatCode="0.0">
                  <c:v>-9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4A9-4024-AE8D-32FB74B9765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Highlight</c:v>
                </c:pt>
              </c:strCache>
            </c:strRef>
          </c:tx>
          <c:spPr>
            <a:noFill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505050"/>
                    </a:solidFill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Sheet1!$A$3:$A$16</c:f>
              <c:numCache>
                <c:formatCode>General</c:formatCod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numCache>
            </c:numRef>
          </c:cat>
          <c:val>
            <c:numRef>
              <c:f>Sheet1!$D$3:$D$16</c:f>
              <c:numCache>
                <c:formatCode>General</c:formatCode>
                <c:ptCount val="14"/>
                <c:pt idx="12" formatCode="0.0">
                  <c:v>-7.1</c:v>
                </c:pt>
                <c:pt idx="13" formatCode="0.0">
                  <c:v>-9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4A9-4024-AE8D-32FB74B976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42287104"/>
        <c:axId val="42288640"/>
      </c:barChart>
      <c:catAx>
        <c:axId val="422871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rnd">
            <a:solidFill>
              <a:sysClr val="window" lastClr="FFFFFF">
                <a:lumMod val="75000"/>
              </a:sysClr>
            </a:solidFill>
          </a:ln>
        </c:spPr>
        <c:txPr>
          <a:bodyPr/>
          <a:lstStyle/>
          <a:p>
            <a:pPr>
              <a:defRPr baseline="0">
                <a:solidFill>
                  <a:schemeClr val="tx1"/>
                </a:solidFill>
              </a:defRPr>
            </a:pPr>
            <a:endParaRPr lang="en-US"/>
          </a:p>
        </c:txPr>
        <c:crossAx val="42288640"/>
        <c:crosses val="autoZero"/>
        <c:auto val="1"/>
        <c:lblAlgn val="ctr"/>
        <c:lblOffset val="0"/>
        <c:noMultiLvlLbl val="0"/>
      </c:catAx>
      <c:valAx>
        <c:axId val="42288640"/>
        <c:scaling>
          <c:orientation val="minMax"/>
          <c:max val="15"/>
          <c:min val="-15"/>
        </c:scaling>
        <c:delete val="0"/>
        <c:axPos val="l"/>
        <c:numFmt formatCode="#,##0" sourceLinked="0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baseline="0">
                <a:solidFill>
                  <a:schemeClr val="tx1"/>
                </a:solidFill>
              </a:defRPr>
            </a:pPr>
            <a:endParaRPr lang="en-US"/>
          </a:p>
        </c:txPr>
        <c:crossAx val="422871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1">
              <a:lumMod val="65000"/>
            </a:schemeClr>
          </a:solidFill>
        </a:defRPr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155172413793108E-2"/>
          <c:y val="9.7967094852500242E-2"/>
          <c:w val="0.96397343651009137"/>
          <c:h val="0.74312479953142652"/>
        </c:manualLayout>
      </c:layout>
      <c:lineChart>
        <c:grouping val="standard"/>
        <c:varyColors val="0"/>
        <c:ser>
          <c:idx val="0"/>
          <c:order val="0"/>
          <c:tx>
            <c:strRef>
              <c:f>Sheet1!$B$2:$B$16</c:f>
              <c:strCache>
                <c:ptCount val="15"/>
                <c:pt idx="0">
                  <c:v>31.3</c:v>
                </c:pt>
                <c:pt idx="1">
                  <c:v>31.5</c:v>
                </c:pt>
                <c:pt idx="2">
                  <c:v>29.5</c:v>
                </c:pt>
                <c:pt idx="3">
                  <c:v>27.9</c:v>
                </c:pt>
                <c:pt idx="4">
                  <c:v>28.3</c:v>
                </c:pt>
                <c:pt idx="5">
                  <c:v>25.8</c:v>
                </c:pt>
                <c:pt idx="6">
                  <c:v>24.7</c:v>
                </c:pt>
                <c:pt idx="7">
                  <c:v>23.2</c:v>
                </c:pt>
                <c:pt idx="8">
                  <c:v>23.2</c:v>
                </c:pt>
                <c:pt idx="9">
                  <c:v>23.1</c:v>
                </c:pt>
                <c:pt idx="10">
                  <c:v>21.6</c:v>
                </c:pt>
                <c:pt idx="11">
                  <c:v>21.9</c:v>
                </c:pt>
                <c:pt idx="12">
                  <c:v>20.9</c:v>
                </c:pt>
                <c:pt idx="13">
                  <c:v>19.4</c:v>
                </c:pt>
                <c:pt idx="14">
                  <c:v>17.7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5CC-41F5-BEAD-DCC56080661E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5CC-41F5-BEAD-DCC56080661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5CC-41F5-BEAD-DCC56080661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5CC-41F5-BEAD-DCC56080661E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5CC-41F5-BEAD-DCC56080661E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5CC-41F5-BEAD-DCC56080661E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5CC-41F5-BEAD-DCC56080661E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5CC-41F5-BEAD-DCC56080661E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5CC-41F5-BEAD-DCC56080661E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5CC-41F5-BEAD-DCC56080661E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5CC-41F5-BEAD-DCC56080661E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5CC-41F5-BEAD-DCC56080661E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5CC-41F5-BEAD-DCC56080661E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5CC-41F5-BEAD-DCC56080661E}"/>
                </c:ext>
              </c:extLst>
            </c:dLbl>
            <c:dLbl>
              <c:idx val="14"/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b="0">
                        <a:solidFill>
                          <a:srgbClr val="505050"/>
                        </a:solidFill>
                      </a:defRPr>
                    </a:pPr>
                    <a:fld id="{54B77B7A-F82C-42EB-B824-5B4B11B730FD}" type="VALUE">
                      <a:rPr lang="en-US">
                        <a:solidFill>
                          <a:srgbClr val="505050"/>
                        </a:solidFill>
                      </a:rPr>
                      <a:pPr>
                        <a:defRPr b="0">
                          <a:solidFill>
                            <a:srgbClr val="505050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75CC-41F5-BEAD-DCC56080661E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Sheet1!$A$2:$A$16</c:f>
              <c:numCache>
                <c:formatCode>General</c:formatCode>
                <c:ptCount val="1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</c:numCache>
            </c:numRef>
          </c:cat>
          <c:val>
            <c:numRef>
              <c:f>Sheet1!$B$2:$B$16</c:f>
              <c:numCache>
                <c:formatCode>0.0</c:formatCode>
                <c:ptCount val="15"/>
                <c:pt idx="0">
                  <c:v>31.254999999999999</c:v>
                </c:pt>
                <c:pt idx="1">
                  <c:v>31.472000000000001</c:v>
                </c:pt>
                <c:pt idx="2">
                  <c:v>29.475999999999999</c:v>
                </c:pt>
                <c:pt idx="3">
                  <c:v>27.917000000000002</c:v>
                </c:pt>
                <c:pt idx="4">
                  <c:v>28.283999999999999</c:v>
                </c:pt>
                <c:pt idx="5">
                  <c:v>25.823</c:v>
                </c:pt>
                <c:pt idx="6">
                  <c:v>24.728999999999999</c:v>
                </c:pt>
                <c:pt idx="7">
                  <c:v>23.195</c:v>
                </c:pt>
                <c:pt idx="8">
                  <c:v>23.21</c:v>
                </c:pt>
                <c:pt idx="9">
                  <c:v>23.120999999999999</c:v>
                </c:pt>
                <c:pt idx="10">
                  <c:v>21.613</c:v>
                </c:pt>
                <c:pt idx="11">
                  <c:v>21.872</c:v>
                </c:pt>
                <c:pt idx="12">
                  <c:v>20.911999999999999</c:v>
                </c:pt>
                <c:pt idx="13">
                  <c:v>19.422000000000001</c:v>
                </c:pt>
                <c:pt idx="14">
                  <c:v>17.673999999999999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75CC-41F5-BEAD-DCC56080661E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61093888"/>
        <c:axId val="161104256"/>
      </c:lineChart>
      <c:catAx>
        <c:axId val="1610938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0" baseline="0">
                    <a:solidFill>
                      <a:schemeClr val="tx1"/>
                    </a:solidFill>
                  </a:defRPr>
                </a:pPr>
                <a:r>
                  <a:rPr lang="en-US" b="0" baseline="0" dirty="0">
                    <a:solidFill>
                      <a:schemeClr val="tx1"/>
                    </a:solidFill>
                  </a:rPr>
                  <a:t>Policy Year</a:t>
                </a:r>
              </a:p>
            </c:rich>
          </c:tx>
          <c:layout>
            <c:manualLayout>
              <c:xMode val="edge"/>
              <c:yMode val="edge"/>
              <c:x val="0.47529124616348667"/>
              <c:y val="0.9255156204467621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25400">
            <a:noFill/>
          </a:ln>
        </c:spPr>
        <c:txPr>
          <a:bodyPr rot="0" vert="horz"/>
          <a:lstStyle/>
          <a:p>
            <a:pPr>
              <a:defRPr b="0" baseline="0">
                <a:solidFill>
                  <a:schemeClr val="tx1"/>
                </a:solidFill>
              </a:defRPr>
            </a:pPr>
            <a:endParaRPr lang="en-US"/>
          </a:p>
        </c:txPr>
        <c:crossAx val="16110425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61104256"/>
        <c:scaling>
          <c:orientation val="minMax"/>
        </c:scaling>
        <c:delete val="0"/>
        <c:axPos val="l"/>
        <c:numFmt formatCode="0" sourceLinked="0"/>
        <c:majorTickMark val="out"/>
        <c:minorTickMark val="none"/>
        <c:tickLblPos val="nextTo"/>
        <c:spPr>
          <a:ln w="25400">
            <a:noFill/>
          </a:ln>
        </c:spPr>
        <c:txPr>
          <a:bodyPr rot="0" vert="horz"/>
          <a:lstStyle/>
          <a:p>
            <a:pPr>
              <a:defRPr b="0" baseline="0">
                <a:solidFill>
                  <a:schemeClr val="tx1"/>
                </a:solidFill>
              </a:defRPr>
            </a:pPr>
            <a:endParaRPr lang="en-US"/>
          </a:p>
        </c:txPr>
        <c:crossAx val="161093888"/>
        <c:crosses val="autoZero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sz="1400" b="1">
          <a:solidFill>
            <a:srgbClr val="4B4B4B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422786534623279E-2"/>
          <c:y val="8.8453412840723514E-2"/>
          <c:w val="0.95057721346537682"/>
          <c:h val="0.7560667725365134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Adjusted to Common Wage Level </c:v>
                </c:pt>
              </c:strCache>
            </c:strRef>
          </c:tx>
          <c:spPr>
            <a:ln w="28575">
              <a:solidFill>
                <a:srgbClr val="0070C0"/>
              </a:solidFill>
            </a:ln>
          </c:spPr>
          <c:marker>
            <c:symbol val="none"/>
          </c:marker>
          <c:dLbls>
            <c:delete val="1"/>
          </c:dLbls>
          <c:cat>
            <c:strRef>
              <c:f>Sheet1!$A$2:$A$17</c:f>
              <c:strCache>
                <c:ptCount val="16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  <c:pt idx="15">
                  <c:v>AY 2024</c:v>
                </c:pt>
              </c:strCache>
            </c:strRef>
          </c:cat>
          <c:val>
            <c:numRef>
              <c:f>Sheet1!$B$2:$B$17</c:f>
              <c:numCache>
                <c:formatCode>#,##0.0</c:formatCode>
                <c:ptCount val="16"/>
                <c:pt idx="0">
                  <c:v>21.641999999999999</c:v>
                </c:pt>
                <c:pt idx="1">
                  <c:v>22.452000000000002</c:v>
                </c:pt>
                <c:pt idx="2">
                  <c:v>21.741</c:v>
                </c:pt>
                <c:pt idx="3">
                  <c:v>21.972000000000001</c:v>
                </c:pt>
                <c:pt idx="4">
                  <c:v>21.961000000000002</c:v>
                </c:pt>
                <c:pt idx="5">
                  <c:v>19.591000000000001</c:v>
                </c:pt>
                <c:pt idx="6">
                  <c:v>20.888999999999999</c:v>
                </c:pt>
                <c:pt idx="7">
                  <c:v>20.152000000000001</c:v>
                </c:pt>
                <c:pt idx="8">
                  <c:v>19.8</c:v>
                </c:pt>
                <c:pt idx="9">
                  <c:v>21.029</c:v>
                </c:pt>
                <c:pt idx="10">
                  <c:v>20.122</c:v>
                </c:pt>
                <c:pt idx="11">
                  <c:v>18.228999999999999</c:v>
                </c:pt>
                <c:pt idx="12">
                  <c:v>18.013999999999999</c:v>
                </c:pt>
                <c:pt idx="13">
                  <c:v>19.161999999999999</c:v>
                </c:pt>
                <c:pt idx="14">
                  <c:v>19.355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53C-4429-9D03-813001CBC91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Actual </c:v>
                </c:pt>
              </c:strCache>
            </c:strRef>
          </c:tx>
          <c:spPr>
            <a:ln w="28575">
              <a:solidFill>
                <a:srgbClr val="EF7C00"/>
              </a:solidFill>
            </a:ln>
          </c:spPr>
          <c:marker>
            <c:symbol val="none"/>
          </c:marker>
          <c:dPt>
            <c:idx val="13"/>
            <c:bubble3D val="0"/>
            <c:extLst>
              <c:ext xmlns:c16="http://schemas.microsoft.com/office/drawing/2014/chart" uri="{C3380CC4-5D6E-409C-BE32-E72D297353CC}">
                <c16:uniqueId val="{00000001-C53C-4429-9D03-813001CBC91D}"/>
              </c:ext>
            </c:extLst>
          </c:dPt>
          <c:dPt>
            <c:idx val="14"/>
            <c:bubble3D val="0"/>
            <c:extLst>
              <c:ext xmlns:c16="http://schemas.microsoft.com/office/drawing/2014/chart" uri="{C3380CC4-5D6E-409C-BE32-E72D297353CC}">
                <c16:uniqueId val="{00000002-C53C-4429-9D03-813001CBC91D}"/>
              </c:ext>
            </c:extLst>
          </c:dPt>
          <c:dPt>
            <c:idx val="15"/>
            <c:marker>
              <c:symbol val="circle"/>
              <c:size val="7"/>
              <c:spPr>
                <a:solidFill>
                  <a:schemeClr val="accent3"/>
                </a:solidFill>
                <a:ln>
                  <a:solidFill>
                    <a:schemeClr val="accent3"/>
                  </a:solidFill>
                </a:ln>
              </c:spPr>
            </c:marker>
            <c:bubble3D val="0"/>
            <c:spPr>
              <a:ln w="28575">
                <a:noFill/>
              </a:ln>
            </c:spPr>
            <c:extLst>
              <c:ext xmlns:c16="http://schemas.microsoft.com/office/drawing/2014/chart" uri="{C3380CC4-5D6E-409C-BE32-E72D297353CC}">
                <c16:uniqueId val="{00000004-C53C-4429-9D03-813001CBC91D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53C-4429-9D03-813001CBC91D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53C-4429-9D03-813001CBC91D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53C-4429-9D03-813001CBC91D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53C-4429-9D03-813001CBC91D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53C-4429-9D03-813001CBC91D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53C-4429-9D03-813001CBC91D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53C-4429-9D03-813001CBC91D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53C-4429-9D03-813001CBC91D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53C-4429-9D03-813001CBC91D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C53C-4429-9D03-813001CBC91D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53C-4429-9D03-813001CBC91D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C53C-4429-9D03-813001CBC91D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53C-4429-9D03-813001CBC91D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53C-4429-9D03-813001CBC91D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0">
                      <a:solidFill>
                        <a:srgbClr val="505050"/>
                      </a:solidFill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C53C-4429-9D03-813001CBC91D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0">
                      <a:solidFill>
                        <a:srgbClr val="505050"/>
                      </a:solidFill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C53C-4429-9D03-813001CBC91D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Sheet1!$A$2:$A$17</c:f>
              <c:strCache>
                <c:ptCount val="16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  <c:pt idx="15">
                  <c:v>AY 2024</c:v>
                </c:pt>
              </c:strCache>
            </c:strRef>
          </c:cat>
          <c:val>
            <c:numRef>
              <c:f>Sheet1!$C$2:$C$17</c:f>
              <c:numCache>
                <c:formatCode>#,##0.0</c:formatCode>
                <c:ptCount val="16"/>
                <c:pt idx="0">
                  <c:v>13.574</c:v>
                </c:pt>
                <c:pt idx="1">
                  <c:v>14.488</c:v>
                </c:pt>
                <c:pt idx="2">
                  <c:v>14.397</c:v>
                </c:pt>
                <c:pt idx="3">
                  <c:v>14.847</c:v>
                </c:pt>
                <c:pt idx="4">
                  <c:v>15.075000000000001</c:v>
                </c:pt>
                <c:pt idx="5">
                  <c:v>13.803000000000001</c:v>
                </c:pt>
                <c:pt idx="6">
                  <c:v>15.08</c:v>
                </c:pt>
                <c:pt idx="7">
                  <c:v>14.909000000000001</c:v>
                </c:pt>
                <c:pt idx="8">
                  <c:v>15.149000000000001</c:v>
                </c:pt>
                <c:pt idx="9">
                  <c:v>16.545999999999999</c:v>
                </c:pt>
                <c:pt idx="10">
                  <c:v>16.408999999999999</c:v>
                </c:pt>
                <c:pt idx="11">
                  <c:v>15.743</c:v>
                </c:pt>
                <c:pt idx="12">
                  <c:v>16.577999999999999</c:v>
                </c:pt>
                <c:pt idx="13">
                  <c:v>18.459</c:v>
                </c:pt>
                <c:pt idx="14">
                  <c:v>19.355</c:v>
                </c:pt>
                <c:pt idx="15" formatCode="0.0">
                  <c:v>19.213999999999999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C53C-4429-9D03-813001CBC91D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17544448"/>
        <c:axId val="117546368"/>
      </c:lineChart>
      <c:catAx>
        <c:axId val="1175444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0" baseline="0">
                    <a:solidFill>
                      <a:schemeClr val="tx1"/>
                    </a:solidFill>
                  </a:defRPr>
                </a:pPr>
                <a:r>
                  <a:rPr lang="en-US" b="0" baseline="0">
                    <a:solidFill>
                      <a:schemeClr val="tx1"/>
                    </a:solidFill>
                  </a:rPr>
                  <a:t> Policy Year</a:t>
                </a:r>
              </a:p>
            </c:rich>
          </c:tx>
          <c:layout>
            <c:manualLayout>
              <c:xMode val="edge"/>
              <c:yMode val="edge"/>
              <c:x val="0.48164783591801719"/>
              <c:y val="0.9301011307980691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25400">
            <a:noFill/>
          </a:ln>
        </c:spPr>
        <c:txPr>
          <a:bodyPr rot="0" vert="horz"/>
          <a:lstStyle/>
          <a:p>
            <a:pPr>
              <a:defRPr b="0" baseline="0">
                <a:solidFill>
                  <a:schemeClr val="tx1"/>
                </a:solidFill>
              </a:defRPr>
            </a:pPr>
            <a:endParaRPr lang="en-US"/>
          </a:p>
        </c:txPr>
        <c:crossAx val="117546368"/>
        <c:crossesAt val="4"/>
        <c:auto val="1"/>
        <c:lblAlgn val="ctr"/>
        <c:lblOffset val="100"/>
        <c:noMultiLvlLbl val="0"/>
      </c:catAx>
      <c:valAx>
        <c:axId val="117546368"/>
        <c:scaling>
          <c:orientation val="minMax"/>
          <c:max val="50"/>
          <c:min val="10"/>
        </c:scaling>
        <c:delete val="0"/>
        <c:axPos val="l"/>
        <c:numFmt formatCode="#,##0" sourceLinked="0"/>
        <c:majorTickMark val="out"/>
        <c:minorTickMark val="none"/>
        <c:tickLblPos val="nextTo"/>
        <c:spPr>
          <a:ln w="25400">
            <a:noFill/>
          </a:ln>
        </c:spPr>
        <c:txPr>
          <a:bodyPr rot="0" vert="horz"/>
          <a:lstStyle/>
          <a:p>
            <a:pPr>
              <a:defRPr b="0" baseline="0">
                <a:solidFill>
                  <a:schemeClr val="tx1"/>
                </a:solidFill>
              </a:defRPr>
            </a:pPr>
            <a:endParaRPr lang="en-US"/>
          </a:p>
        </c:txPr>
        <c:crossAx val="117544448"/>
        <c:crosses val="autoZero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sz="1400" b="1">
          <a:solidFill>
            <a:srgbClr val="4B4B4B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012853262210754E-2"/>
          <c:y val="0.12218793522815773"/>
          <c:w val="0.98002416776024559"/>
          <c:h val="0.7252278799426280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Adjusted to Common Wage Level</c:v>
                </c:pt>
              </c:strCache>
            </c:strRef>
          </c:tx>
          <c:spPr>
            <a:ln w="28575">
              <a:solidFill>
                <a:srgbClr val="0070C0"/>
              </a:solidFill>
            </a:ln>
          </c:spPr>
          <c:marker>
            <c:symbol val="none"/>
          </c:marker>
          <c:dLbls>
            <c:delete val="1"/>
          </c:dLbls>
          <c:cat>
            <c:strRef>
              <c:f>Sheet1!$A$2:$A$17</c:f>
              <c:strCache>
                <c:ptCount val="16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  <c:pt idx="15">
                  <c:v>AY 2024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44.957000000000001</c:v>
                </c:pt>
                <c:pt idx="1">
                  <c:v>46.363</c:v>
                </c:pt>
                <c:pt idx="2">
                  <c:v>47.462000000000003</c:v>
                </c:pt>
                <c:pt idx="3">
                  <c:v>48.831000000000003</c:v>
                </c:pt>
                <c:pt idx="4">
                  <c:v>49.527000000000001</c:v>
                </c:pt>
                <c:pt idx="5">
                  <c:v>44.267000000000003</c:v>
                </c:pt>
                <c:pt idx="6">
                  <c:v>45.216000000000001</c:v>
                </c:pt>
                <c:pt idx="7">
                  <c:v>47.344000000000001</c:v>
                </c:pt>
                <c:pt idx="8">
                  <c:v>45.116</c:v>
                </c:pt>
                <c:pt idx="9">
                  <c:v>46.392000000000003</c:v>
                </c:pt>
                <c:pt idx="10">
                  <c:v>44.158000000000001</c:v>
                </c:pt>
                <c:pt idx="11">
                  <c:v>38.344999999999999</c:v>
                </c:pt>
                <c:pt idx="12">
                  <c:v>38.779000000000003</c:v>
                </c:pt>
                <c:pt idx="13">
                  <c:v>38.573</c:v>
                </c:pt>
                <c:pt idx="14">
                  <c:v>39.64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468-4903-8E97-EE1A8E7C9EA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Actual</c:v>
                </c:pt>
              </c:strCache>
            </c:strRef>
          </c:tx>
          <c:spPr>
            <a:ln w="28575">
              <a:solidFill>
                <a:srgbClr val="EF7C00"/>
              </a:solidFill>
            </a:ln>
          </c:spPr>
          <c:marker>
            <c:symbol val="none"/>
          </c:marker>
          <c:dPt>
            <c:idx val="13"/>
            <c:bubble3D val="0"/>
            <c:extLst>
              <c:ext xmlns:c16="http://schemas.microsoft.com/office/drawing/2014/chart" uri="{C3380CC4-5D6E-409C-BE32-E72D297353CC}">
                <c16:uniqueId val="{00000001-8468-4903-8E97-EE1A8E7C9EA7}"/>
              </c:ext>
            </c:extLst>
          </c:dPt>
          <c:dPt>
            <c:idx val="14"/>
            <c:bubble3D val="0"/>
            <c:extLst>
              <c:ext xmlns:c16="http://schemas.microsoft.com/office/drawing/2014/chart" uri="{C3380CC4-5D6E-409C-BE32-E72D297353CC}">
                <c16:uniqueId val="{00000002-8468-4903-8E97-EE1A8E7C9EA7}"/>
              </c:ext>
            </c:extLst>
          </c:dPt>
          <c:dPt>
            <c:idx val="15"/>
            <c:marker>
              <c:symbol val="circle"/>
              <c:size val="7"/>
              <c:spPr>
                <a:solidFill>
                  <a:schemeClr val="accent3"/>
                </a:solidFill>
                <a:ln>
                  <a:solidFill>
                    <a:schemeClr val="accent3"/>
                  </a:solidFill>
                </a:ln>
              </c:spPr>
            </c:marker>
            <c:bubble3D val="0"/>
            <c:spPr>
              <a:ln w="28575">
                <a:noFill/>
              </a:ln>
            </c:spPr>
            <c:extLst>
              <c:ext xmlns:c16="http://schemas.microsoft.com/office/drawing/2014/chart" uri="{C3380CC4-5D6E-409C-BE32-E72D297353CC}">
                <c16:uniqueId val="{00000004-8468-4903-8E97-EE1A8E7C9EA7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468-4903-8E97-EE1A8E7C9EA7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468-4903-8E97-EE1A8E7C9EA7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468-4903-8E97-EE1A8E7C9EA7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468-4903-8E97-EE1A8E7C9EA7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468-4903-8E97-EE1A8E7C9EA7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468-4903-8E97-EE1A8E7C9EA7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468-4903-8E97-EE1A8E7C9EA7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468-4903-8E97-EE1A8E7C9EA7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468-4903-8E97-EE1A8E7C9EA7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468-4903-8E97-EE1A8E7C9EA7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468-4903-8E97-EE1A8E7C9EA7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468-4903-8E97-EE1A8E7C9EA7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468-4903-8E97-EE1A8E7C9EA7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468-4903-8E97-EE1A8E7C9EA7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0">
                    <a:solidFill>
                      <a:srgbClr val="505050"/>
                    </a:solidFill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Sheet1!$A$2:$A$17</c:f>
              <c:strCache>
                <c:ptCount val="16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  <c:pt idx="15">
                  <c:v>AY 2024</c:v>
                </c:pt>
              </c:strCache>
            </c:strRef>
          </c:cat>
          <c:val>
            <c:numRef>
              <c:f>Sheet1!$C$2:$C$17</c:f>
              <c:numCache>
                <c:formatCode>General</c:formatCode>
                <c:ptCount val="16"/>
                <c:pt idx="0">
                  <c:v>28.196000000000002</c:v>
                </c:pt>
                <c:pt idx="1">
                  <c:v>29.919</c:v>
                </c:pt>
                <c:pt idx="2">
                  <c:v>31.429000000000002</c:v>
                </c:pt>
                <c:pt idx="3">
                  <c:v>32.988</c:v>
                </c:pt>
                <c:pt idx="4">
                  <c:v>34.003</c:v>
                </c:pt>
                <c:pt idx="5">
                  <c:v>31.205000000000002</c:v>
                </c:pt>
                <c:pt idx="6">
                  <c:v>32.645000000000003</c:v>
                </c:pt>
                <c:pt idx="7">
                  <c:v>35.012</c:v>
                </c:pt>
                <c:pt idx="8">
                  <c:v>34.506999999999998</c:v>
                </c:pt>
                <c:pt idx="9">
                  <c:v>36.491</c:v>
                </c:pt>
                <c:pt idx="10">
                  <c:v>36.015000000000001</c:v>
                </c:pt>
                <c:pt idx="11">
                  <c:v>33.102000000000004</c:v>
                </c:pt>
                <c:pt idx="12">
                  <c:v>35.661999999999999</c:v>
                </c:pt>
                <c:pt idx="13">
                  <c:v>37.170999999999999</c:v>
                </c:pt>
                <c:pt idx="14">
                  <c:v>39.64</c:v>
                </c:pt>
                <c:pt idx="15">
                  <c:v>37.483000000000004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8468-4903-8E97-EE1A8E7C9EA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62381824"/>
        <c:axId val="162383744"/>
      </c:lineChart>
      <c:catAx>
        <c:axId val="1623818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 algn="l">
                  <a:defRPr b="0" baseline="0">
                    <a:solidFill>
                      <a:schemeClr val="tx1"/>
                    </a:solidFill>
                  </a:defRPr>
                </a:pPr>
                <a:r>
                  <a:rPr lang="en-US" b="0" baseline="0" dirty="0">
                    <a:solidFill>
                      <a:schemeClr val="tx1"/>
                    </a:solidFill>
                  </a:rPr>
                  <a:t>Policy Year</a:t>
                </a:r>
              </a:p>
            </c:rich>
          </c:tx>
          <c:layout>
            <c:manualLayout>
              <c:xMode val="edge"/>
              <c:yMode val="edge"/>
              <c:x val="0.47480582833535351"/>
              <c:y val="0.9320905001144318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25400">
            <a:noFill/>
          </a:ln>
        </c:spPr>
        <c:txPr>
          <a:bodyPr rot="0" vert="horz"/>
          <a:lstStyle/>
          <a:p>
            <a:pPr>
              <a:defRPr b="0" baseline="0">
                <a:solidFill>
                  <a:schemeClr val="tx1"/>
                </a:solidFill>
              </a:defRPr>
            </a:pPr>
            <a:endParaRPr lang="en-US"/>
          </a:p>
        </c:txPr>
        <c:crossAx val="162383744"/>
        <c:crossesAt val="4"/>
        <c:auto val="1"/>
        <c:lblAlgn val="ctr"/>
        <c:lblOffset val="100"/>
        <c:tickLblSkip val="1"/>
        <c:tickMarkSkip val="1"/>
        <c:noMultiLvlLbl val="0"/>
      </c:catAx>
      <c:valAx>
        <c:axId val="162383744"/>
        <c:scaling>
          <c:orientation val="minMax"/>
          <c:max val="50"/>
          <c:min val="10"/>
        </c:scaling>
        <c:delete val="0"/>
        <c:axPos val="l"/>
        <c:numFmt formatCode="#,##0" sourceLinked="0"/>
        <c:majorTickMark val="out"/>
        <c:minorTickMark val="none"/>
        <c:tickLblPos val="nextTo"/>
        <c:spPr>
          <a:ln w="25400">
            <a:noFill/>
          </a:ln>
        </c:spPr>
        <c:txPr>
          <a:bodyPr rot="0" vert="horz"/>
          <a:lstStyle/>
          <a:p>
            <a:pPr>
              <a:defRPr b="0" baseline="0">
                <a:solidFill>
                  <a:schemeClr val="tx1"/>
                </a:solidFill>
              </a:defRPr>
            </a:pPr>
            <a:endParaRPr lang="en-US"/>
          </a:p>
        </c:txPr>
        <c:crossAx val="162381824"/>
        <c:crosses val="autoZero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sz="1400" b="1">
          <a:solidFill>
            <a:srgbClr val="4B4B4B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3D7EC4-5124-44FB-9FF1-04FC1D9527FB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0928742-5AFF-4650-BA70-CCEB5A33269D}">
      <dgm:prSet phldrT="[Text]" custT="1"/>
      <dgm:spPr>
        <a:noFill/>
      </dgm:spPr>
      <dgm:t>
        <a:bodyPr/>
        <a:lstStyle/>
        <a:p>
          <a:r>
            <a:rPr lang="en-US" sz="1200" b="1"/>
            <a:t>President/CEO</a:t>
          </a:r>
        </a:p>
        <a:p>
          <a:r>
            <a:rPr lang="en-US" sz="1200"/>
            <a:t>Paul Keathley</a:t>
          </a:r>
        </a:p>
      </dgm:t>
    </dgm:pt>
    <dgm:pt modelId="{0834EE71-980B-49A8-B333-455E8D6A93F5}" type="parTrans" cxnId="{51DA648C-6CA4-445F-B56F-1051D2362CEE}">
      <dgm:prSet/>
      <dgm:spPr/>
      <dgm:t>
        <a:bodyPr/>
        <a:lstStyle/>
        <a:p>
          <a:endParaRPr lang="en-US"/>
        </a:p>
      </dgm:t>
    </dgm:pt>
    <dgm:pt modelId="{988B630E-D018-470A-8975-858069603F5C}" type="sibTrans" cxnId="{51DA648C-6CA4-445F-B56F-1051D2362CEE}">
      <dgm:prSet/>
      <dgm:spPr/>
      <dgm:t>
        <a:bodyPr/>
        <a:lstStyle/>
        <a:p>
          <a:endParaRPr lang="en-US"/>
        </a:p>
      </dgm:t>
    </dgm:pt>
    <dgm:pt modelId="{27CD1700-7559-485C-9FBC-4D481AEB84DC}">
      <dgm:prSet phldrT="[Text]" custT="1"/>
      <dgm:spPr>
        <a:noFill/>
      </dgm:spPr>
      <dgm:t>
        <a:bodyPr/>
        <a:lstStyle/>
        <a:p>
          <a:pPr>
            <a:spcBef>
              <a:spcPct val="0"/>
            </a:spcBef>
            <a:spcAft>
              <a:spcPts val="0"/>
            </a:spcAft>
          </a:pPr>
          <a:r>
            <a:rPr lang="en-US" sz="1200" b="1" dirty="0"/>
            <a:t>Director of Finance and Operations</a:t>
          </a:r>
        </a:p>
        <a:p>
          <a:pPr>
            <a:spcBef>
              <a:spcPts val="600"/>
            </a:spcBef>
            <a:spcAft>
              <a:spcPts val="300"/>
            </a:spcAft>
          </a:pPr>
          <a:r>
            <a:rPr lang="en-US" sz="1200" dirty="0"/>
            <a:t>Jennifer Cox</a:t>
          </a:r>
        </a:p>
      </dgm:t>
    </dgm:pt>
    <dgm:pt modelId="{B67C2991-0E6A-4B28-A6CB-16876ED0C5B3}" type="parTrans" cxnId="{399935D7-7ADF-4F11-B24E-D28EA3E6DDEA}">
      <dgm:prSet/>
      <dgm:spPr>
        <a:ln>
          <a:solidFill>
            <a:srgbClr val="E68753"/>
          </a:solidFill>
        </a:ln>
      </dgm:spPr>
      <dgm:t>
        <a:bodyPr/>
        <a:lstStyle/>
        <a:p>
          <a:endParaRPr lang="en-US"/>
        </a:p>
      </dgm:t>
    </dgm:pt>
    <dgm:pt modelId="{A1B2CDC1-59A6-4E42-85D9-03352BFFC9C7}" type="sibTrans" cxnId="{399935D7-7ADF-4F11-B24E-D28EA3E6DDEA}">
      <dgm:prSet/>
      <dgm:spPr/>
      <dgm:t>
        <a:bodyPr/>
        <a:lstStyle/>
        <a:p>
          <a:endParaRPr lang="en-US"/>
        </a:p>
      </dgm:t>
    </dgm:pt>
    <dgm:pt modelId="{0B00EF88-A1CB-4D89-A1A2-60000F421AC2}">
      <dgm:prSet phldrT="[Text]" custT="1"/>
      <dgm:spPr>
        <a:noFill/>
      </dgm:spPr>
      <dgm:t>
        <a:bodyPr/>
        <a:lstStyle/>
        <a:p>
          <a:r>
            <a:rPr lang="en-US" sz="1200" b="1" dirty="0"/>
            <a:t>Finance Assistant</a:t>
          </a:r>
        </a:p>
        <a:p>
          <a:r>
            <a:rPr lang="en-US" sz="1200" dirty="0"/>
            <a:t>Kim Jansen</a:t>
          </a:r>
        </a:p>
      </dgm:t>
    </dgm:pt>
    <dgm:pt modelId="{31A296BA-CC63-4E3F-898B-2C48AADA38E6}" type="parTrans" cxnId="{69EAA843-9DCB-4979-B710-EBF1BA6FE483}">
      <dgm:prSet/>
      <dgm:spPr>
        <a:ln>
          <a:solidFill>
            <a:srgbClr val="E68753"/>
          </a:solidFill>
        </a:ln>
      </dgm:spPr>
      <dgm:t>
        <a:bodyPr/>
        <a:lstStyle/>
        <a:p>
          <a:endParaRPr lang="en-US"/>
        </a:p>
      </dgm:t>
    </dgm:pt>
    <dgm:pt modelId="{58682809-CF2F-4EFF-8222-5A539F2D4555}" type="sibTrans" cxnId="{69EAA843-9DCB-4979-B710-EBF1BA6FE483}">
      <dgm:prSet/>
      <dgm:spPr/>
      <dgm:t>
        <a:bodyPr/>
        <a:lstStyle/>
        <a:p>
          <a:endParaRPr lang="en-US"/>
        </a:p>
      </dgm:t>
    </dgm:pt>
    <dgm:pt modelId="{B9358298-C55D-4646-8CDF-5A6419F74E5E}">
      <dgm:prSet phldrT="[Text]" custT="1"/>
      <dgm:spPr>
        <a:noFill/>
      </dgm:spPr>
      <dgm:t>
        <a:bodyPr/>
        <a:lstStyle/>
        <a:p>
          <a:r>
            <a:rPr lang="en-US" sz="1200" b="1"/>
            <a:t>Vice President</a:t>
          </a:r>
        </a:p>
        <a:p>
          <a:r>
            <a:rPr lang="en-US" sz="1200"/>
            <a:t>Scott Lerew</a:t>
          </a:r>
        </a:p>
      </dgm:t>
    </dgm:pt>
    <dgm:pt modelId="{E32F40CC-08C6-4B92-9949-4F295BC6C1E4}" type="sibTrans" cxnId="{7BC2C136-D4DE-4C47-B1C9-5F7FA0C60FEF}">
      <dgm:prSet/>
      <dgm:spPr/>
      <dgm:t>
        <a:bodyPr/>
        <a:lstStyle/>
        <a:p>
          <a:endParaRPr lang="en-US"/>
        </a:p>
      </dgm:t>
    </dgm:pt>
    <dgm:pt modelId="{B11FEF6C-FB48-4F2B-884A-E802FE22D21E}" type="parTrans" cxnId="{7BC2C136-D4DE-4C47-B1C9-5F7FA0C60FEF}">
      <dgm:prSet/>
      <dgm:spPr>
        <a:ln>
          <a:solidFill>
            <a:srgbClr val="E68753"/>
          </a:solidFill>
        </a:ln>
      </dgm:spPr>
      <dgm:t>
        <a:bodyPr/>
        <a:lstStyle/>
        <a:p>
          <a:endParaRPr lang="en-US"/>
        </a:p>
      </dgm:t>
    </dgm:pt>
    <dgm:pt modelId="{5FB3F30A-63AC-4531-BDA7-F81B2845F92E}">
      <dgm:prSet custT="1"/>
      <dgm:spPr>
        <a:noFill/>
      </dgm:spPr>
      <dgm:t>
        <a:bodyPr/>
        <a:lstStyle/>
        <a:p>
          <a:pPr>
            <a:spcAft>
              <a:spcPct val="35000"/>
            </a:spcAft>
          </a:pPr>
          <a:r>
            <a:rPr lang="en-US" sz="1200" b="1" dirty="0"/>
            <a:t>Classification &amp; Inspection</a:t>
          </a:r>
          <a:endParaRPr lang="en-US" sz="1200" b="0" dirty="0"/>
        </a:p>
        <a:p>
          <a:pPr>
            <a:spcAft>
              <a:spcPts val="0"/>
            </a:spcAft>
          </a:pPr>
          <a:r>
            <a:rPr lang="en-US" sz="1200" b="0" dirty="0"/>
            <a:t>Daniel Geary</a:t>
          </a:r>
        </a:p>
        <a:p>
          <a:pPr>
            <a:spcAft>
              <a:spcPts val="0"/>
            </a:spcAft>
          </a:pPr>
          <a:endParaRPr lang="en-US" sz="1200" b="0" dirty="0"/>
        </a:p>
      </dgm:t>
    </dgm:pt>
    <dgm:pt modelId="{A6AA348B-F816-49ED-BC3E-C1C4A7653EF1}" type="parTrans" cxnId="{919B6033-CE7A-451D-90D1-FA919725C0AC}">
      <dgm:prSet/>
      <dgm:spPr>
        <a:ln>
          <a:solidFill>
            <a:srgbClr val="E68753"/>
          </a:solidFill>
        </a:ln>
      </dgm:spPr>
      <dgm:t>
        <a:bodyPr/>
        <a:lstStyle/>
        <a:p>
          <a:endParaRPr lang="en-US"/>
        </a:p>
      </dgm:t>
    </dgm:pt>
    <dgm:pt modelId="{B8547F10-4251-44D7-BF02-419E4EB9D74D}" type="sibTrans" cxnId="{919B6033-CE7A-451D-90D1-FA919725C0AC}">
      <dgm:prSet/>
      <dgm:spPr/>
      <dgm:t>
        <a:bodyPr/>
        <a:lstStyle/>
        <a:p>
          <a:endParaRPr lang="en-US"/>
        </a:p>
      </dgm:t>
    </dgm:pt>
    <dgm:pt modelId="{3AE9FCD9-0C4B-4EA5-9622-21DA0652D4AB}">
      <dgm:prSet custT="1"/>
      <dgm:spPr>
        <a:noFill/>
      </dgm:spPr>
      <dgm:t>
        <a:bodyPr/>
        <a:lstStyle/>
        <a:p>
          <a:pPr>
            <a:spcAft>
              <a:spcPct val="35000"/>
            </a:spcAft>
          </a:pPr>
          <a:r>
            <a:rPr lang="en-US" sz="1200" b="1" dirty="0"/>
            <a:t>Analysts</a:t>
          </a:r>
        </a:p>
        <a:p>
          <a:pPr>
            <a:spcAft>
              <a:spcPts val="0"/>
            </a:spcAft>
          </a:pPr>
          <a:r>
            <a:rPr lang="en-US" sz="1200" dirty="0"/>
            <a:t>Mari Kidwell</a:t>
          </a:r>
        </a:p>
        <a:p>
          <a:pPr>
            <a:spcAft>
              <a:spcPts val="0"/>
            </a:spcAft>
          </a:pPr>
          <a:r>
            <a:rPr lang="en-US" sz="1200" dirty="0"/>
            <a:t>Christine Cartwright</a:t>
          </a:r>
        </a:p>
        <a:p>
          <a:pPr>
            <a:spcAft>
              <a:spcPts val="0"/>
            </a:spcAft>
          </a:pPr>
          <a:r>
            <a:rPr lang="en-US" sz="1200" dirty="0"/>
            <a:t>Cassie Lechien</a:t>
          </a:r>
        </a:p>
      </dgm:t>
    </dgm:pt>
    <dgm:pt modelId="{A9EBF582-3E2C-4D2A-8B8D-754DA489D577}" type="parTrans" cxnId="{E4EE0296-76A9-47AC-9178-66ED7BD02BC5}">
      <dgm:prSet/>
      <dgm:spPr>
        <a:ln>
          <a:solidFill>
            <a:srgbClr val="E68753"/>
          </a:solidFill>
        </a:ln>
      </dgm:spPr>
      <dgm:t>
        <a:bodyPr/>
        <a:lstStyle/>
        <a:p>
          <a:endParaRPr lang="en-US"/>
        </a:p>
      </dgm:t>
    </dgm:pt>
    <dgm:pt modelId="{0BDDFF97-A4EC-423D-9A26-0225D27C732B}" type="sibTrans" cxnId="{E4EE0296-76A9-47AC-9178-66ED7BD02BC5}">
      <dgm:prSet/>
      <dgm:spPr/>
      <dgm:t>
        <a:bodyPr/>
        <a:lstStyle/>
        <a:p>
          <a:endParaRPr lang="en-US"/>
        </a:p>
      </dgm:t>
    </dgm:pt>
    <dgm:pt modelId="{8EC83B06-392D-4C4D-8A0B-2650EC099792}" type="pres">
      <dgm:prSet presAssocID="{F43D7EC4-5124-44FB-9FF1-04FC1D9527F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23D0B24-3371-495E-B5D5-5CAB1DA1663D}" type="pres">
      <dgm:prSet presAssocID="{F0928742-5AFF-4650-BA70-CCEB5A33269D}" presName="hierRoot1" presStyleCnt="0">
        <dgm:presLayoutVars>
          <dgm:hierBranch val="init"/>
        </dgm:presLayoutVars>
      </dgm:prSet>
      <dgm:spPr/>
    </dgm:pt>
    <dgm:pt modelId="{8DD2AC96-406B-4494-B245-737EF992F72B}" type="pres">
      <dgm:prSet presAssocID="{F0928742-5AFF-4650-BA70-CCEB5A33269D}" presName="rootComposite1" presStyleCnt="0"/>
      <dgm:spPr/>
    </dgm:pt>
    <dgm:pt modelId="{6DCD1304-BE08-4B9F-B008-AF4820773740}" type="pres">
      <dgm:prSet presAssocID="{F0928742-5AFF-4650-BA70-CCEB5A33269D}" presName="rootText1" presStyleLbl="node0" presStyleIdx="0" presStyleCnt="1" custScaleY="86301" custLinFactNeighborX="-39065" custLinFactNeighborY="-123">
        <dgm:presLayoutVars>
          <dgm:chPref val="3"/>
        </dgm:presLayoutVars>
      </dgm:prSet>
      <dgm:spPr/>
    </dgm:pt>
    <dgm:pt modelId="{173B62EF-6E32-42FA-8DCE-B1959181CF54}" type="pres">
      <dgm:prSet presAssocID="{F0928742-5AFF-4650-BA70-CCEB5A33269D}" presName="rootConnector1" presStyleLbl="node1" presStyleIdx="0" presStyleCnt="0"/>
      <dgm:spPr/>
    </dgm:pt>
    <dgm:pt modelId="{8DC25D54-E5D3-4D28-80A3-228B0BE7D8B2}" type="pres">
      <dgm:prSet presAssocID="{F0928742-5AFF-4650-BA70-CCEB5A33269D}" presName="hierChild2" presStyleCnt="0"/>
      <dgm:spPr/>
    </dgm:pt>
    <dgm:pt modelId="{F42E0117-43A0-49A7-B6DF-A32A625E87C2}" type="pres">
      <dgm:prSet presAssocID="{B67C2991-0E6A-4B28-A6CB-16876ED0C5B3}" presName="Name37" presStyleLbl="parChTrans1D2" presStyleIdx="0" presStyleCnt="2"/>
      <dgm:spPr/>
    </dgm:pt>
    <dgm:pt modelId="{44CB4F80-FC23-4D2A-8964-DA7A3E121720}" type="pres">
      <dgm:prSet presAssocID="{27CD1700-7559-485C-9FBC-4D481AEB84DC}" presName="hierRoot2" presStyleCnt="0">
        <dgm:presLayoutVars>
          <dgm:hierBranch val="init"/>
        </dgm:presLayoutVars>
      </dgm:prSet>
      <dgm:spPr/>
    </dgm:pt>
    <dgm:pt modelId="{80AB254D-093C-42DC-969D-C5BDD2A37CA8}" type="pres">
      <dgm:prSet presAssocID="{27CD1700-7559-485C-9FBC-4D481AEB84DC}" presName="rootComposite" presStyleCnt="0"/>
      <dgm:spPr/>
    </dgm:pt>
    <dgm:pt modelId="{A44EDF37-0014-486A-B3AB-643FFBE89C23}" type="pres">
      <dgm:prSet presAssocID="{27CD1700-7559-485C-9FBC-4D481AEB84DC}" presName="rootText" presStyleLbl="node2" presStyleIdx="0" presStyleCnt="2" custScaleX="168290" custScaleY="112800" custLinFactX="17151" custLinFactNeighborX="100000" custLinFactNeighborY="9473">
        <dgm:presLayoutVars>
          <dgm:chPref val="3"/>
        </dgm:presLayoutVars>
      </dgm:prSet>
      <dgm:spPr/>
    </dgm:pt>
    <dgm:pt modelId="{31D627BA-9CA4-4DEE-BA5D-F995C8AA4535}" type="pres">
      <dgm:prSet presAssocID="{27CD1700-7559-485C-9FBC-4D481AEB84DC}" presName="rootConnector" presStyleLbl="node2" presStyleIdx="0" presStyleCnt="2"/>
      <dgm:spPr/>
    </dgm:pt>
    <dgm:pt modelId="{F4A43B67-C1E9-4BEB-983B-0F143E9BACC5}" type="pres">
      <dgm:prSet presAssocID="{27CD1700-7559-485C-9FBC-4D481AEB84DC}" presName="hierChild4" presStyleCnt="0"/>
      <dgm:spPr/>
    </dgm:pt>
    <dgm:pt modelId="{73387ABF-DDE4-4B1E-AEED-3D5C8CB8C802}" type="pres">
      <dgm:prSet presAssocID="{31A296BA-CC63-4E3F-898B-2C48AADA38E6}" presName="Name37" presStyleLbl="parChTrans1D3" presStyleIdx="0" presStyleCnt="3"/>
      <dgm:spPr/>
    </dgm:pt>
    <dgm:pt modelId="{60606B17-0213-4521-968E-3B32825854E3}" type="pres">
      <dgm:prSet presAssocID="{0B00EF88-A1CB-4D89-A1A2-60000F421AC2}" presName="hierRoot2" presStyleCnt="0">
        <dgm:presLayoutVars>
          <dgm:hierBranch val="init"/>
        </dgm:presLayoutVars>
      </dgm:prSet>
      <dgm:spPr/>
    </dgm:pt>
    <dgm:pt modelId="{001EBE8B-2600-4E63-A834-31FDF0A1D71C}" type="pres">
      <dgm:prSet presAssocID="{0B00EF88-A1CB-4D89-A1A2-60000F421AC2}" presName="rootComposite" presStyleCnt="0"/>
      <dgm:spPr/>
    </dgm:pt>
    <dgm:pt modelId="{B297AD65-1188-46AF-99FA-25DF9DFC46EB}" type="pres">
      <dgm:prSet presAssocID="{0B00EF88-A1CB-4D89-A1A2-60000F421AC2}" presName="rootText" presStyleLbl="node3" presStyleIdx="0" presStyleCnt="3" custScaleX="133115" custScaleY="100000" custLinFactX="6952" custLinFactNeighborX="100000" custLinFactNeighborY="-7880">
        <dgm:presLayoutVars>
          <dgm:chPref val="3"/>
        </dgm:presLayoutVars>
      </dgm:prSet>
      <dgm:spPr/>
    </dgm:pt>
    <dgm:pt modelId="{5F5DE289-8A66-4340-8E3C-FE0AEBC247AC}" type="pres">
      <dgm:prSet presAssocID="{0B00EF88-A1CB-4D89-A1A2-60000F421AC2}" presName="rootConnector" presStyleLbl="node3" presStyleIdx="0" presStyleCnt="3"/>
      <dgm:spPr/>
    </dgm:pt>
    <dgm:pt modelId="{200B7A4E-544B-4BA2-85C0-2E953F252B21}" type="pres">
      <dgm:prSet presAssocID="{0B00EF88-A1CB-4D89-A1A2-60000F421AC2}" presName="hierChild4" presStyleCnt="0"/>
      <dgm:spPr/>
    </dgm:pt>
    <dgm:pt modelId="{29515ED4-F048-4D20-9A3C-E7BFD621E9B1}" type="pres">
      <dgm:prSet presAssocID="{0B00EF88-A1CB-4D89-A1A2-60000F421AC2}" presName="hierChild5" presStyleCnt="0"/>
      <dgm:spPr/>
    </dgm:pt>
    <dgm:pt modelId="{9A471E0B-C51D-4C19-9EE7-FB9CA25FF17A}" type="pres">
      <dgm:prSet presAssocID="{27CD1700-7559-485C-9FBC-4D481AEB84DC}" presName="hierChild5" presStyleCnt="0"/>
      <dgm:spPr/>
    </dgm:pt>
    <dgm:pt modelId="{A028C184-5ADD-4C2E-9452-E26C95B179EE}" type="pres">
      <dgm:prSet presAssocID="{B11FEF6C-FB48-4F2B-884A-E802FE22D21E}" presName="Name37" presStyleLbl="parChTrans1D2" presStyleIdx="1" presStyleCnt="2"/>
      <dgm:spPr/>
    </dgm:pt>
    <dgm:pt modelId="{54B5B1D6-2ABA-401E-A021-449F28D0CDB8}" type="pres">
      <dgm:prSet presAssocID="{B9358298-C55D-4646-8CDF-5A6419F74E5E}" presName="hierRoot2" presStyleCnt="0">
        <dgm:presLayoutVars>
          <dgm:hierBranch val="init"/>
        </dgm:presLayoutVars>
      </dgm:prSet>
      <dgm:spPr/>
    </dgm:pt>
    <dgm:pt modelId="{EFD788A8-7370-456D-BC33-DCE1E3A553EA}" type="pres">
      <dgm:prSet presAssocID="{B9358298-C55D-4646-8CDF-5A6419F74E5E}" presName="rootComposite" presStyleCnt="0"/>
      <dgm:spPr/>
    </dgm:pt>
    <dgm:pt modelId="{92C22B88-F567-4495-9B4D-6830CE41A8A0}" type="pres">
      <dgm:prSet presAssocID="{B9358298-C55D-4646-8CDF-5A6419F74E5E}" presName="rootText" presStyleLbl="node2" presStyleIdx="1" presStyleCnt="2" custScaleY="103350" custLinFactX="-100000" custLinFactNeighborX="-116855" custLinFactNeighborY="9473">
        <dgm:presLayoutVars>
          <dgm:chPref val="3"/>
        </dgm:presLayoutVars>
      </dgm:prSet>
      <dgm:spPr/>
    </dgm:pt>
    <dgm:pt modelId="{884C2FD5-6D0F-4B63-8A30-F08C917D946C}" type="pres">
      <dgm:prSet presAssocID="{B9358298-C55D-4646-8CDF-5A6419F74E5E}" presName="rootConnector" presStyleLbl="node2" presStyleIdx="1" presStyleCnt="2"/>
      <dgm:spPr/>
    </dgm:pt>
    <dgm:pt modelId="{FC597A0F-7608-43B9-84BE-BCD355F28A5A}" type="pres">
      <dgm:prSet presAssocID="{B9358298-C55D-4646-8CDF-5A6419F74E5E}" presName="hierChild4" presStyleCnt="0"/>
      <dgm:spPr/>
    </dgm:pt>
    <dgm:pt modelId="{6CD269F3-A29A-4B2C-9985-295AAB75AEEA}" type="pres">
      <dgm:prSet presAssocID="{A6AA348B-F816-49ED-BC3E-C1C4A7653EF1}" presName="Name37" presStyleLbl="parChTrans1D3" presStyleIdx="1" presStyleCnt="3"/>
      <dgm:spPr/>
    </dgm:pt>
    <dgm:pt modelId="{8C74280C-2FA7-4B6E-8D0D-DCCE97B2494E}" type="pres">
      <dgm:prSet presAssocID="{5FB3F30A-63AC-4531-BDA7-F81B2845F92E}" presName="hierRoot2" presStyleCnt="0">
        <dgm:presLayoutVars>
          <dgm:hierBranch val="init"/>
        </dgm:presLayoutVars>
      </dgm:prSet>
      <dgm:spPr/>
    </dgm:pt>
    <dgm:pt modelId="{DD582A6F-41AD-46EB-B043-3D68981D8AED}" type="pres">
      <dgm:prSet presAssocID="{5FB3F30A-63AC-4531-BDA7-F81B2845F92E}" presName="rootComposite" presStyleCnt="0"/>
      <dgm:spPr/>
    </dgm:pt>
    <dgm:pt modelId="{BC0EC981-E4D7-4BC8-8332-A5D260F79C8F}" type="pres">
      <dgm:prSet presAssocID="{5FB3F30A-63AC-4531-BDA7-F81B2845F92E}" presName="rootText" presStyleLbl="node3" presStyleIdx="1" presStyleCnt="3" custScaleX="108501" custScaleY="140025" custLinFactX="-100000" custLinFactY="30376" custLinFactNeighborX="-104592" custLinFactNeighborY="100000">
        <dgm:presLayoutVars>
          <dgm:chPref val="3"/>
        </dgm:presLayoutVars>
      </dgm:prSet>
      <dgm:spPr/>
    </dgm:pt>
    <dgm:pt modelId="{96D1FD3A-B4BF-4315-B971-A674DA61CAD2}" type="pres">
      <dgm:prSet presAssocID="{5FB3F30A-63AC-4531-BDA7-F81B2845F92E}" presName="rootConnector" presStyleLbl="node3" presStyleIdx="1" presStyleCnt="3"/>
      <dgm:spPr/>
    </dgm:pt>
    <dgm:pt modelId="{982C4A77-7E05-4AC1-AD25-3BA7CFD492C0}" type="pres">
      <dgm:prSet presAssocID="{5FB3F30A-63AC-4531-BDA7-F81B2845F92E}" presName="hierChild4" presStyleCnt="0"/>
      <dgm:spPr/>
    </dgm:pt>
    <dgm:pt modelId="{FF488B47-9FBA-4C9C-923B-7C3A8C4352A1}" type="pres">
      <dgm:prSet presAssocID="{5FB3F30A-63AC-4531-BDA7-F81B2845F92E}" presName="hierChild5" presStyleCnt="0"/>
      <dgm:spPr/>
    </dgm:pt>
    <dgm:pt modelId="{276876C7-8CAB-4192-8AE1-941C39FF99B0}" type="pres">
      <dgm:prSet presAssocID="{A9EBF582-3E2C-4D2A-8B8D-754DA489D577}" presName="Name37" presStyleLbl="parChTrans1D3" presStyleIdx="2" presStyleCnt="3"/>
      <dgm:spPr/>
    </dgm:pt>
    <dgm:pt modelId="{B999E95D-2D97-4C54-96AF-2FFDB6BD252E}" type="pres">
      <dgm:prSet presAssocID="{3AE9FCD9-0C4B-4EA5-9622-21DA0652D4AB}" presName="hierRoot2" presStyleCnt="0">
        <dgm:presLayoutVars>
          <dgm:hierBranch val="init"/>
        </dgm:presLayoutVars>
      </dgm:prSet>
      <dgm:spPr/>
    </dgm:pt>
    <dgm:pt modelId="{F133A5A0-DAC7-4F6E-9F6F-58DAEC7E215D}" type="pres">
      <dgm:prSet presAssocID="{3AE9FCD9-0C4B-4EA5-9622-21DA0652D4AB}" presName="rootComposite" presStyleCnt="0"/>
      <dgm:spPr/>
    </dgm:pt>
    <dgm:pt modelId="{9D7E027F-0CF8-45BC-A20B-5E6CE7F73A0A}" type="pres">
      <dgm:prSet presAssocID="{3AE9FCD9-0C4B-4EA5-9622-21DA0652D4AB}" presName="rootText" presStyleLbl="node3" presStyleIdx="2" presStyleCnt="3" custScaleX="120519" custScaleY="187708" custLinFactX="-100000" custLinFactY="-100000" custLinFactNeighborX="-106347" custLinFactNeighborY="-129806">
        <dgm:presLayoutVars>
          <dgm:chPref val="3"/>
        </dgm:presLayoutVars>
      </dgm:prSet>
      <dgm:spPr/>
    </dgm:pt>
    <dgm:pt modelId="{FF44CF9F-97A7-4F9C-A58B-47E97B77171E}" type="pres">
      <dgm:prSet presAssocID="{3AE9FCD9-0C4B-4EA5-9622-21DA0652D4AB}" presName="rootConnector" presStyleLbl="node3" presStyleIdx="2" presStyleCnt="3"/>
      <dgm:spPr/>
    </dgm:pt>
    <dgm:pt modelId="{DCF579DC-9546-45D6-83EE-2E3BEF40804B}" type="pres">
      <dgm:prSet presAssocID="{3AE9FCD9-0C4B-4EA5-9622-21DA0652D4AB}" presName="hierChild4" presStyleCnt="0"/>
      <dgm:spPr/>
    </dgm:pt>
    <dgm:pt modelId="{EE73B219-0B36-49DE-B3F4-F99D44A255DD}" type="pres">
      <dgm:prSet presAssocID="{3AE9FCD9-0C4B-4EA5-9622-21DA0652D4AB}" presName="hierChild5" presStyleCnt="0"/>
      <dgm:spPr/>
    </dgm:pt>
    <dgm:pt modelId="{52EAC208-9030-4E9E-BDAF-6E70BBF3EED4}" type="pres">
      <dgm:prSet presAssocID="{B9358298-C55D-4646-8CDF-5A6419F74E5E}" presName="hierChild5" presStyleCnt="0"/>
      <dgm:spPr/>
    </dgm:pt>
    <dgm:pt modelId="{5413CEF4-E47E-462F-9D58-9EC6CDF85391}" type="pres">
      <dgm:prSet presAssocID="{F0928742-5AFF-4650-BA70-CCEB5A33269D}" presName="hierChild3" presStyleCnt="0"/>
      <dgm:spPr/>
    </dgm:pt>
  </dgm:ptLst>
  <dgm:cxnLst>
    <dgm:cxn modelId="{DD9BA803-CB90-4882-8BE3-BBC6E8E2A1BF}" type="presOf" srcId="{3AE9FCD9-0C4B-4EA5-9622-21DA0652D4AB}" destId="{FF44CF9F-97A7-4F9C-A58B-47E97B77171E}" srcOrd="1" destOrd="0" presId="urn:microsoft.com/office/officeart/2005/8/layout/orgChart1"/>
    <dgm:cxn modelId="{5596540A-5859-4D62-9D13-2C3C6175CC5A}" type="presOf" srcId="{0B00EF88-A1CB-4D89-A1A2-60000F421AC2}" destId="{B297AD65-1188-46AF-99FA-25DF9DFC46EB}" srcOrd="0" destOrd="0" presId="urn:microsoft.com/office/officeart/2005/8/layout/orgChart1"/>
    <dgm:cxn modelId="{19F6BE0F-6A73-4EAA-B5A6-AAA0024235DC}" type="presOf" srcId="{27CD1700-7559-485C-9FBC-4D481AEB84DC}" destId="{31D627BA-9CA4-4DEE-BA5D-F995C8AA4535}" srcOrd="1" destOrd="0" presId="urn:microsoft.com/office/officeart/2005/8/layout/orgChart1"/>
    <dgm:cxn modelId="{92BFDA1E-277A-48FD-BC7A-F75E05743C34}" type="presOf" srcId="{3AE9FCD9-0C4B-4EA5-9622-21DA0652D4AB}" destId="{9D7E027F-0CF8-45BC-A20B-5E6CE7F73A0A}" srcOrd="0" destOrd="0" presId="urn:microsoft.com/office/officeart/2005/8/layout/orgChart1"/>
    <dgm:cxn modelId="{919B6033-CE7A-451D-90D1-FA919725C0AC}" srcId="{B9358298-C55D-4646-8CDF-5A6419F74E5E}" destId="{5FB3F30A-63AC-4531-BDA7-F81B2845F92E}" srcOrd="0" destOrd="0" parTransId="{A6AA348B-F816-49ED-BC3E-C1C4A7653EF1}" sibTransId="{B8547F10-4251-44D7-BF02-419E4EB9D74D}"/>
    <dgm:cxn modelId="{7BC2C136-D4DE-4C47-B1C9-5F7FA0C60FEF}" srcId="{F0928742-5AFF-4650-BA70-CCEB5A33269D}" destId="{B9358298-C55D-4646-8CDF-5A6419F74E5E}" srcOrd="1" destOrd="0" parTransId="{B11FEF6C-FB48-4F2B-884A-E802FE22D21E}" sibTransId="{E32F40CC-08C6-4B92-9949-4F295BC6C1E4}"/>
    <dgm:cxn modelId="{01C38C38-328B-487D-93B3-50A88D3A684A}" type="presOf" srcId="{B67C2991-0E6A-4B28-A6CB-16876ED0C5B3}" destId="{F42E0117-43A0-49A7-B6DF-A32A625E87C2}" srcOrd="0" destOrd="0" presId="urn:microsoft.com/office/officeart/2005/8/layout/orgChart1"/>
    <dgm:cxn modelId="{60B53B3E-1EFC-4A60-820B-F54FD4A15E15}" type="presOf" srcId="{A9EBF582-3E2C-4D2A-8B8D-754DA489D577}" destId="{276876C7-8CAB-4192-8AE1-941C39FF99B0}" srcOrd="0" destOrd="0" presId="urn:microsoft.com/office/officeart/2005/8/layout/orgChart1"/>
    <dgm:cxn modelId="{99D68B3E-EF30-445B-8D09-AC8319FB5045}" type="presOf" srcId="{F43D7EC4-5124-44FB-9FF1-04FC1D9527FB}" destId="{8EC83B06-392D-4C4D-8A0B-2650EC099792}" srcOrd="0" destOrd="0" presId="urn:microsoft.com/office/officeart/2005/8/layout/orgChart1"/>
    <dgm:cxn modelId="{69EAA843-9DCB-4979-B710-EBF1BA6FE483}" srcId="{27CD1700-7559-485C-9FBC-4D481AEB84DC}" destId="{0B00EF88-A1CB-4D89-A1A2-60000F421AC2}" srcOrd="0" destOrd="0" parTransId="{31A296BA-CC63-4E3F-898B-2C48AADA38E6}" sibTransId="{58682809-CF2F-4EFF-8222-5A539F2D4555}"/>
    <dgm:cxn modelId="{69D3A448-E131-48B4-9C79-D12F73E3A06F}" type="presOf" srcId="{0B00EF88-A1CB-4D89-A1A2-60000F421AC2}" destId="{5F5DE289-8A66-4340-8E3C-FE0AEBC247AC}" srcOrd="1" destOrd="0" presId="urn:microsoft.com/office/officeart/2005/8/layout/orgChart1"/>
    <dgm:cxn modelId="{05DF2D4E-DD32-4989-AE1B-46199FFAF54F}" type="presOf" srcId="{27CD1700-7559-485C-9FBC-4D481AEB84DC}" destId="{A44EDF37-0014-486A-B3AB-643FFBE89C23}" srcOrd="0" destOrd="0" presId="urn:microsoft.com/office/officeart/2005/8/layout/orgChart1"/>
    <dgm:cxn modelId="{37B2B954-FC66-40AD-9AF0-EEA12ED581B5}" type="presOf" srcId="{B9358298-C55D-4646-8CDF-5A6419F74E5E}" destId="{884C2FD5-6D0F-4B63-8A30-F08C917D946C}" srcOrd="1" destOrd="0" presId="urn:microsoft.com/office/officeart/2005/8/layout/orgChart1"/>
    <dgm:cxn modelId="{51DA648C-6CA4-445F-B56F-1051D2362CEE}" srcId="{F43D7EC4-5124-44FB-9FF1-04FC1D9527FB}" destId="{F0928742-5AFF-4650-BA70-CCEB5A33269D}" srcOrd="0" destOrd="0" parTransId="{0834EE71-980B-49A8-B333-455E8D6A93F5}" sibTransId="{988B630E-D018-470A-8975-858069603F5C}"/>
    <dgm:cxn modelId="{E4EE0296-76A9-47AC-9178-66ED7BD02BC5}" srcId="{B9358298-C55D-4646-8CDF-5A6419F74E5E}" destId="{3AE9FCD9-0C4B-4EA5-9622-21DA0652D4AB}" srcOrd="1" destOrd="0" parTransId="{A9EBF582-3E2C-4D2A-8B8D-754DA489D577}" sibTransId="{0BDDFF97-A4EC-423D-9A26-0225D27C732B}"/>
    <dgm:cxn modelId="{C5A810A9-9745-4DAE-95B4-09052A992D4C}" type="presOf" srcId="{5FB3F30A-63AC-4531-BDA7-F81B2845F92E}" destId="{BC0EC981-E4D7-4BC8-8332-A5D260F79C8F}" srcOrd="0" destOrd="0" presId="urn:microsoft.com/office/officeart/2005/8/layout/orgChart1"/>
    <dgm:cxn modelId="{D18C2ABC-3E25-42BA-A74B-6D3F4B33F94B}" type="presOf" srcId="{A6AA348B-F816-49ED-BC3E-C1C4A7653EF1}" destId="{6CD269F3-A29A-4B2C-9985-295AAB75AEEA}" srcOrd="0" destOrd="0" presId="urn:microsoft.com/office/officeart/2005/8/layout/orgChart1"/>
    <dgm:cxn modelId="{7D09B0D0-642C-407F-8216-EAB1267A6C96}" type="presOf" srcId="{31A296BA-CC63-4E3F-898B-2C48AADA38E6}" destId="{73387ABF-DDE4-4B1E-AEED-3D5C8CB8C802}" srcOrd="0" destOrd="0" presId="urn:microsoft.com/office/officeart/2005/8/layout/orgChart1"/>
    <dgm:cxn modelId="{58BF66D1-1A87-4CF4-918D-E1897D704621}" type="presOf" srcId="{F0928742-5AFF-4650-BA70-CCEB5A33269D}" destId="{6DCD1304-BE08-4B9F-B008-AF4820773740}" srcOrd="0" destOrd="0" presId="urn:microsoft.com/office/officeart/2005/8/layout/orgChart1"/>
    <dgm:cxn modelId="{399935D7-7ADF-4F11-B24E-D28EA3E6DDEA}" srcId="{F0928742-5AFF-4650-BA70-CCEB5A33269D}" destId="{27CD1700-7559-485C-9FBC-4D481AEB84DC}" srcOrd="0" destOrd="0" parTransId="{B67C2991-0E6A-4B28-A6CB-16876ED0C5B3}" sibTransId="{A1B2CDC1-59A6-4E42-85D9-03352BFFC9C7}"/>
    <dgm:cxn modelId="{A648A9D8-89BE-4CC3-A019-7DEEE842F44A}" type="presOf" srcId="{B9358298-C55D-4646-8CDF-5A6419F74E5E}" destId="{92C22B88-F567-4495-9B4D-6830CE41A8A0}" srcOrd="0" destOrd="0" presId="urn:microsoft.com/office/officeart/2005/8/layout/orgChart1"/>
    <dgm:cxn modelId="{FA65F0DB-163F-47FD-ACEC-490454F8B87A}" type="presOf" srcId="{5FB3F30A-63AC-4531-BDA7-F81B2845F92E}" destId="{96D1FD3A-B4BF-4315-B971-A674DA61CAD2}" srcOrd="1" destOrd="0" presId="urn:microsoft.com/office/officeart/2005/8/layout/orgChart1"/>
    <dgm:cxn modelId="{4BDE71DC-A0CB-4095-8247-D5F508CADE0C}" type="presOf" srcId="{F0928742-5AFF-4650-BA70-CCEB5A33269D}" destId="{173B62EF-6E32-42FA-8DCE-B1959181CF54}" srcOrd="1" destOrd="0" presId="urn:microsoft.com/office/officeart/2005/8/layout/orgChart1"/>
    <dgm:cxn modelId="{613A9DE2-92BD-4E27-B4C4-CF0B3DF195A6}" type="presOf" srcId="{B11FEF6C-FB48-4F2B-884A-E802FE22D21E}" destId="{A028C184-5ADD-4C2E-9452-E26C95B179EE}" srcOrd="0" destOrd="0" presId="urn:microsoft.com/office/officeart/2005/8/layout/orgChart1"/>
    <dgm:cxn modelId="{FE8346E9-0C5A-4432-AE4B-F13B88337FDE}" type="presParOf" srcId="{8EC83B06-392D-4C4D-8A0B-2650EC099792}" destId="{223D0B24-3371-495E-B5D5-5CAB1DA1663D}" srcOrd="0" destOrd="0" presId="urn:microsoft.com/office/officeart/2005/8/layout/orgChart1"/>
    <dgm:cxn modelId="{983B60D6-659C-44D7-AEAC-ED40981E10DD}" type="presParOf" srcId="{223D0B24-3371-495E-B5D5-5CAB1DA1663D}" destId="{8DD2AC96-406B-4494-B245-737EF992F72B}" srcOrd="0" destOrd="0" presId="urn:microsoft.com/office/officeart/2005/8/layout/orgChart1"/>
    <dgm:cxn modelId="{EEDF573B-91C6-4DD9-A559-4C590D838C03}" type="presParOf" srcId="{8DD2AC96-406B-4494-B245-737EF992F72B}" destId="{6DCD1304-BE08-4B9F-B008-AF4820773740}" srcOrd="0" destOrd="0" presId="urn:microsoft.com/office/officeart/2005/8/layout/orgChart1"/>
    <dgm:cxn modelId="{FCF957E5-A418-4BC7-8389-225B710C0C17}" type="presParOf" srcId="{8DD2AC96-406B-4494-B245-737EF992F72B}" destId="{173B62EF-6E32-42FA-8DCE-B1959181CF54}" srcOrd="1" destOrd="0" presId="urn:microsoft.com/office/officeart/2005/8/layout/orgChart1"/>
    <dgm:cxn modelId="{921846DB-3A5C-4DCA-BC63-40C20674529D}" type="presParOf" srcId="{223D0B24-3371-495E-B5D5-5CAB1DA1663D}" destId="{8DC25D54-E5D3-4D28-80A3-228B0BE7D8B2}" srcOrd="1" destOrd="0" presId="urn:microsoft.com/office/officeart/2005/8/layout/orgChart1"/>
    <dgm:cxn modelId="{A81CF8C2-2143-4C37-9FFE-F0469EDC0F74}" type="presParOf" srcId="{8DC25D54-E5D3-4D28-80A3-228B0BE7D8B2}" destId="{F42E0117-43A0-49A7-B6DF-A32A625E87C2}" srcOrd="0" destOrd="0" presId="urn:microsoft.com/office/officeart/2005/8/layout/orgChart1"/>
    <dgm:cxn modelId="{8B934458-8714-48DC-9608-6151B3267348}" type="presParOf" srcId="{8DC25D54-E5D3-4D28-80A3-228B0BE7D8B2}" destId="{44CB4F80-FC23-4D2A-8964-DA7A3E121720}" srcOrd="1" destOrd="0" presId="urn:microsoft.com/office/officeart/2005/8/layout/orgChart1"/>
    <dgm:cxn modelId="{DC33B31B-550B-4E6C-9BC9-CEDFD975E8A2}" type="presParOf" srcId="{44CB4F80-FC23-4D2A-8964-DA7A3E121720}" destId="{80AB254D-093C-42DC-969D-C5BDD2A37CA8}" srcOrd="0" destOrd="0" presId="urn:microsoft.com/office/officeart/2005/8/layout/orgChart1"/>
    <dgm:cxn modelId="{CD0AC3CA-36DC-4A81-A48A-3A17CC31AA37}" type="presParOf" srcId="{80AB254D-093C-42DC-969D-C5BDD2A37CA8}" destId="{A44EDF37-0014-486A-B3AB-643FFBE89C23}" srcOrd="0" destOrd="0" presId="urn:microsoft.com/office/officeart/2005/8/layout/orgChart1"/>
    <dgm:cxn modelId="{D58FD350-0731-420E-8984-94CCFBD72190}" type="presParOf" srcId="{80AB254D-093C-42DC-969D-C5BDD2A37CA8}" destId="{31D627BA-9CA4-4DEE-BA5D-F995C8AA4535}" srcOrd="1" destOrd="0" presId="urn:microsoft.com/office/officeart/2005/8/layout/orgChart1"/>
    <dgm:cxn modelId="{F4891840-689D-4DAB-AC88-DAA3B0A4BC07}" type="presParOf" srcId="{44CB4F80-FC23-4D2A-8964-DA7A3E121720}" destId="{F4A43B67-C1E9-4BEB-983B-0F143E9BACC5}" srcOrd="1" destOrd="0" presId="urn:microsoft.com/office/officeart/2005/8/layout/orgChart1"/>
    <dgm:cxn modelId="{1F9C7A85-4EF6-42B7-A3DC-642C6F138FE4}" type="presParOf" srcId="{F4A43B67-C1E9-4BEB-983B-0F143E9BACC5}" destId="{73387ABF-DDE4-4B1E-AEED-3D5C8CB8C802}" srcOrd="0" destOrd="0" presId="urn:microsoft.com/office/officeart/2005/8/layout/orgChart1"/>
    <dgm:cxn modelId="{51365271-590E-4048-AA27-34BA7527A510}" type="presParOf" srcId="{F4A43B67-C1E9-4BEB-983B-0F143E9BACC5}" destId="{60606B17-0213-4521-968E-3B32825854E3}" srcOrd="1" destOrd="0" presId="urn:microsoft.com/office/officeart/2005/8/layout/orgChart1"/>
    <dgm:cxn modelId="{A911BBE3-6D39-45C7-981D-C22D22B9BCEF}" type="presParOf" srcId="{60606B17-0213-4521-968E-3B32825854E3}" destId="{001EBE8B-2600-4E63-A834-31FDF0A1D71C}" srcOrd="0" destOrd="0" presId="urn:microsoft.com/office/officeart/2005/8/layout/orgChart1"/>
    <dgm:cxn modelId="{3FFD0ECB-E50D-4068-8E8A-DCA14B9C79BE}" type="presParOf" srcId="{001EBE8B-2600-4E63-A834-31FDF0A1D71C}" destId="{B297AD65-1188-46AF-99FA-25DF9DFC46EB}" srcOrd="0" destOrd="0" presId="urn:microsoft.com/office/officeart/2005/8/layout/orgChart1"/>
    <dgm:cxn modelId="{C288590A-884B-49B5-9CC3-65E1CCCD2DB1}" type="presParOf" srcId="{001EBE8B-2600-4E63-A834-31FDF0A1D71C}" destId="{5F5DE289-8A66-4340-8E3C-FE0AEBC247AC}" srcOrd="1" destOrd="0" presId="urn:microsoft.com/office/officeart/2005/8/layout/orgChart1"/>
    <dgm:cxn modelId="{C25CB1C2-8460-44AB-B087-A5F5226B0371}" type="presParOf" srcId="{60606B17-0213-4521-968E-3B32825854E3}" destId="{200B7A4E-544B-4BA2-85C0-2E953F252B21}" srcOrd="1" destOrd="0" presId="urn:microsoft.com/office/officeart/2005/8/layout/orgChart1"/>
    <dgm:cxn modelId="{5C496884-244F-4C49-AE3D-BE3037488476}" type="presParOf" srcId="{60606B17-0213-4521-968E-3B32825854E3}" destId="{29515ED4-F048-4D20-9A3C-E7BFD621E9B1}" srcOrd="2" destOrd="0" presId="urn:microsoft.com/office/officeart/2005/8/layout/orgChart1"/>
    <dgm:cxn modelId="{4123F76D-5570-4534-91CC-044AF673CB7D}" type="presParOf" srcId="{44CB4F80-FC23-4D2A-8964-DA7A3E121720}" destId="{9A471E0B-C51D-4C19-9EE7-FB9CA25FF17A}" srcOrd="2" destOrd="0" presId="urn:microsoft.com/office/officeart/2005/8/layout/orgChart1"/>
    <dgm:cxn modelId="{F0B5A6DD-3F87-4DE8-B687-22970F0D941E}" type="presParOf" srcId="{8DC25D54-E5D3-4D28-80A3-228B0BE7D8B2}" destId="{A028C184-5ADD-4C2E-9452-E26C95B179EE}" srcOrd="2" destOrd="0" presId="urn:microsoft.com/office/officeart/2005/8/layout/orgChart1"/>
    <dgm:cxn modelId="{C9CDDB79-CC41-48F9-B533-3922B2C38B1E}" type="presParOf" srcId="{8DC25D54-E5D3-4D28-80A3-228B0BE7D8B2}" destId="{54B5B1D6-2ABA-401E-A021-449F28D0CDB8}" srcOrd="3" destOrd="0" presId="urn:microsoft.com/office/officeart/2005/8/layout/orgChart1"/>
    <dgm:cxn modelId="{53C841AC-A48F-4F19-AA22-DB82D079BA44}" type="presParOf" srcId="{54B5B1D6-2ABA-401E-A021-449F28D0CDB8}" destId="{EFD788A8-7370-456D-BC33-DCE1E3A553EA}" srcOrd="0" destOrd="0" presId="urn:microsoft.com/office/officeart/2005/8/layout/orgChart1"/>
    <dgm:cxn modelId="{DEDA91B0-D43C-4B3A-A9DA-73280C29E52B}" type="presParOf" srcId="{EFD788A8-7370-456D-BC33-DCE1E3A553EA}" destId="{92C22B88-F567-4495-9B4D-6830CE41A8A0}" srcOrd="0" destOrd="0" presId="urn:microsoft.com/office/officeart/2005/8/layout/orgChart1"/>
    <dgm:cxn modelId="{C7E3FD1F-D593-4C50-8DA7-48F39E7C984D}" type="presParOf" srcId="{EFD788A8-7370-456D-BC33-DCE1E3A553EA}" destId="{884C2FD5-6D0F-4B63-8A30-F08C917D946C}" srcOrd="1" destOrd="0" presId="urn:microsoft.com/office/officeart/2005/8/layout/orgChart1"/>
    <dgm:cxn modelId="{F4324C76-4576-4462-806C-E8604D0721FC}" type="presParOf" srcId="{54B5B1D6-2ABA-401E-A021-449F28D0CDB8}" destId="{FC597A0F-7608-43B9-84BE-BCD355F28A5A}" srcOrd="1" destOrd="0" presId="urn:microsoft.com/office/officeart/2005/8/layout/orgChart1"/>
    <dgm:cxn modelId="{FE45645F-297B-435E-8E84-995A10286DCC}" type="presParOf" srcId="{FC597A0F-7608-43B9-84BE-BCD355F28A5A}" destId="{6CD269F3-A29A-4B2C-9985-295AAB75AEEA}" srcOrd="0" destOrd="0" presId="urn:microsoft.com/office/officeart/2005/8/layout/orgChart1"/>
    <dgm:cxn modelId="{EFF7BA92-15F8-42F8-90C0-68F5CC787BE8}" type="presParOf" srcId="{FC597A0F-7608-43B9-84BE-BCD355F28A5A}" destId="{8C74280C-2FA7-4B6E-8D0D-DCCE97B2494E}" srcOrd="1" destOrd="0" presId="urn:microsoft.com/office/officeart/2005/8/layout/orgChart1"/>
    <dgm:cxn modelId="{ACB4AFAB-3936-432D-A3AD-F9DB9BBF7D67}" type="presParOf" srcId="{8C74280C-2FA7-4B6E-8D0D-DCCE97B2494E}" destId="{DD582A6F-41AD-46EB-B043-3D68981D8AED}" srcOrd="0" destOrd="0" presId="urn:microsoft.com/office/officeart/2005/8/layout/orgChart1"/>
    <dgm:cxn modelId="{0DD5DD2D-C7EB-4526-8777-8AD0E6E7C1AD}" type="presParOf" srcId="{DD582A6F-41AD-46EB-B043-3D68981D8AED}" destId="{BC0EC981-E4D7-4BC8-8332-A5D260F79C8F}" srcOrd="0" destOrd="0" presId="urn:microsoft.com/office/officeart/2005/8/layout/orgChart1"/>
    <dgm:cxn modelId="{0607C3CF-F666-43CE-AA3A-38AD3A1BBC34}" type="presParOf" srcId="{DD582A6F-41AD-46EB-B043-3D68981D8AED}" destId="{96D1FD3A-B4BF-4315-B971-A674DA61CAD2}" srcOrd="1" destOrd="0" presId="urn:microsoft.com/office/officeart/2005/8/layout/orgChart1"/>
    <dgm:cxn modelId="{4BC6BACB-7C6E-4C4D-B979-9B97BB8859EC}" type="presParOf" srcId="{8C74280C-2FA7-4B6E-8D0D-DCCE97B2494E}" destId="{982C4A77-7E05-4AC1-AD25-3BA7CFD492C0}" srcOrd="1" destOrd="0" presId="urn:microsoft.com/office/officeart/2005/8/layout/orgChart1"/>
    <dgm:cxn modelId="{9905FE51-3485-4188-9EA6-C2E78CC91E46}" type="presParOf" srcId="{8C74280C-2FA7-4B6E-8D0D-DCCE97B2494E}" destId="{FF488B47-9FBA-4C9C-923B-7C3A8C4352A1}" srcOrd="2" destOrd="0" presId="urn:microsoft.com/office/officeart/2005/8/layout/orgChart1"/>
    <dgm:cxn modelId="{61FE64DB-3E79-46FD-ACC9-EBB65D47D3C5}" type="presParOf" srcId="{FC597A0F-7608-43B9-84BE-BCD355F28A5A}" destId="{276876C7-8CAB-4192-8AE1-941C39FF99B0}" srcOrd="2" destOrd="0" presId="urn:microsoft.com/office/officeart/2005/8/layout/orgChart1"/>
    <dgm:cxn modelId="{10F489FC-3A92-49EA-A52E-3F18B1B6B468}" type="presParOf" srcId="{FC597A0F-7608-43B9-84BE-BCD355F28A5A}" destId="{B999E95D-2D97-4C54-96AF-2FFDB6BD252E}" srcOrd="3" destOrd="0" presId="urn:microsoft.com/office/officeart/2005/8/layout/orgChart1"/>
    <dgm:cxn modelId="{794BB8BF-2003-4ECA-975B-FF140D0651D6}" type="presParOf" srcId="{B999E95D-2D97-4C54-96AF-2FFDB6BD252E}" destId="{F133A5A0-DAC7-4F6E-9F6F-58DAEC7E215D}" srcOrd="0" destOrd="0" presId="urn:microsoft.com/office/officeart/2005/8/layout/orgChart1"/>
    <dgm:cxn modelId="{A484847F-DA43-45A6-B8DE-4C0CE7171BA8}" type="presParOf" srcId="{F133A5A0-DAC7-4F6E-9F6F-58DAEC7E215D}" destId="{9D7E027F-0CF8-45BC-A20B-5E6CE7F73A0A}" srcOrd="0" destOrd="0" presId="urn:microsoft.com/office/officeart/2005/8/layout/orgChart1"/>
    <dgm:cxn modelId="{EB836473-39B1-4BA2-A4FC-D2B20606143B}" type="presParOf" srcId="{F133A5A0-DAC7-4F6E-9F6F-58DAEC7E215D}" destId="{FF44CF9F-97A7-4F9C-A58B-47E97B77171E}" srcOrd="1" destOrd="0" presId="urn:microsoft.com/office/officeart/2005/8/layout/orgChart1"/>
    <dgm:cxn modelId="{1FC00D54-DAC2-4143-AD38-365024C90E99}" type="presParOf" srcId="{B999E95D-2D97-4C54-96AF-2FFDB6BD252E}" destId="{DCF579DC-9546-45D6-83EE-2E3BEF40804B}" srcOrd="1" destOrd="0" presId="urn:microsoft.com/office/officeart/2005/8/layout/orgChart1"/>
    <dgm:cxn modelId="{E10FE0F2-D54B-48C7-B994-E962029B5F6D}" type="presParOf" srcId="{B999E95D-2D97-4C54-96AF-2FFDB6BD252E}" destId="{EE73B219-0B36-49DE-B3F4-F99D44A255DD}" srcOrd="2" destOrd="0" presId="urn:microsoft.com/office/officeart/2005/8/layout/orgChart1"/>
    <dgm:cxn modelId="{0A98B0F1-14B1-4E18-A43F-86C27EE66890}" type="presParOf" srcId="{54B5B1D6-2ABA-401E-A021-449F28D0CDB8}" destId="{52EAC208-9030-4E9E-BDAF-6E70BBF3EED4}" srcOrd="2" destOrd="0" presId="urn:microsoft.com/office/officeart/2005/8/layout/orgChart1"/>
    <dgm:cxn modelId="{BA2769A9-26A3-44D0-90E1-B4D59167D7D3}" type="presParOf" srcId="{223D0B24-3371-495E-B5D5-5CAB1DA1663D}" destId="{5413CEF4-E47E-462F-9D58-9EC6CDF85391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139250-34D2-435D-9452-262EDEF53F8E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B48F5AE-6A71-4509-AF58-839AFBF49F7A}">
      <dgm:prSet phldrT="[Text]"/>
      <dgm:spPr/>
      <dgm:t>
        <a:bodyPr/>
        <a:lstStyle/>
        <a:p>
          <a:r>
            <a:rPr lang="en-US">
              <a:solidFill>
                <a:schemeClr val="tx1"/>
              </a:solidFill>
            </a:rPr>
            <a:t>Liberty Mutual Insurance Company </a:t>
          </a:r>
        </a:p>
      </dgm:t>
    </dgm:pt>
    <dgm:pt modelId="{0392CFD1-C67E-45C2-AC0C-011281624BFB}" type="parTrans" cxnId="{A8E35E71-44E5-409A-B3AD-55D23538F309}">
      <dgm:prSet/>
      <dgm:spPr/>
      <dgm:t>
        <a:bodyPr/>
        <a:lstStyle/>
        <a:p>
          <a:endParaRPr lang="en-US"/>
        </a:p>
      </dgm:t>
    </dgm:pt>
    <dgm:pt modelId="{DA1CF5FB-CD8E-4D33-8188-A856D7E52512}" type="sibTrans" cxnId="{A8E35E71-44E5-409A-B3AD-55D23538F309}">
      <dgm:prSet/>
      <dgm:spPr/>
      <dgm:t>
        <a:bodyPr/>
        <a:lstStyle/>
        <a:p>
          <a:endParaRPr lang="en-US"/>
        </a:p>
      </dgm:t>
    </dgm:pt>
    <dgm:pt modelId="{35204B92-4E2B-4DD8-AF84-CC1E33C4451A}">
      <dgm:prSet phldrT="[Text]"/>
      <dgm:spPr/>
      <dgm:t>
        <a:bodyPr/>
        <a:lstStyle/>
        <a:p>
          <a:r>
            <a:rPr lang="en-US">
              <a:solidFill>
                <a:schemeClr val="tx1"/>
              </a:solidFill>
            </a:rPr>
            <a:t>Travelers Property Casualty Company of America</a:t>
          </a:r>
        </a:p>
      </dgm:t>
    </dgm:pt>
    <dgm:pt modelId="{4CE83457-EFE5-4DD1-8C5B-A2F446B16C3C}" type="parTrans" cxnId="{17D700EE-BE22-4F90-A01E-6DBAF1AAA8EB}">
      <dgm:prSet/>
      <dgm:spPr/>
      <dgm:t>
        <a:bodyPr/>
        <a:lstStyle/>
        <a:p>
          <a:endParaRPr lang="en-US"/>
        </a:p>
      </dgm:t>
    </dgm:pt>
    <dgm:pt modelId="{E82D3FBE-F1FD-41E7-8229-3DA2759AB1CB}" type="sibTrans" cxnId="{17D700EE-BE22-4F90-A01E-6DBAF1AAA8EB}">
      <dgm:prSet/>
      <dgm:spPr/>
      <dgm:t>
        <a:bodyPr/>
        <a:lstStyle/>
        <a:p>
          <a:endParaRPr lang="en-US"/>
        </a:p>
      </dgm:t>
    </dgm:pt>
    <dgm:pt modelId="{29B05C49-0093-41C9-86EB-D24F1D3C0C19}">
      <dgm:prSet phldrT="[Text]"/>
      <dgm:spPr/>
      <dgm:t>
        <a:bodyPr/>
        <a:lstStyle/>
        <a:p>
          <a:r>
            <a:rPr lang="en-US">
              <a:solidFill>
                <a:schemeClr val="tx1"/>
              </a:solidFill>
            </a:rPr>
            <a:t>Pennsylvania Manufacturers Association Insurance Company</a:t>
          </a:r>
        </a:p>
      </dgm:t>
    </dgm:pt>
    <dgm:pt modelId="{709449E4-4482-4E2C-A610-36ED14A5C336}" type="parTrans" cxnId="{DC7F0C54-9FE8-4B58-A388-2839C649F573}">
      <dgm:prSet/>
      <dgm:spPr/>
      <dgm:t>
        <a:bodyPr/>
        <a:lstStyle/>
        <a:p>
          <a:endParaRPr lang="en-US"/>
        </a:p>
      </dgm:t>
    </dgm:pt>
    <dgm:pt modelId="{1C96877A-B90F-4730-9E7A-844C5D9982D6}" type="sibTrans" cxnId="{DC7F0C54-9FE8-4B58-A388-2839C649F573}">
      <dgm:prSet/>
      <dgm:spPr/>
      <dgm:t>
        <a:bodyPr/>
        <a:lstStyle/>
        <a:p>
          <a:endParaRPr lang="en-US"/>
        </a:p>
      </dgm:t>
    </dgm:pt>
    <dgm:pt modelId="{EAF45D83-A94B-48C7-9897-9972025EC184}">
      <dgm:prSet phldrT="[Text]"/>
      <dgm:spPr/>
      <dgm:t>
        <a:bodyPr/>
        <a:lstStyle/>
        <a:p>
          <a:r>
            <a:rPr lang="en-US">
              <a:solidFill>
                <a:schemeClr val="tx1"/>
              </a:solidFill>
            </a:rPr>
            <a:t>Accident Fund Insurance Company of America</a:t>
          </a:r>
        </a:p>
      </dgm:t>
    </dgm:pt>
    <dgm:pt modelId="{05A205EA-79F2-4135-BC40-220E85E77190}" type="parTrans" cxnId="{51095903-E1A6-4FE3-8249-83A3558CACE1}">
      <dgm:prSet/>
      <dgm:spPr/>
      <dgm:t>
        <a:bodyPr/>
        <a:lstStyle/>
        <a:p>
          <a:endParaRPr lang="en-US"/>
        </a:p>
      </dgm:t>
    </dgm:pt>
    <dgm:pt modelId="{EE98D7B0-032A-43E3-9B47-ED91953CEBA2}" type="sibTrans" cxnId="{51095903-E1A6-4FE3-8249-83A3558CACE1}">
      <dgm:prSet/>
      <dgm:spPr/>
      <dgm:t>
        <a:bodyPr/>
        <a:lstStyle/>
        <a:p>
          <a:endParaRPr lang="en-US"/>
        </a:p>
      </dgm:t>
    </dgm:pt>
    <dgm:pt modelId="{87305770-CA16-4170-8EFF-9B1F0031E5AF}" type="pres">
      <dgm:prSet presAssocID="{1F139250-34D2-435D-9452-262EDEF53F8E}" presName="vert0" presStyleCnt="0">
        <dgm:presLayoutVars>
          <dgm:dir/>
          <dgm:animOne val="branch"/>
          <dgm:animLvl val="lvl"/>
        </dgm:presLayoutVars>
      </dgm:prSet>
      <dgm:spPr/>
    </dgm:pt>
    <dgm:pt modelId="{E08583F2-57FB-45A7-84F8-B4903C17A88A}" type="pres">
      <dgm:prSet presAssocID="{5B48F5AE-6A71-4509-AF58-839AFBF49F7A}" presName="thickLine" presStyleLbl="alignNode1" presStyleIdx="0" presStyleCnt="4"/>
      <dgm:spPr/>
    </dgm:pt>
    <dgm:pt modelId="{DD7FF9FB-2811-4385-AC19-E688C4AEB946}" type="pres">
      <dgm:prSet presAssocID="{5B48F5AE-6A71-4509-AF58-839AFBF49F7A}" presName="horz1" presStyleCnt="0"/>
      <dgm:spPr/>
    </dgm:pt>
    <dgm:pt modelId="{E508F988-6C50-44A5-991D-912C4EF48FF8}" type="pres">
      <dgm:prSet presAssocID="{5B48F5AE-6A71-4509-AF58-839AFBF49F7A}" presName="tx1" presStyleLbl="revTx" presStyleIdx="0" presStyleCnt="4"/>
      <dgm:spPr/>
    </dgm:pt>
    <dgm:pt modelId="{18D4DD90-9A77-48BF-9868-8D0EC83BA875}" type="pres">
      <dgm:prSet presAssocID="{5B48F5AE-6A71-4509-AF58-839AFBF49F7A}" presName="vert1" presStyleCnt="0"/>
      <dgm:spPr/>
    </dgm:pt>
    <dgm:pt modelId="{3CF77295-ABFC-41B3-AFAA-BDF6BFD98B3B}" type="pres">
      <dgm:prSet presAssocID="{35204B92-4E2B-4DD8-AF84-CC1E33C4451A}" presName="thickLine" presStyleLbl="alignNode1" presStyleIdx="1" presStyleCnt="4"/>
      <dgm:spPr/>
    </dgm:pt>
    <dgm:pt modelId="{28EBE534-B6F5-4F2C-AD34-081A73B7DD55}" type="pres">
      <dgm:prSet presAssocID="{35204B92-4E2B-4DD8-AF84-CC1E33C4451A}" presName="horz1" presStyleCnt="0"/>
      <dgm:spPr/>
    </dgm:pt>
    <dgm:pt modelId="{F9EA910A-9BD2-448D-89F6-C02B188A1CA2}" type="pres">
      <dgm:prSet presAssocID="{35204B92-4E2B-4DD8-AF84-CC1E33C4451A}" presName="tx1" presStyleLbl="revTx" presStyleIdx="1" presStyleCnt="4"/>
      <dgm:spPr/>
    </dgm:pt>
    <dgm:pt modelId="{B821120C-712C-4333-B9CF-F5921D33D2A9}" type="pres">
      <dgm:prSet presAssocID="{35204B92-4E2B-4DD8-AF84-CC1E33C4451A}" presName="vert1" presStyleCnt="0"/>
      <dgm:spPr/>
    </dgm:pt>
    <dgm:pt modelId="{C9BB3E3F-C757-4F1A-A992-C399666C459C}" type="pres">
      <dgm:prSet presAssocID="{29B05C49-0093-41C9-86EB-D24F1D3C0C19}" presName="thickLine" presStyleLbl="alignNode1" presStyleIdx="2" presStyleCnt="4"/>
      <dgm:spPr/>
    </dgm:pt>
    <dgm:pt modelId="{6879E402-0B7D-492B-8E4A-50C8F8850B6C}" type="pres">
      <dgm:prSet presAssocID="{29B05C49-0093-41C9-86EB-D24F1D3C0C19}" presName="horz1" presStyleCnt="0"/>
      <dgm:spPr/>
    </dgm:pt>
    <dgm:pt modelId="{44B1B717-C4BF-437F-AC12-C63C8AC21E69}" type="pres">
      <dgm:prSet presAssocID="{29B05C49-0093-41C9-86EB-D24F1D3C0C19}" presName="tx1" presStyleLbl="revTx" presStyleIdx="2" presStyleCnt="4"/>
      <dgm:spPr/>
    </dgm:pt>
    <dgm:pt modelId="{7101541E-1429-4644-A58E-5570088A650A}" type="pres">
      <dgm:prSet presAssocID="{29B05C49-0093-41C9-86EB-D24F1D3C0C19}" presName="vert1" presStyleCnt="0"/>
      <dgm:spPr/>
    </dgm:pt>
    <dgm:pt modelId="{0283EB2B-247D-4E5D-9B3A-A68F5BC599B4}" type="pres">
      <dgm:prSet presAssocID="{EAF45D83-A94B-48C7-9897-9972025EC184}" presName="thickLine" presStyleLbl="alignNode1" presStyleIdx="3" presStyleCnt="4"/>
      <dgm:spPr/>
    </dgm:pt>
    <dgm:pt modelId="{B217BB1F-D985-4A1A-AA91-5CA9E1469B4F}" type="pres">
      <dgm:prSet presAssocID="{EAF45D83-A94B-48C7-9897-9972025EC184}" presName="horz1" presStyleCnt="0"/>
      <dgm:spPr/>
    </dgm:pt>
    <dgm:pt modelId="{AB4CB315-57CB-42DB-9CE6-21086541DEDC}" type="pres">
      <dgm:prSet presAssocID="{EAF45D83-A94B-48C7-9897-9972025EC184}" presName="tx1" presStyleLbl="revTx" presStyleIdx="3" presStyleCnt="4"/>
      <dgm:spPr/>
    </dgm:pt>
    <dgm:pt modelId="{29687C1B-4683-49AB-9EE1-9018EA02DA9F}" type="pres">
      <dgm:prSet presAssocID="{EAF45D83-A94B-48C7-9897-9972025EC184}" presName="vert1" presStyleCnt="0"/>
      <dgm:spPr/>
    </dgm:pt>
  </dgm:ptLst>
  <dgm:cxnLst>
    <dgm:cxn modelId="{51095903-E1A6-4FE3-8249-83A3558CACE1}" srcId="{1F139250-34D2-435D-9452-262EDEF53F8E}" destId="{EAF45D83-A94B-48C7-9897-9972025EC184}" srcOrd="3" destOrd="0" parTransId="{05A205EA-79F2-4135-BC40-220E85E77190}" sibTransId="{EE98D7B0-032A-43E3-9B47-ED91953CEBA2}"/>
    <dgm:cxn modelId="{95BEF008-6BB5-4764-AB37-ED7D21A446FA}" type="presOf" srcId="{35204B92-4E2B-4DD8-AF84-CC1E33C4451A}" destId="{F9EA910A-9BD2-448D-89F6-C02B188A1CA2}" srcOrd="0" destOrd="0" presId="urn:microsoft.com/office/officeart/2008/layout/LinedList"/>
    <dgm:cxn modelId="{F9EF155E-A800-4957-A0B5-9DF40F92C66A}" type="presOf" srcId="{5B48F5AE-6A71-4509-AF58-839AFBF49F7A}" destId="{E508F988-6C50-44A5-991D-912C4EF48FF8}" srcOrd="0" destOrd="0" presId="urn:microsoft.com/office/officeart/2008/layout/LinedList"/>
    <dgm:cxn modelId="{A8E35E71-44E5-409A-B3AD-55D23538F309}" srcId="{1F139250-34D2-435D-9452-262EDEF53F8E}" destId="{5B48F5AE-6A71-4509-AF58-839AFBF49F7A}" srcOrd="0" destOrd="0" parTransId="{0392CFD1-C67E-45C2-AC0C-011281624BFB}" sibTransId="{DA1CF5FB-CD8E-4D33-8188-A856D7E52512}"/>
    <dgm:cxn modelId="{DC7F0C54-9FE8-4B58-A388-2839C649F573}" srcId="{1F139250-34D2-435D-9452-262EDEF53F8E}" destId="{29B05C49-0093-41C9-86EB-D24F1D3C0C19}" srcOrd="2" destOrd="0" parTransId="{709449E4-4482-4E2C-A610-36ED14A5C336}" sibTransId="{1C96877A-B90F-4730-9E7A-844C5D9982D6}"/>
    <dgm:cxn modelId="{6A254354-C9C7-46A5-8971-81BCEF6145CA}" type="presOf" srcId="{1F139250-34D2-435D-9452-262EDEF53F8E}" destId="{87305770-CA16-4170-8EFF-9B1F0031E5AF}" srcOrd="0" destOrd="0" presId="urn:microsoft.com/office/officeart/2008/layout/LinedList"/>
    <dgm:cxn modelId="{5C037F93-8496-4E5E-8844-291CCFCD7699}" type="presOf" srcId="{29B05C49-0093-41C9-86EB-D24F1D3C0C19}" destId="{44B1B717-C4BF-437F-AC12-C63C8AC21E69}" srcOrd="0" destOrd="0" presId="urn:microsoft.com/office/officeart/2008/layout/LinedList"/>
    <dgm:cxn modelId="{ADB118AD-B57E-4BEE-97C1-C01FF54E9046}" type="presOf" srcId="{EAF45D83-A94B-48C7-9897-9972025EC184}" destId="{AB4CB315-57CB-42DB-9CE6-21086541DEDC}" srcOrd="0" destOrd="0" presId="urn:microsoft.com/office/officeart/2008/layout/LinedList"/>
    <dgm:cxn modelId="{17D700EE-BE22-4F90-A01E-6DBAF1AAA8EB}" srcId="{1F139250-34D2-435D-9452-262EDEF53F8E}" destId="{35204B92-4E2B-4DD8-AF84-CC1E33C4451A}" srcOrd="1" destOrd="0" parTransId="{4CE83457-EFE5-4DD1-8C5B-A2F446B16C3C}" sibTransId="{E82D3FBE-F1FD-41E7-8229-3DA2759AB1CB}"/>
    <dgm:cxn modelId="{52F87DD8-8E04-4A54-B664-97C12D153571}" type="presParOf" srcId="{87305770-CA16-4170-8EFF-9B1F0031E5AF}" destId="{E08583F2-57FB-45A7-84F8-B4903C17A88A}" srcOrd="0" destOrd="0" presId="urn:microsoft.com/office/officeart/2008/layout/LinedList"/>
    <dgm:cxn modelId="{D7A8E5EF-217E-44F9-B52E-AF7D38CE395F}" type="presParOf" srcId="{87305770-CA16-4170-8EFF-9B1F0031E5AF}" destId="{DD7FF9FB-2811-4385-AC19-E688C4AEB946}" srcOrd="1" destOrd="0" presId="urn:microsoft.com/office/officeart/2008/layout/LinedList"/>
    <dgm:cxn modelId="{E8C6D03E-E102-4EA2-AFE8-C0AE014ECBB1}" type="presParOf" srcId="{DD7FF9FB-2811-4385-AC19-E688C4AEB946}" destId="{E508F988-6C50-44A5-991D-912C4EF48FF8}" srcOrd="0" destOrd="0" presId="urn:microsoft.com/office/officeart/2008/layout/LinedList"/>
    <dgm:cxn modelId="{450CBC91-BD4B-444C-B471-193FC3578FB9}" type="presParOf" srcId="{DD7FF9FB-2811-4385-AC19-E688C4AEB946}" destId="{18D4DD90-9A77-48BF-9868-8D0EC83BA875}" srcOrd="1" destOrd="0" presId="urn:microsoft.com/office/officeart/2008/layout/LinedList"/>
    <dgm:cxn modelId="{A671DC3B-418D-4DFF-9E67-2C545BE58A21}" type="presParOf" srcId="{87305770-CA16-4170-8EFF-9B1F0031E5AF}" destId="{3CF77295-ABFC-41B3-AFAA-BDF6BFD98B3B}" srcOrd="2" destOrd="0" presId="urn:microsoft.com/office/officeart/2008/layout/LinedList"/>
    <dgm:cxn modelId="{785E3CA4-C957-4AAF-89E2-D17B4EB47080}" type="presParOf" srcId="{87305770-CA16-4170-8EFF-9B1F0031E5AF}" destId="{28EBE534-B6F5-4F2C-AD34-081A73B7DD55}" srcOrd="3" destOrd="0" presId="urn:microsoft.com/office/officeart/2008/layout/LinedList"/>
    <dgm:cxn modelId="{A3C4F3C3-A431-4BA7-A20F-48599E3F043B}" type="presParOf" srcId="{28EBE534-B6F5-4F2C-AD34-081A73B7DD55}" destId="{F9EA910A-9BD2-448D-89F6-C02B188A1CA2}" srcOrd="0" destOrd="0" presId="urn:microsoft.com/office/officeart/2008/layout/LinedList"/>
    <dgm:cxn modelId="{CD20EA04-38E7-498E-AE8D-E389851B3645}" type="presParOf" srcId="{28EBE534-B6F5-4F2C-AD34-081A73B7DD55}" destId="{B821120C-712C-4333-B9CF-F5921D33D2A9}" srcOrd="1" destOrd="0" presId="urn:microsoft.com/office/officeart/2008/layout/LinedList"/>
    <dgm:cxn modelId="{4CBF5232-48F6-425E-ACB1-A2A482D2E740}" type="presParOf" srcId="{87305770-CA16-4170-8EFF-9B1F0031E5AF}" destId="{C9BB3E3F-C757-4F1A-A992-C399666C459C}" srcOrd="4" destOrd="0" presId="urn:microsoft.com/office/officeart/2008/layout/LinedList"/>
    <dgm:cxn modelId="{8F84B505-0F3C-435C-8162-E2A0C59665AA}" type="presParOf" srcId="{87305770-CA16-4170-8EFF-9B1F0031E5AF}" destId="{6879E402-0B7D-492B-8E4A-50C8F8850B6C}" srcOrd="5" destOrd="0" presId="urn:microsoft.com/office/officeart/2008/layout/LinedList"/>
    <dgm:cxn modelId="{3136344D-6351-4AD6-8FA0-BC385D75940B}" type="presParOf" srcId="{6879E402-0B7D-492B-8E4A-50C8F8850B6C}" destId="{44B1B717-C4BF-437F-AC12-C63C8AC21E69}" srcOrd="0" destOrd="0" presId="urn:microsoft.com/office/officeart/2008/layout/LinedList"/>
    <dgm:cxn modelId="{D67E9677-740F-4BBF-9BEE-600E45C582AD}" type="presParOf" srcId="{6879E402-0B7D-492B-8E4A-50C8F8850B6C}" destId="{7101541E-1429-4644-A58E-5570088A650A}" srcOrd="1" destOrd="0" presId="urn:microsoft.com/office/officeart/2008/layout/LinedList"/>
    <dgm:cxn modelId="{8469A348-5689-4270-AE68-7B9AFE94B3EA}" type="presParOf" srcId="{87305770-CA16-4170-8EFF-9B1F0031E5AF}" destId="{0283EB2B-247D-4E5D-9B3A-A68F5BC599B4}" srcOrd="6" destOrd="0" presId="urn:microsoft.com/office/officeart/2008/layout/LinedList"/>
    <dgm:cxn modelId="{1539F67F-65B2-4636-93A9-6C63A64E7BDB}" type="presParOf" srcId="{87305770-CA16-4170-8EFF-9B1F0031E5AF}" destId="{B217BB1F-D985-4A1A-AA91-5CA9E1469B4F}" srcOrd="7" destOrd="0" presId="urn:microsoft.com/office/officeart/2008/layout/LinedList"/>
    <dgm:cxn modelId="{1523F806-D5D3-4939-967D-0FBB821FA8DC}" type="presParOf" srcId="{B217BB1F-D985-4A1A-AA91-5CA9E1469B4F}" destId="{AB4CB315-57CB-42DB-9CE6-21086541DEDC}" srcOrd="0" destOrd="0" presId="urn:microsoft.com/office/officeart/2008/layout/LinedList"/>
    <dgm:cxn modelId="{508D8921-2F45-4499-8037-4D7116553767}" type="presParOf" srcId="{B217BB1F-D985-4A1A-AA91-5CA9E1469B4F}" destId="{29687C1B-4683-49AB-9EE1-9018EA02DA9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2BDEF2-8FD8-4115-B23D-16267CEAE567}" type="doc">
      <dgm:prSet loTypeId="urn:microsoft.com/office/officeart/2008/layout/LinedList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B41C9233-2F92-4203-B848-C9C0D64A6197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2026 Experience Rating Changes</a:t>
          </a:r>
        </a:p>
      </dgm:t>
    </dgm:pt>
    <dgm:pt modelId="{2E7FF877-FB12-44A5-8821-A1ABD9150C82}" type="parTrans" cxnId="{7B4A0326-70AE-488F-9B96-90F4C401B7A1}">
      <dgm:prSet/>
      <dgm:spPr/>
      <dgm:t>
        <a:bodyPr/>
        <a:lstStyle/>
        <a:p>
          <a:endParaRPr lang="en-US"/>
        </a:p>
      </dgm:t>
    </dgm:pt>
    <dgm:pt modelId="{68BF4C69-EE3D-4252-8BE0-8C1F84DA2646}" type="sibTrans" cxnId="{7B4A0326-70AE-488F-9B96-90F4C401B7A1}">
      <dgm:prSet/>
      <dgm:spPr/>
      <dgm:t>
        <a:bodyPr/>
        <a:lstStyle/>
        <a:p>
          <a:endParaRPr lang="en-US"/>
        </a:p>
      </dgm:t>
    </dgm:pt>
    <dgm:pt modelId="{1D426AC7-08E5-4DB9-B9D4-645641B52F2F}">
      <dgm:prSet phldrT="[Text]" custT="1"/>
      <dgm:spPr/>
      <dgm:t>
        <a:bodyPr/>
        <a:lstStyle/>
        <a:p>
          <a:r>
            <a:rPr lang="en-US" sz="3400" dirty="0">
              <a:solidFill>
                <a:schemeClr val="tx1"/>
              </a:solidFill>
            </a:rPr>
            <a:t>Split Point - $18,500</a:t>
          </a:r>
        </a:p>
      </dgm:t>
    </dgm:pt>
    <dgm:pt modelId="{19A07F48-4315-4DEC-BBA7-24BF7B4EFD62}" type="parTrans" cxnId="{6D69E66D-81B2-4E55-B82A-F3A2AA5DEABD}">
      <dgm:prSet/>
      <dgm:spPr/>
      <dgm:t>
        <a:bodyPr/>
        <a:lstStyle/>
        <a:p>
          <a:endParaRPr lang="en-US"/>
        </a:p>
      </dgm:t>
    </dgm:pt>
    <dgm:pt modelId="{C8E6B5E7-72A6-4CC8-8729-B9379A1B7D74}" type="sibTrans" cxnId="{6D69E66D-81B2-4E55-B82A-F3A2AA5DEABD}">
      <dgm:prSet/>
      <dgm:spPr/>
      <dgm:t>
        <a:bodyPr/>
        <a:lstStyle/>
        <a:p>
          <a:endParaRPr lang="en-US"/>
        </a:p>
      </dgm:t>
    </dgm:pt>
    <dgm:pt modelId="{6BD9EC30-0F42-4075-9A1C-1C95D4400E27}">
      <dgm:prSet phldrT="[Text]" custT="1"/>
      <dgm:spPr/>
      <dgm:t>
        <a:bodyPr/>
        <a:lstStyle/>
        <a:p>
          <a:r>
            <a:rPr lang="en-US" sz="3400" dirty="0">
              <a:solidFill>
                <a:schemeClr val="tx1"/>
              </a:solidFill>
            </a:rPr>
            <a:t>State Per Claim Limitation  $148,500</a:t>
          </a:r>
        </a:p>
      </dgm:t>
    </dgm:pt>
    <dgm:pt modelId="{9CA613E7-F07D-4908-BA07-7F8FA1789364}" type="parTrans" cxnId="{296F3CA4-4C47-4FDB-BB20-4A9511A86F7E}">
      <dgm:prSet/>
      <dgm:spPr/>
      <dgm:t>
        <a:bodyPr/>
        <a:lstStyle/>
        <a:p>
          <a:endParaRPr lang="en-US"/>
        </a:p>
      </dgm:t>
    </dgm:pt>
    <dgm:pt modelId="{1E0801A1-7585-46C5-B01D-4C6E4C2E8A7A}" type="sibTrans" cxnId="{296F3CA4-4C47-4FDB-BB20-4A9511A86F7E}">
      <dgm:prSet/>
      <dgm:spPr/>
      <dgm:t>
        <a:bodyPr/>
        <a:lstStyle/>
        <a:p>
          <a:endParaRPr lang="en-US"/>
        </a:p>
      </dgm:t>
    </dgm:pt>
    <dgm:pt modelId="{5A49471B-9D0F-41E4-B4F2-159D5F1132A9}">
      <dgm:prSet phldrT="[Text]" custT="1"/>
      <dgm:spPr/>
      <dgm:t>
        <a:bodyPr/>
        <a:lstStyle/>
        <a:p>
          <a:r>
            <a:rPr lang="en-US" sz="3400" dirty="0">
              <a:solidFill>
                <a:schemeClr val="tx1"/>
              </a:solidFill>
            </a:rPr>
            <a:t>State Per Accident Limitation $297,000</a:t>
          </a:r>
        </a:p>
      </dgm:t>
    </dgm:pt>
    <dgm:pt modelId="{718796CA-26A3-454C-8F46-814CEE194369}" type="parTrans" cxnId="{A58235DF-2FD5-4C44-B359-9FE372A8AD29}">
      <dgm:prSet/>
      <dgm:spPr/>
      <dgm:t>
        <a:bodyPr/>
        <a:lstStyle/>
        <a:p>
          <a:endParaRPr lang="en-US"/>
        </a:p>
      </dgm:t>
    </dgm:pt>
    <dgm:pt modelId="{4BB4A7A7-C07D-4134-822C-94F81C017B5A}" type="sibTrans" cxnId="{A58235DF-2FD5-4C44-B359-9FE372A8AD29}">
      <dgm:prSet/>
      <dgm:spPr/>
      <dgm:t>
        <a:bodyPr/>
        <a:lstStyle/>
        <a:p>
          <a:endParaRPr lang="en-US"/>
        </a:p>
      </dgm:t>
    </dgm:pt>
    <dgm:pt modelId="{86CD528A-5ACF-405C-8695-EA8FD352E3E4}" type="pres">
      <dgm:prSet presAssocID="{3E2BDEF2-8FD8-4115-B23D-16267CEAE567}" presName="vert0" presStyleCnt="0">
        <dgm:presLayoutVars>
          <dgm:dir/>
          <dgm:animOne val="branch"/>
          <dgm:animLvl val="lvl"/>
        </dgm:presLayoutVars>
      </dgm:prSet>
      <dgm:spPr/>
    </dgm:pt>
    <dgm:pt modelId="{B74039F3-27C2-4BA8-AB55-EB6EAEEC1894}" type="pres">
      <dgm:prSet presAssocID="{B41C9233-2F92-4203-B848-C9C0D64A6197}" presName="thickLine" presStyleLbl="alignNode1" presStyleIdx="0" presStyleCnt="1"/>
      <dgm:spPr/>
    </dgm:pt>
    <dgm:pt modelId="{11EF49A6-4064-4C50-8779-FD49F749B62D}" type="pres">
      <dgm:prSet presAssocID="{B41C9233-2F92-4203-B848-C9C0D64A6197}" presName="horz1" presStyleCnt="0"/>
      <dgm:spPr/>
    </dgm:pt>
    <dgm:pt modelId="{329D22B3-59BA-42D6-AF45-F0F8E3C7E385}" type="pres">
      <dgm:prSet presAssocID="{B41C9233-2F92-4203-B848-C9C0D64A6197}" presName="tx1" presStyleLbl="revTx" presStyleIdx="0" presStyleCnt="4" custLinFactNeighborX="-5469" custLinFactNeighborY="11479"/>
      <dgm:spPr/>
    </dgm:pt>
    <dgm:pt modelId="{B0D24644-52B0-4A5F-A159-4C01CFA42B68}" type="pres">
      <dgm:prSet presAssocID="{B41C9233-2F92-4203-B848-C9C0D64A6197}" presName="vert1" presStyleCnt="0"/>
      <dgm:spPr/>
    </dgm:pt>
    <dgm:pt modelId="{F60006BC-D280-47D4-879B-1DEEE46BD77A}" type="pres">
      <dgm:prSet presAssocID="{1D426AC7-08E5-4DB9-B9D4-645641B52F2F}" presName="vertSpace2a" presStyleCnt="0"/>
      <dgm:spPr/>
    </dgm:pt>
    <dgm:pt modelId="{012811EE-36AF-4B31-9582-C12A6FE6E32B}" type="pres">
      <dgm:prSet presAssocID="{1D426AC7-08E5-4DB9-B9D4-645641B52F2F}" presName="horz2" presStyleCnt="0"/>
      <dgm:spPr/>
    </dgm:pt>
    <dgm:pt modelId="{378CE4D9-4B8A-457E-A926-C725D72779DB}" type="pres">
      <dgm:prSet presAssocID="{1D426AC7-08E5-4DB9-B9D4-645641B52F2F}" presName="horzSpace2" presStyleCnt="0"/>
      <dgm:spPr/>
    </dgm:pt>
    <dgm:pt modelId="{D44F3F61-C3C9-40AA-A4B4-601051738576}" type="pres">
      <dgm:prSet presAssocID="{1D426AC7-08E5-4DB9-B9D4-645641B52F2F}" presName="tx2" presStyleLbl="revTx" presStyleIdx="1" presStyleCnt="4" custScaleY="62039" custLinFactNeighborX="-398" custLinFactNeighborY="13072"/>
      <dgm:spPr/>
    </dgm:pt>
    <dgm:pt modelId="{30F517B5-E30E-4825-BCE0-2183CEFF1ABC}" type="pres">
      <dgm:prSet presAssocID="{1D426AC7-08E5-4DB9-B9D4-645641B52F2F}" presName="vert2" presStyleCnt="0"/>
      <dgm:spPr/>
    </dgm:pt>
    <dgm:pt modelId="{0F3C8795-9036-4496-B476-651511A7F694}" type="pres">
      <dgm:prSet presAssocID="{1D426AC7-08E5-4DB9-B9D4-645641B52F2F}" presName="thinLine2b" presStyleLbl="callout" presStyleIdx="0" presStyleCnt="3"/>
      <dgm:spPr/>
    </dgm:pt>
    <dgm:pt modelId="{68EC5F92-579E-4039-8A6A-724EAAB8B617}" type="pres">
      <dgm:prSet presAssocID="{1D426AC7-08E5-4DB9-B9D4-645641B52F2F}" presName="vertSpace2b" presStyleCnt="0"/>
      <dgm:spPr/>
    </dgm:pt>
    <dgm:pt modelId="{7A07ADE6-A666-4643-8300-EFE838339C48}" type="pres">
      <dgm:prSet presAssocID="{6BD9EC30-0F42-4075-9A1C-1C95D4400E27}" presName="horz2" presStyleCnt="0"/>
      <dgm:spPr/>
    </dgm:pt>
    <dgm:pt modelId="{92ADC65B-4388-4498-BF35-35FEACBA290C}" type="pres">
      <dgm:prSet presAssocID="{6BD9EC30-0F42-4075-9A1C-1C95D4400E27}" presName="horzSpace2" presStyleCnt="0"/>
      <dgm:spPr/>
    </dgm:pt>
    <dgm:pt modelId="{65C7D9E5-E224-418D-A2AF-E016EF0A88F4}" type="pres">
      <dgm:prSet presAssocID="{6BD9EC30-0F42-4075-9A1C-1C95D4400E27}" presName="tx2" presStyleLbl="revTx" presStyleIdx="2" presStyleCnt="4"/>
      <dgm:spPr/>
    </dgm:pt>
    <dgm:pt modelId="{B10DFC91-98E8-4BB4-B177-370FE4B40426}" type="pres">
      <dgm:prSet presAssocID="{6BD9EC30-0F42-4075-9A1C-1C95D4400E27}" presName="vert2" presStyleCnt="0"/>
      <dgm:spPr/>
    </dgm:pt>
    <dgm:pt modelId="{2E9F0D38-ED9F-4066-B9CE-546CDC3DEC76}" type="pres">
      <dgm:prSet presAssocID="{6BD9EC30-0F42-4075-9A1C-1C95D4400E27}" presName="thinLine2b" presStyleLbl="callout" presStyleIdx="1" presStyleCnt="3" custLinFactY="-374848" custLinFactNeighborX="-1172" custLinFactNeighborY="-400000"/>
      <dgm:spPr/>
    </dgm:pt>
    <dgm:pt modelId="{8A27B968-06C0-4381-A76A-331E0218A618}" type="pres">
      <dgm:prSet presAssocID="{6BD9EC30-0F42-4075-9A1C-1C95D4400E27}" presName="vertSpace2b" presStyleCnt="0"/>
      <dgm:spPr/>
    </dgm:pt>
    <dgm:pt modelId="{9D54968C-20FB-42DF-860D-ABA059A6A0FD}" type="pres">
      <dgm:prSet presAssocID="{5A49471B-9D0F-41E4-B4F2-159D5F1132A9}" presName="horz2" presStyleCnt="0"/>
      <dgm:spPr/>
    </dgm:pt>
    <dgm:pt modelId="{4DD7D46E-1877-454B-A607-8D13142D626B}" type="pres">
      <dgm:prSet presAssocID="{5A49471B-9D0F-41E4-B4F2-159D5F1132A9}" presName="horzSpace2" presStyleCnt="0"/>
      <dgm:spPr/>
    </dgm:pt>
    <dgm:pt modelId="{D5E625F2-513C-4799-AB4A-E281A5B73AE0}" type="pres">
      <dgm:prSet presAssocID="{5A49471B-9D0F-41E4-B4F2-159D5F1132A9}" presName="tx2" presStyleLbl="revTx" presStyleIdx="3" presStyleCnt="4" custLinFactNeighborX="478" custLinFactNeighborY="-24091"/>
      <dgm:spPr/>
    </dgm:pt>
    <dgm:pt modelId="{201E7897-DD9D-4F7A-89B9-371E23ECC5CC}" type="pres">
      <dgm:prSet presAssocID="{5A49471B-9D0F-41E4-B4F2-159D5F1132A9}" presName="vert2" presStyleCnt="0"/>
      <dgm:spPr/>
    </dgm:pt>
    <dgm:pt modelId="{01EA46A5-B39B-4CA6-A6A4-B98393895875}" type="pres">
      <dgm:prSet presAssocID="{5A49471B-9D0F-41E4-B4F2-159D5F1132A9}" presName="thinLine2b" presStyleLbl="callout" presStyleIdx="2" presStyleCnt="3" custLinFactY="-700000" custLinFactNeighborX="-391" custLinFactNeighborY="-791346"/>
      <dgm:spPr/>
    </dgm:pt>
    <dgm:pt modelId="{CA265305-7968-4319-9594-34082BDE2883}" type="pres">
      <dgm:prSet presAssocID="{5A49471B-9D0F-41E4-B4F2-159D5F1132A9}" presName="vertSpace2b" presStyleCnt="0"/>
      <dgm:spPr/>
    </dgm:pt>
  </dgm:ptLst>
  <dgm:cxnLst>
    <dgm:cxn modelId="{7B4A0326-70AE-488F-9B96-90F4C401B7A1}" srcId="{3E2BDEF2-8FD8-4115-B23D-16267CEAE567}" destId="{B41C9233-2F92-4203-B848-C9C0D64A6197}" srcOrd="0" destOrd="0" parTransId="{2E7FF877-FB12-44A5-8821-A1ABD9150C82}" sibTransId="{68BF4C69-EE3D-4252-8BE0-8C1F84DA2646}"/>
    <dgm:cxn modelId="{6D69E66D-81B2-4E55-B82A-F3A2AA5DEABD}" srcId="{B41C9233-2F92-4203-B848-C9C0D64A6197}" destId="{1D426AC7-08E5-4DB9-B9D4-645641B52F2F}" srcOrd="0" destOrd="0" parTransId="{19A07F48-4315-4DEC-BBA7-24BF7B4EFD62}" sibTransId="{C8E6B5E7-72A6-4CC8-8729-B9379A1B7D74}"/>
    <dgm:cxn modelId="{5644CF6F-EC64-4FE2-8211-D2BDA171ABF2}" type="presOf" srcId="{6BD9EC30-0F42-4075-9A1C-1C95D4400E27}" destId="{65C7D9E5-E224-418D-A2AF-E016EF0A88F4}" srcOrd="0" destOrd="0" presId="urn:microsoft.com/office/officeart/2008/layout/LinedList"/>
    <dgm:cxn modelId="{1189B986-E9E0-426E-8179-01826C302356}" type="presOf" srcId="{5A49471B-9D0F-41E4-B4F2-159D5F1132A9}" destId="{D5E625F2-513C-4799-AB4A-E281A5B73AE0}" srcOrd="0" destOrd="0" presId="urn:microsoft.com/office/officeart/2008/layout/LinedList"/>
    <dgm:cxn modelId="{D0EC6F90-A087-4371-BC69-AF8B66A7056D}" type="presOf" srcId="{B41C9233-2F92-4203-B848-C9C0D64A6197}" destId="{329D22B3-59BA-42D6-AF45-F0F8E3C7E385}" srcOrd="0" destOrd="0" presId="urn:microsoft.com/office/officeart/2008/layout/LinedList"/>
    <dgm:cxn modelId="{B8178D94-59FA-4274-9EED-A9129C594DB4}" type="presOf" srcId="{3E2BDEF2-8FD8-4115-B23D-16267CEAE567}" destId="{86CD528A-5ACF-405C-8695-EA8FD352E3E4}" srcOrd="0" destOrd="0" presId="urn:microsoft.com/office/officeart/2008/layout/LinedList"/>
    <dgm:cxn modelId="{296F3CA4-4C47-4FDB-BB20-4A9511A86F7E}" srcId="{B41C9233-2F92-4203-B848-C9C0D64A6197}" destId="{6BD9EC30-0F42-4075-9A1C-1C95D4400E27}" srcOrd="1" destOrd="0" parTransId="{9CA613E7-F07D-4908-BA07-7F8FA1789364}" sibTransId="{1E0801A1-7585-46C5-B01D-4C6E4C2E8A7A}"/>
    <dgm:cxn modelId="{BB38F5D6-8754-4D94-BBDF-D4506CFF4670}" type="presOf" srcId="{1D426AC7-08E5-4DB9-B9D4-645641B52F2F}" destId="{D44F3F61-C3C9-40AA-A4B4-601051738576}" srcOrd="0" destOrd="0" presId="urn:microsoft.com/office/officeart/2008/layout/LinedList"/>
    <dgm:cxn modelId="{A58235DF-2FD5-4C44-B359-9FE372A8AD29}" srcId="{B41C9233-2F92-4203-B848-C9C0D64A6197}" destId="{5A49471B-9D0F-41E4-B4F2-159D5F1132A9}" srcOrd="2" destOrd="0" parTransId="{718796CA-26A3-454C-8F46-814CEE194369}" sibTransId="{4BB4A7A7-C07D-4134-822C-94F81C017B5A}"/>
    <dgm:cxn modelId="{627B74E9-8162-4964-ABC2-EA7E4997B7CE}" type="presParOf" srcId="{86CD528A-5ACF-405C-8695-EA8FD352E3E4}" destId="{B74039F3-27C2-4BA8-AB55-EB6EAEEC1894}" srcOrd="0" destOrd="0" presId="urn:microsoft.com/office/officeart/2008/layout/LinedList"/>
    <dgm:cxn modelId="{FF421572-9017-429A-A936-0278A15DCCD1}" type="presParOf" srcId="{86CD528A-5ACF-405C-8695-EA8FD352E3E4}" destId="{11EF49A6-4064-4C50-8779-FD49F749B62D}" srcOrd="1" destOrd="0" presId="urn:microsoft.com/office/officeart/2008/layout/LinedList"/>
    <dgm:cxn modelId="{16BD98EE-C83F-400C-B55D-650C6AACE06E}" type="presParOf" srcId="{11EF49A6-4064-4C50-8779-FD49F749B62D}" destId="{329D22B3-59BA-42D6-AF45-F0F8E3C7E385}" srcOrd="0" destOrd="0" presId="urn:microsoft.com/office/officeart/2008/layout/LinedList"/>
    <dgm:cxn modelId="{FE266EB6-2A2D-416A-8C8B-A83423847EC0}" type="presParOf" srcId="{11EF49A6-4064-4C50-8779-FD49F749B62D}" destId="{B0D24644-52B0-4A5F-A159-4C01CFA42B68}" srcOrd="1" destOrd="0" presId="urn:microsoft.com/office/officeart/2008/layout/LinedList"/>
    <dgm:cxn modelId="{4FA1F378-8994-40A5-9879-D2103C38A3AD}" type="presParOf" srcId="{B0D24644-52B0-4A5F-A159-4C01CFA42B68}" destId="{F60006BC-D280-47D4-879B-1DEEE46BD77A}" srcOrd="0" destOrd="0" presId="urn:microsoft.com/office/officeart/2008/layout/LinedList"/>
    <dgm:cxn modelId="{9AA5E8BC-7E4A-457E-A81C-0CDD31B8DC4A}" type="presParOf" srcId="{B0D24644-52B0-4A5F-A159-4C01CFA42B68}" destId="{012811EE-36AF-4B31-9582-C12A6FE6E32B}" srcOrd="1" destOrd="0" presId="urn:microsoft.com/office/officeart/2008/layout/LinedList"/>
    <dgm:cxn modelId="{B02C9044-5108-4AA7-8C4A-BC47A177E813}" type="presParOf" srcId="{012811EE-36AF-4B31-9582-C12A6FE6E32B}" destId="{378CE4D9-4B8A-457E-A926-C725D72779DB}" srcOrd="0" destOrd="0" presId="urn:microsoft.com/office/officeart/2008/layout/LinedList"/>
    <dgm:cxn modelId="{8D1E3069-0868-436D-912B-5E7C892A82B5}" type="presParOf" srcId="{012811EE-36AF-4B31-9582-C12A6FE6E32B}" destId="{D44F3F61-C3C9-40AA-A4B4-601051738576}" srcOrd="1" destOrd="0" presId="urn:microsoft.com/office/officeart/2008/layout/LinedList"/>
    <dgm:cxn modelId="{DF66164E-94D8-4CED-B9B6-27691A01B86F}" type="presParOf" srcId="{012811EE-36AF-4B31-9582-C12A6FE6E32B}" destId="{30F517B5-E30E-4825-BCE0-2183CEFF1ABC}" srcOrd="2" destOrd="0" presId="urn:microsoft.com/office/officeart/2008/layout/LinedList"/>
    <dgm:cxn modelId="{50CA8DCB-2C27-411E-9A95-AAF32AB1A76C}" type="presParOf" srcId="{B0D24644-52B0-4A5F-A159-4C01CFA42B68}" destId="{0F3C8795-9036-4496-B476-651511A7F694}" srcOrd="2" destOrd="0" presId="urn:microsoft.com/office/officeart/2008/layout/LinedList"/>
    <dgm:cxn modelId="{654D8AAF-E1BB-4136-AB18-B1BB371E9A4E}" type="presParOf" srcId="{B0D24644-52B0-4A5F-A159-4C01CFA42B68}" destId="{68EC5F92-579E-4039-8A6A-724EAAB8B617}" srcOrd="3" destOrd="0" presId="urn:microsoft.com/office/officeart/2008/layout/LinedList"/>
    <dgm:cxn modelId="{5BADA615-F14A-404D-8B8F-E5B544E29AD9}" type="presParOf" srcId="{B0D24644-52B0-4A5F-A159-4C01CFA42B68}" destId="{7A07ADE6-A666-4643-8300-EFE838339C48}" srcOrd="4" destOrd="0" presId="urn:microsoft.com/office/officeart/2008/layout/LinedList"/>
    <dgm:cxn modelId="{7A6A7C93-475F-41D7-8C93-C9924B6FCBFC}" type="presParOf" srcId="{7A07ADE6-A666-4643-8300-EFE838339C48}" destId="{92ADC65B-4388-4498-BF35-35FEACBA290C}" srcOrd="0" destOrd="0" presId="urn:microsoft.com/office/officeart/2008/layout/LinedList"/>
    <dgm:cxn modelId="{C8C3696A-3378-4576-AFEF-1451E673ED2D}" type="presParOf" srcId="{7A07ADE6-A666-4643-8300-EFE838339C48}" destId="{65C7D9E5-E224-418D-A2AF-E016EF0A88F4}" srcOrd="1" destOrd="0" presId="urn:microsoft.com/office/officeart/2008/layout/LinedList"/>
    <dgm:cxn modelId="{F95FB13F-EE59-43E7-9F37-3DCD6061C649}" type="presParOf" srcId="{7A07ADE6-A666-4643-8300-EFE838339C48}" destId="{B10DFC91-98E8-4BB4-B177-370FE4B40426}" srcOrd="2" destOrd="0" presId="urn:microsoft.com/office/officeart/2008/layout/LinedList"/>
    <dgm:cxn modelId="{79326BE3-738A-4422-B81F-069D016EDCBB}" type="presParOf" srcId="{B0D24644-52B0-4A5F-A159-4C01CFA42B68}" destId="{2E9F0D38-ED9F-4066-B9CE-546CDC3DEC76}" srcOrd="5" destOrd="0" presId="urn:microsoft.com/office/officeart/2008/layout/LinedList"/>
    <dgm:cxn modelId="{1164DF15-20AE-454A-B35D-9B69667652C4}" type="presParOf" srcId="{B0D24644-52B0-4A5F-A159-4C01CFA42B68}" destId="{8A27B968-06C0-4381-A76A-331E0218A618}" srcOrd="6" destOrd="0" presId="urn:microsoft.com/office/officeart/2008/layout/LinedList"/>
    <dgm:cxn modelId="{F92B3B64-F7DC-42A9-AA6F-ED4E7037CA85}" type="presParOf" srcId="{B0D24644-52B0-4A5F-A159-4C01CFA42B68}" destId="{9D54968C-20FB-42DF-860D-ABA059A6A0FD}" srcOrd="7" destOrd="0" presId="urn:microsoft.com/office/officeart/2008/layout/LinedList"/>
    <dgm:cxn modelId="{E0F93228-5E3C-4456-B168-A64264DC94F0}" type="presParOf" srcId="{9D54968C-20FB-42DF-860D-ABA059A6A0FD}" destId="{4DD7D46E-1877-454B-A607-8D13142D626B}" srcOrd="0" destOrd="0" presId="urn:microsoft.com/office/officeart/2008/layout/LinedList"/>
    <dgm:cxn modelId="{C2571780-8B08-4B69-959D-54205A9981CF}" type="presParOf" srcId="{9D54968C-20FB-42DF-860D-ABA059A6A0FD}" destId="{D5E625F2-513C-4799-AB4A-E281A5B73AE0}" srcOrd="1" destOrd="0" presId="urn:microsoft.com/office/officeart/2008/layout/LinedList"/>
    <dgm:cxn modelId="{94ABBD43-54FB-49D0-BEA9-38CDEA7E7CB7}" type="presParOf" srcId="{9D54968C-20FB-42DF-860D-ABA059A6A0FD}" destId="{201E7897-DD9D-4F7A-89B9-371E23ECC5CC}" srcOrd="2" destOrd="0" presId="urn:microsoft.com/office/officeart/2008/layout/LinedList"/>
    <dgm:cxn modelId="{1EB6235D-3823-4F3D-BD94-8EF868EF1795}" type="presParOf" srcId="{B0D24644-52B0-4A5F-A159-4C01CFA42B68}" destId="{01EA46A5-B39B-4CA6-A6A4-B98393895875}" srcOrd="8" destOrd="0" presId="urn:microsoft.com/office/officeart/2008/layout/LinedList"/>
    <dgm:cxn modelId="{7AC2250F-A041-4B28-A55A-B17BD2EB85CF}" type="presParOf" srcId="{B0D24644-52B0-4A5F-A159-4C01CFA42B68}" destId="{CA265305-7968-4319-9594-34082BDE2883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6876C7-8CAB-4192-8AE1-941C39FF99B0}">
      <dsp:nvSpPr>
        <dsp:cNvPr id="0" name=""/>
        <dsp:cNvSpPr/>
      </dsp:nvSpPr>
      <dsp:spPr>
        <a:xfrm>
          <a:off x="2330889" y="1402040"/>
          <a:ext cx="296486" cy="4567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6794"/>
              </a:lnTo>
              <a:lnTo>
                <a:pt x="296486" y="456794"/>
              </a:lnTo>
            </a:path>
          </a:pathLst>
        </a:custGeom>
        <a:noFill/>
        <a:ln w="15875" cap="flat" cmpd="sng" algn="ctr">
          <a:solidFill>
            <a:srgbClr val="E6875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D269F3-A29A-4B2C-9985-295AAB75AEEA}">
      <dsp:nvSpPr>
        <dsp:cNvPr id="0" name=""/>
        <dsp:cNvSpPr/>
      </dsp:nvSpPr>
      <dsp:spPr>
        <a:xfrm>
          <a:off x="2330889" y="1402040"/>
          <a:ext cx="316885" cy="13536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3620"/>
              </a:lnTo>
              <a:lnTo>
                <a:pt x="316885" y="1353620"/>
              </a:lnTo>
            </a:path>
          </a:pathLst>
        </a:custGeom>
        <a:noFill/>
        <a:ln w="15875" cap="flat" cmpd="sng" algn="ctr">
          <a:solidFill>
            <a:srgbClr val="E6875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28C184-5ADD-4C2E-9452-E26C95B179EE}">
      <dsp:nvSpPr>
        <dsp:cNvPr id="0" name=""/>
        <dsp:cNvSpPr/>
      </dsp:nvSpPr>
      <dsp:spPr>
        <a:xfrm>
          <a:off x="2795820" y="501550"/>
          <a:ext cx="966417" cy="299857"/>
        </a:xfrm>
        <a:custGeom>
          <a:avLst/>
          <a:gdLst/>
          <a:ahLst/>
          <a:cxnLst/>
          <a:rect l="0" t="0" r="0" b="0"/>
          <a:pathLst>
            <a:path>
              <a:moveTo>
                <a:pt x="966417" y="0"/>
              </a:moveTo>
              <a:lnTo>
                <a:pt x="966417" y="177812"/>
              </a:lnTo>
              <a:lnTo>
                <a:pt x="0" y="177812"/>
              </a:lnTo>
              <a:lnTo>
                <a:pt x="0" y="299857"/>
              </a:lnTo>
            </a:path>
          </a:pathLst>
        </a:custGeom>
        <a:noFill/>
        <a:ln w="15875" cap="flat" cmpd="sng" algn="ctr">
          <a:solidFill>
            <a:srgbClr val="E6875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387ABF-DDE4-4B1E-AEED-3D5C8CB8C802}">
      <dsp:nvSpPr>
        <dsp:cNvPr id="0" name=""/>
        <dsp:cNvSpPr/>
      </dsp:nvSpPr>
      <dsp:spPr>
        <a:xfrm>
          <a:off x="4092338" y="1456959"/>
          <a:ext cx="174866" cy="4338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3821"/>
              </a:lnTo>
              <a:lnTo>
                <a:pt x="174866" y="433821"/>
              </a:lnTo>
            </a:path>
          </a:pathLst>
        </a:custGeom>
        <a:noFill/>
        <a:ln w="15875" cap="flat" cmpd="sng" algn="ctr">
          <a:solidFill>
            <a:srgbClr val="E6875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2E0117-43A0-49A7-B6DF-A32A625E87C2}">
      <dsp:nvSpPr>
        <dsp:cNvPr id="0" name=""/>
        <dsp:cNvSpPr/>
      </dsp:nvSpPr>
      <dsp:spPr>
        <a:xfrm>
          <a:off x="3762237" y="501550"/>
          <a:ext cx="1112533" cy="2998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7812"/>
              </a:lnTo>
              <a:lnTo>
                <a:pt x="1112533" y="177812"/>
              </a:lnTo>
              <a:lnTo>
                <a:pt x="1112533" y="299857"/>
              </a:lnTo>
            </a:path>
          </a:pathLst>
        </a:custGeom>
        <a:noFill/>
        <a:ln w="15875" cap="flat" cmpd="sng" algn="ctr">
          <a:solidFill>
            <a:srgbClr val="E6875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CD1304-BE08-4B9F-B008-AF4820773740}">
      <dsp:nvSpPr>
        <dsp:cNvPr id="0" name=""/>
        <dsp:cNvSpPr/>
      </dsp:nvSpPr>
      <dsp:spPr>
        <a:xfrm>
          <a:off x="3181073" y="0"/>
          <a:ext cx="1162327" cy="501550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/>
            <a:t>President/CEO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Paul Keathley</a:t>
          </a:r>
        </a:p>
      </dsp:txBody>
      <dsp:txXfrm>
        <a:off x="3181073" y="0"/>
        <a:ext cx="1162327" cy="501550"/>
      </dsp:txXfrm>
    </dsp:sp>
    <dsp:sp modelId="{A44EDF37-0014-486A-B3AB-643FFBE89C23}">
      <dsp:nvSpPr>
        <dsp:cNvPr id="0" name=""/>
        <dsp:cNvSpPr/>
      </dsp:nvSpPr>
      <dsp:spPr>
        <a:xfrm>
          <a:off x="3896730" y="801407"/>
          <a:ext cx="1956080" cy="655552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1" kern="1200" dirty="0"/>
            <a:t>Director of Finance and Operations</a:t>
          </a:r>
        </a:p>
        <a:p>
          <a:pPr marL="0" lvl="0" indent="0" algn="ctr" defTabSz="533400">
            <a:lnSpc>
              <a:spcPct val="90000"/>
            </a:lnSpc>
            <a:spcBef>
              <a:spcPts val="600"/>
            </a:spcBef>
            <a:spcAft>
              <a:spcPts val="300"/>
            </a:spcAft>
            <a:buNone/>
          </a:pPr>
          <a:r>
            <a:rPr lang="en-US" sz="1200" kern="1200" dirty="0"/>
            <a:t>Jennifer Cox</a:t>
          </a:r>
        </a:p>
      </dsp:txBody>
      <dsp:txXfrm>
        <a:off x="3896730" y="801407"/>
        <a:ext cx="1956080" cy="655552"/>
      </dsp:txXfrm>
    </dsp:sp>
    <dsp:sp modelId="{B297AD65-1188-46AF-99FA-25DF9DFC46EB}">
      <dsp:nvSpPr>
        <dsp:cNvPr id="0" name=""/>
        <dsp:cNvSpPr/>
      </dsp:nvSpPr>
      <dsp:spPr>
        <a:xfrm>
          <a:off x="4267204" y="1600199"/>
          <a:ext cx="1547232" cy="581163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Finance Assistant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Kim Jansen</a:t>
          </a:r>
        </a:p>
      </dsp:txBody>
      <dsp:txXfrm>
        <a:off x="4267204" y="1600199"/>
        <a:ext cx="1547232" cy="581163"/>
      </dsp:txXfrm>
    </dsp:sp>
    <dsp:sp modelId="{92C22B88-F567-4495-9B4D-6830CE41A8A0}">
      <dsp:nvSpPr>
        <dsp:cNvPr id="0" name=""/>
        <dsp:cNvSpPr/>
      </dsp:nvSpPr>
      <dsp:spPr>
        <a:xfrm>
          <a:off x="2214656" y="801407"/>
          <a:ext cx="1162327" cy="600632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/>
            <a:t>Vice President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Scott Lerew</a:t>
          </a:r>
        </a:p>
      </dsp:txBody>
      <dsp:txXfrm>
        <a:off x="2214656" y="801407"/>
        <a:ext cx="1162327" cy="600632"/>
      </dsp:txXfrm>
    </dsp:sp>
    <dsp:sp modelId="{BC0EC981-E4D7-4BC8-8332-A5D260F79C8F}">
      <dsp:nvSpPr>
        <dsp:cNvPr id="0" name=""/>
        <dsp:cNvSpPr/>
      </dsp:nvSpPr>
      <dsp:spPr>
        <a:xfrm>
          <a:off x="2647774" y="2348773"/>
          <a:ext cx="1261136" cy="813774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Classification &amp; Inspection</a:t>
          </a:r>
          <a:endParaRPr lang="en-US" sz="1200" b="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0" kern="1200" dirty="0"/>
            <a:t>Daniel Geary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en-US" sz="1200" b="0" kern="1200" dirty="0"/>
        </a:p>
      </dsp:txBody>
      <dsp:txXfrm>
        <a:off x="2647774" y="2348773"/>
        <a:ext cx="1261136" cy="813774"/>
      </dsp:txXfrm>
    </dsp:sp>
    <dsp:sp modelId="{9D7E027F-0CF8-45BC-A20B-5E6CE7F73A0A}">
      <dsp:nvSpPr>
        <dsp:cNvPr id="0" name=""/>
        <dsp:cNvSpPr/>
      </dsp:nvSpPr>
      <dsp:spPr>
        <a:xfrm>
          <a:off x="2627375" y="1313389"/>
          <a:ext cx="1400825" cy="1090890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Analysts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/>
            <a:t>Mari Kidwell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/>
            <a:t>Christine Cartwright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/>
            <a:t>Cassie Lechien</a:t>
          </a:r>
        </a:p>
      </dsp:txBody>
      <dsp:txXfrm>
        <a:off x="2627375" y="1313389"/>
        <a:ext cx="1400825" cy="10908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8583F2-57FB-45A7-84F8-B4903C17A88A}">
      <dsp:nvSpPr>
        <dsp:cNvPr id="0" name=""/>
        <dsp:cNvSpPr/>
      </dsp:nvSpPr>
      <dsp:spPr>
        <a:xfrm>
          <a:off x="0" y="0"/>
          <a:ext cx="530352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08F988-6C50-44A5-991D-912C4EF48FF8}">
      <dsp:nvSpPr>
        <dsp:cNvPr id="0" name=""/>
        <dsp:cNvSpPr/>
      </dsp:nvSpPr>
      <dsp:spPr>
        <a:xfrm>
          <a:off x="0" y="0"/>
          <a:ext cx="5303520" cy="1131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solidFill>
                <a:schemeClr val="tx1"/>
              </a:solidFill>
            </a:rPr>
            <a:t>Liberty Mutual Insurance Company </a:t>
          </a:r>
        </a:p>
      </dsp:txBody>
      <dsp:txXfrm>
        <a:off x="0" y="0"/>
        <a:ext cx="5303520" cy="1131569"/>
      </dsp:txXfrm>
    </dsp:sp>
    <dsp:sp modelId="{3CF77295-ABFC-41B3-AFAA-BDF6BFD98B3B}">
      <dsp:nvSpPr>
        <dsp:cNvPr id="0" name=""/>
        <dsp:cNvSpPr/>
      </dsp:nvSpPr>
      <dsp:spPr>
        <a:xfrm>
          <a:off x="0" y="1131569"/>
          <a:ext cx="530352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EA910A-9BD2-448D-89F6-C02B188A1CA2}">
      <dsp:nvSpPr>
        <dsp:cNvPr id="0" name=""/>
        <dsp:cNvSpPr/>
      </dsp:nvSpPr>
      <dsp:spPr>
        <a:xfrm>
          <a:off x="0" y="1131569"/>
          <a:ext cx="5303520" cy="1131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solidFill>
                <a:schemeClr val="tx1"/>
              </a:solidFill>
            </a:rPr>
            <a:t>Travelers Property Casualty Company of America</a:t>
          </a:r>
        </a:p>
      </dsp:txBody>
      <dsp:txXfrm>
        <a:off x="0" y="1131569"/>
        <a:ext cx="5303520" cy="1131569"/>
      </dsp:txXfrm>
    </dsp:sp>
    <dsp:sp modelId="{C9BB3E3F-C757-4F1A-A992-C399666C459C}">
      <dsp:nvSpPr>
        <dsp:cNvPr id="0" name=""/>
        <dsp:cNvSpPr/>
      </dsp:nvSpPr>
      <dsp:spPr>
        <a:xfrm>
          <a:off x="0" y="2263139"/>
          <a:ext cx="530352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B1B717-C4BF-437F-AC12-C63C8AC21E69}">
      <dsp:nvSpPr>
        <dsp:cNvPr id="0" name=""/>
        <dsp:cNvSpPr/>
      </dsp:nvSpPr>
      <dsp:spPr>
        <a:xfrm>
          <a:off x="0" y="2263139"/>
          <a:ext cx="5303520" cy="1131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solidFill>
                <a:schemeClr val="tx1"/>
              </a:solidFill>
            </a:rPr>
            <a:t>Pennsylvania Manufacturers Association Insurance Company</a:t>
          </a:r>
        </a:p>
      </dsp:txBody>
      <dsp:txXfrm>
        <a:off x="0" y="2263139"/>
        <a:ext cx="5303520" cy="1131569"/>
      </dsp:txXfrm>
    </dsp:sp>
    <dsp:sp modelId="{0283EB2B-247D-4E5D-9B3A-A68F5BC599B4}">
      <dsp:nvSpPr>
        <dsp:cNvPr id="0" name=""/>
        <dsp:cNvSpPr/>
      </dsp:nvSpPr>
      <dsp:spPr>
        <a:xfrm>
          <a:off x="0" y="3394710"/>
          <a:ext cx="530352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4CB315-57CB-42DB-9CE6-21086541DEDC}">
      <dsp:nvSpPr>
        <dsp:cNvPr id="0" name=""/>
        <dsp:cNvSpPr/>
      </dsp:nvSpPr>
      <dsp:spPr>
        <a:xfrm>
          <a:off x="0" y="3394709"/>
          <a:ext cx="5303520" cy="1131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solidFill>
                <a:schemeClr val="tx1"/>
              </a:solidFill>
            </a:rPr>
            <a:t>Accident Fund Insurance Company of America</a:t>
          </a:r>
        </a:p>
      </dsp:txBody>
      <dsp:txXfrm>
        <a:off x="0" y="3394709"/>
        <a:ext cx="5303520" cy="11315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4039F3-27C2-4BA8-AB55-EB6EAEEC1894}">
      <dsp:nvSpPr>
        <dsp:cNvPr id="0" name=""/>
        <dsp:cNvSpPr/>
      </dsp:nvSpPr>
      <dsp:spPr>
        <a:xfrm>
          <a:off x="0" y="0"/>
          <a:ext cx="81280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9D22B3-59BA-42D6-AF45-F0F8E3C7E385}">
      <dsp:nvSpPr>
        <dsp:cNvPr id="0" name=""/>
        <dsp:cNvSpPr/>
      </dsp:nvSpPr>
      <dsp:spPr>
        <a:xfrm>
          <a:off x="0" y="0"/>
          <a:ext cx="1625600" cy="54186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chemeClr val="tx1"/>
              </a:solidFill>
            </a:rPr>
            <a:t>2026 Experience Rating Changes</a:t>
          </a:r>
        </a:p>
      </dsp:txBody>
      <dsp:txXfrm>
        <a:off x="0" y="0"/>
        <a:ext cx="1625600" cy="5418667"/>
      </dsp:txXfrm>
    </dsp:sp>
    <dsp:sp modelId="{D44F3F61-C3C9-40AA-A4B4-601051738576}">
      <dsp:nvSpPr>
        <dsp:cNvPr id="0" name=""/>
        <dsp:cNvSpPr/>
      </dsp:nvSpPr>
      <dsp:spPr>
        <a:xfrm>
          <a:off x="1722125" y="347140"/>
          <a:ext cx="6380480" cy="11916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solidFill>
                <a:schemeClr val="tx1"/>
              </a:solidFill>
            </a:rPr>
            <a:t>Split Point - $18,500</a:t>
          </a:r>
        </a:p>
      </dsp:txBody>
      <dsp:txXfrm>
        <a:off x="1722125" y="347140"/>
        <a:ext cx="6380480" cy="1191691"/>
      </dsp:txXfrm>
    </dsp:sp>
    <dsp:sp modelId="{0F3C8795-9036-4496-B476-651511A7F694}">
      <dsp:nvSpPr>
        <dsp:cNvPr id="0" name=""/>
        <dsp:cNvSpPr/>
      </dsp:nvSpPr>
      <dsp:spPr>
        <a:xfrm>
          <a:off x="1625599" y="1287735"/>
          <a:ext cx="650240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C7D9E5-E224-418D-A2AF-E016EF0A88F4}">
      <dsp:nvSpPr>
        <dsp:cNvPr id="0" name=""/>
        <dsp:cNvSpPr/>
      </dsp:nvSpPr>
      <dsp:spPr>
        <a:xfrm>
          <a:off x="1747520" y="1383779"/>
          <a:ext cx="6380480" cy="1920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solidFill>
                <a:schemeClr val="tx1"/>
              </a:solidFill>
            </a:rPr>
            <a:t>State Per Claim Limitation  $148,500</a:t>
          </a:r>
        </a:p>
      </dsp:txBody>
      <dsp:txXfrm>
        <a:off x="1747520" y="1383779"/>
        <a:ext cx="6380480" cy="1920875"/>
      </dsp:txXfrm>
    </dsp:sp>
    <dsp:sp modelId="{2E9F0D38-ED9F-4066-B9CE-546CDC3DEC76}">
      <dsp:nvSpPr>
        <dsp:cNvPr id="0" name=""/>
        <dsp:cNvSpPr/>
      </dsp:nvSpPr>
      <dsp:spPr>
        <a:xfrm>
          <a:off x="1549391" y="2785534"/>
          <a:ext cx="650240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E625F2-513C-4799-AB4A-E281A5B73AE0}">
      <dsp:nvSpPr>
        <dsp:cNvPr id="0" name=""/>
        <dsp:cNvSpPr/>
      </dsp:nvSpPr>
      <dsp:spPr>
        <a:xfrm>
          <a:off x="1747520" y="2937940"/>
          <a:ext cx="6380480" cy="1920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solidFill>
                <a:schemeClr val="tx1"/>
              </a:solidFill>
            </a:rPr>
            <a:t>State Per Accident Limitation $297,000</a:t>
          </a:r>
        </a:p>
      </dsp:txBody>
      <dsp:txXfrm>
        <a:off x="1747520" y="2937940"/>
        <a:ext cx="6380480" cy="1920875"/>
      </dsp:txXfrm>
    </dsp:sp>
    <dsp:sp modelId="{01EA46A5-B39B-4CA6-A6A4-B98393895875}">
      <dsp:nvSpPr>
        <dsp:cNvPr id="0" name=""/>
        <dsp:cNvSpPr/>
      </dsp:nvSpPr>
      <dsp:spPr>
        <a:xfrm>
          <a:off x="1600175" y="4309534"/>
          <a:ext cx="650240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0.07732</cdr:x>
      <cdr:y>0.18839</cdr:y>
    </cdr:from>
    <cdr:to>
      <cdr:x>0.42434</cdr:x>
      <cdr:y>0.24534</cdr:y>
    </cdr:to>
    <cdr:sp macro="" textlink="">
      <cdr:nvSpPr>
        <cdr:cNvPr id="2" name="TextBox 18">
          <a:extLst xmlns:a="http://schemas.openxmlformats.org/drawingml/2006/main">
            <a:ext uri="{FF2B5EF4-FFF2-40B4-BE49-F238E27FC236}">
              <a16:creationId xmlns:a16="http://schemas.microsoft.com/office/drawing/2014/main" id="{1D81BA93-5EF1-4922-A410-A23C1E2C1855}"/>
            </a:ext>
          </a:extLst>
        </cdr:cNvPr>
        <cdr:cNvSpPr txBox="1"/>
      </cdr:nvSpPr>
      <cdr:spPr>
        <a:xfrm xmlns:a="http://schemas.openxmlformats.org/drawingml/2006/main">
          <a:off x="850808" y="929343"/>
          <a:ext cx="3818358" cy="28094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64870" tIns="32435" rIns="64870" bIns="32435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n-US" sz="140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  <a:ea typeface="+mn-ea"/>
              <a:cs typeface="+mn-cs"/>
            </a:rPr>
            <a:t>Loss Adjustment Expense (LAE) Ratio</a:t>
          </a:r>
        </a:p>
      </cdr:txBody>
    </cdr:sp>
  </cdr:relSizeAnchor>
  <cdr:relSizeAnchor xmlns:cdr="http://schemas.openxmlformats.org/drawingml/2006/chartDrawing">
    <cdr:from>
      <cdr:x>0.07978</cdr:x>
      <cdr:y>0.06643</cdr:y>
    </cdr:from>
    <cdr:to>
      <cdr:x>0.16344</cdr:x>
      <cdr:y>0.14306</cdr:y>
    </cdr:to>
    <cdr:pic>
      <cdr:nvPicPr>
        <cdr:cNvPr id="3" name="chart">
          <a:extLst xmlns:a="http://schemas.openxmlformats.org/drawingml/2006/main">
            <a:ext uri="{FF2B5EF4-FFF2-40B4-BE49-F238E27FC236}">
              <a16:creationId xmlns:a16="http://schemas.microsoft.com/office/drawing/2014/main" id="{96CBF90E-2ADD-30BD-DBE8-C7D54D69DE55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877824" y="327729"/>
          <a:ext cx="920576" cy="377985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0.07924</cdr:x>
      <cdr:y>0.57309</cdr:y>
    </cdr:from>
    <cdr:to>
      <cdr:x>0.19824</cdr:x>
      <cdr:y>0.63004</cdr:y>
    </cdr:to>
    <cdr:sp macro="" textlink="">
      <cdr:nvSpPr>
        <cdr:cNvPr id="4" name="TextBox 17">
          <a:extLst xmlns:a="http://schemas.openxmlformats.org/drawingml/2006/main">
            <a:ext uri="{FF2B5EF4-FFF2-40B4-BE49-F238E27FC236}">
              <a16:creationId xmlns:a16="http://schemas.microsoft.com/office/drawing/2014/main" id="{5637E452-8D1E-4721-B4E5-83B6CE539E71}"/>
            </a:ext>
          </a:extLst>
        </cdr:cNvPr>
        <cdr:cNvSpPr txBox="1"/>
      </cdr:nvSpPr>
      <cdr:spPr>
        <a:xfrm xmlns:a="http://schemas.openxmlformats.org/drawingml/2006/main">
          <a:off x="871925" y="2827139"/>
          <a:ext cx="1309319" cy="28094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64870" tIns="32435" rIns="64870" bIns="32435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defRPr/>
          </a:pPr>
          <a:r>
            <a:rPr lang="en-US" sz="1400" dirty="0">
              <a:solidFill>
                <a:srgbClr val="00B0F0"/>
              </a:solidFill>
              <a:latin typeface="Calibri"/>
            </a:rPr>
            <a:t>Loss</a:t>
          </a:r>
          <a:r>
            <a:rPr lang="en-US" sz="1400" dirty="0">
              <a:solidFill>
                <a:schemeClr val="accent1"/>
              </a:solidFill>
              <a:latin typeface="Calibri"/>
            </a:rPr>
            <a:t> </a:t>
          </a:r>
          <a:r>
            <a:rPr lang="en-US" sz="1400" dirty="0">
              <a:solidFill>
                <a:srgbClr val="00B0F0"/>
              </a:solidFill>
              <a:latin typeface="Calibri"/>
            </a:rPr>
            <a:t>Ratio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0.03601</cdr:x>
      <cdr:y>0.92744</cdr:y>
    </cdr:from>
    <cdr:to>
      <cdr:x>1</cdr:x>
      <cdr:y>1</cdr:y>
    </cdr:to>
    <cdr:sp macro="" textlink="">
      <cdr:nvSpPr>
        <cdr:cNvPr id="2" name="Footnote">
          <a:extLst xmlns:a="http://schemas.openxmlformats.org/drawingml/2006/main">
            <a:ext uri="{FF2B5EF4-FFF2-40B4-BE49-F238E27FC236}">
              <a16:creationId xmlns:a16="http://schemas.microsoft.com/office/drawing/2014/main" id="{2A795AE5-6990-4DCA-B31F-83E4F308AB34}"/>
            </a:ext>
          </a:extLst>
        </cdr:cNvPr>
        <cdr:cNvSpPr>
          <a:spLocks xmlns:a="http://schemas.openxmlformats.org/drawingml/2006/main" noGrp="1"/>
        </cdr:cNvSpPr>
      </cdr:nvSpPr>
      <cdr:spPr>
        <a:xfrm xmlns:a="http://schemas.openxmlformats.org/drawingml/2006/main" flipH="1">
          <a:off x="672592" y="5781040"/>
          <a:ext cx="10607040" cy="3291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lIns="91440" tIns="45720" rIns="91440" bIns="45720" rtlCol="0" anchor="b" anchorCtr="0">
          <a:noAutofit/>
        </a:bodyPr>
        <a:lstStyle xmlns:a="http://schemas.openxmlformats.org/drawingml/2006/main">
          <a:lvl1pPr marL="0" indent="0" algn="l" defTabSz="1219170" rtl="0" eaLnBrk="1" latinLnBrk="0" hangingPunct="1">
            <a:lnSpc>
              <a:spcPct val="85000"/>
            </a:lnSpc>
            <a:spcBef>
              <a:spcPts val="200"/>
            </a:spcBef>
            <a:buClr>
              <a:schemeClr val="accent1"/>
            </a:buClr>
            <a:buSzPct val="150000"/>
            <a:buFont typeface="Wingdings" pitchFamily="2" charset="2"/>
            <a:buNone/>
            <a:defRPr lang="en-US" sz="900" kern="1200" dirty="0">
              <a:solidFill>
                <a:srgbClr val="505050"/>
              </a:solidFill>
              <a:latin typeface="+mj-lt"/>
              <a:ea typeface="+mn-ea"/>
              <a:cs typeface="+mn-cs"/>
            </a:defRPr>
          </a:lvl1pPr>
          <a:lvl2pPr marL="914377" indent="-452955" algn="l" defTabSz="1219170" rtl="0" eaLnBrk="1" latinLnBrk="0" hangingPunct="1">
            <a:lnSpc>
              <a:spcPct val="80000"/>
            </a:lnSpc>
            <a:spcBef>
              <a:spcPts val="800"/>
            </a:spcBef>
            <a:buClr>
              <a:schemeClr val="accent2"/>
            </a:buClr>
            <a:buSzPct val="130000"/>
            <a:buFont typeface="Wingdings" pitchFamily="2" charset="2"/>
            <a:buChar char="§"/>
            <a:defRPr sz="2933" kern="1200">
              <a:solidFill>
                <a:schemeClr val="bg1"/>
              </a:solidFill>
              <a:latin typeface="+mj-lt"/>
              <a:ea typeface="+mn-ea"/>
              <a:cs typeface="+mn-cs"/>
            </a:defRPr>
          </a:lvl2pPr>
          <a:lvl3pPr marL="1219170" indent="-304792" algn="l" defTabSz="1219170" rtl="0" eaLnBrk="1" latinLnBrk="0" hangingPunct="1">
            <a:lnSpc>
              <a:spcPct val="80000"/>
            </a:lnSpc>
            <a:spcBef>
              <a:spcPts val="800"/>
            </a:spcBef>
            <a:buClr>
              <a:schemeClr val="accent2"/>
            </a:buClr>
            <a:buSzPct val="60000"/>
            <a:buFont typeface="Wingdings" pitchFamily="2" charset="2"/>
            <a:buChar char="q"/>
            <a:defRPr sz="2400" kern="1200">
              <a:solidFill>
                <a:schemeClr val="bg1"/>
              </a:solidFill>
              <a:latin typeface="+mj-lt"/>
              <a:ea typeface="+mn-ea"/>
              <a:cs typeface="+mn-cs"/>
            </a:defRPr>
          </a:lvl3pPr>
          <a:lvl4pPr marL="1528195" indent="-309026" algn="l" defTabSz="1219170" rtl="0" eaLnBrk="1" latinLnBrk="0" hangingPunct="1">
            <a:lnSpc>
              <a:spcPct val="80000"/>
            </a:lnSpc>
            <a:spcBef>
              <a:spcPts val="533"/>
            </a:spcBef>
            <a:buFont typeface="Arial" pitchFamily="34" charset="0"/>
            <a:buChar char="–"/>
            <a:tabLst/>
            <a:defRPr sz="2133" kern="1200">
              <a:solidFill>
                <a:schemeClr val="bg1"/>
              </a:solidFill>
              <a:latin typeface="+mj-lt"/>
              <a:ea typeface="+mn-ea"/>
              <a:cs typeface="+mn-cs"/>
            </a:defRPr>
          </a:lvl4pPr>
          <a:lvl5pPr marL="1828754" indent="-300559" algn="l" defTabSz="1219170" rtl="0" eaLnBrk="1" latinLnBrk="0" hangingPunct="1">
            <a:lnSpc>
              <a:spcPct val="80000"/>
            </a:lnSpc>
            <a:spcBef>
              <a:spcPts val="533"/>
            </a:spcBef>
            <a:buFont typeface="Arial" pitchFamily="34" charset="0"/>
            <a:buChar char="»"/>
            <a:tabLst/>
            <a:defRPr sz="2133" kern="1200">
              <a:solidFill>
                <a:schemeClr val="bg1"/>
              </a:solidFill>
              <a:latin typeface="+mj-lt"/>
              <a:ea typeface="+mn-ea"/>
              <a:cs typeface="+mn-cs"/>
            </a:defRPr>
          </a:lvl5pPr>
          <a:lvl6pPr marL="3352716" indent="-304792" algn="l" defTabSz="1219170" rtl="0" eaLnBrk="1" latinLnBrk="0" hangingPunct="1">
            <a:spcBef>
              <a:spcPct val="20000"/>
            </a:spcBef>
            <a:buFont typeface="Arial" pitchFamily="34" charset="0"/>
            <a:buChar char="•"/>
            <a:defRPr sz="2667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3962301" indent="-304792" algn="l" defTabSz="1219170" rtl="0" eaLnBrk="1" latinLnBrk="0" hangingPunct="1">
            <a:spcBef>
              <a:spcPct val="20000"/>
            </a:spcBef>
            <a:buFont typeface="Arial" pitchFamily="34" charset="0"/>
            <a:buChar char="•"/>
            <a:defRPr sz="2667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4571886" indent="-304792" algn="l" defTabSz="1219170" rtl="0" eaLnBrk="1" latinLnBrk="0" hangingPunct="1">
            <a:spcBef>
              <a:spcPct val="20000"/>
            </a:spcBef>
            <a:buFont typeface="Arial" pitchFamily="34" charset="0"/>
            <a:buChar char="•"/>
            <a:defRPr sz="2667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5181470" indent="-304792" algn="l" defTabSz="1219170" rtl="0" eaLnBrk="1" latinLnBrk="0" hangingPunct="1">
            <a:spcBef>
              <a:spcPct val="20000"/>
            </a:spcBef>
            <a:buFont typeface="Arial" pitchFamily="34" charset="0"/>
            <a:buChar char="•"/>
            <a:defRPr sz="2667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/>
            <a:t>Regional states are IL, IA, KY, and MO.</a:t>
          </a:r>
        </a:p>
        <a:p xmlns:a="http://schemas.openxmlformats.org/drawingml/2006/main">
          <a:r>
            <a:rPr lang="en-US" dirty="0"/>
            <a:t>Based on NCCI’s Financial data.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0.01953</cdr:x>
      <cdr:y>0.94554</cdr:y>
    </cdr:from>
    <cdr:to>
      <cdr:x>0.18745</cdr:x>
      <cdr:y>1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E9B5245C-2733-A96F-107E-B2D5E975E846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22584" y="4339545"/>
          <a:ext cx="1914310" cy="249958"/>
        </a:xfrm>
        <a:prstGeom xmlns:a="http://schemas.openxmlformats.org/drawingml/2006/main" prst="rect">
          <a:avLst/>
        </a:prstGeom>
      </cdr:spPr>
    </cdr:pic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</cdr:x>
      <cdr:y>0.91139</cdr:y>
    </cdr:from>
    <cdr:to>
      <cdr:x>0.49436</cdr:x>
      <cdr:y>1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080761EE-6EDD-A3E1-04D8-20714F25EC52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-594360" y="4075795"/>
          <a:ext cx="5438103" cy="396274"/>
        </a:xfrm>
        <a:prstGeom xmlns:a="http://schemas.openxmlformats.org/drawingml/2006/main" prst="rect">
          <a:avLst/>
        </a:prstGeom>
      </cdr:spPr>
    </cdr:pic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0.00564</cdr:x>
      <cdr:y>0.92783</cdr:y>
    </cdr:from>
    <cdr:to>
      <cdr:x>0.5</cdr:x>
      <cdr:y>1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0A65F5D6-778D-F476-86A2-7F4472C766C3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62013" y="4149311"/>
          <a:ext cx="5438103" cy="322758"/>
        </a:xfrm>
        <a:prstGeom xmlns:a="http://schemas.openxmlformats.org/drawingml/2006/main" prst="rect">
          <a:avLst/>
        </a:prstGeom>
      </cdr:spPr>
    </cdr:pic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</cdr:x>
      <cdr:y>0.91294</cdr:y>
    </cdr:from>
    <cdr:to>
      <cdr:x>0.48482</cdr:x>
      <cdr:y>1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C3570D8D-69EE-5AF0-8A42-B03BBE2483C3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-786866" y="4155325"/>
          <a:ext cx="5438103" cy="396274"/>
        </a:xfrm>
        <a:prstGeom xmlns:a="http://schemas.openxmlformats.org/drawingml/2006/main" prst="rect">
          <a:avLst/>
        </a:prstGeom>
      </cdr:spPr>
    </cdr:pic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0.27725</cdr:x>
      <cdr:y>0.04377</cdr:y>
    </cdr:from>
    <cdr:to>
      <cdr:x>0.65188</cdr:x>
      <cdr:y>0.13543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AEED8193-19B3-5516-44F0-8A546D9247C3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335505" y="180474"/>
          <a:ext cx="1804572" cy="377985"/>
        </a:xfrm>
        <a:prstGeom xmlns:a="http://schemas.openxmlformats.org/drawingml/2006/main" prst="rect">
          <a:avLst/>
        </a:prstGeom>
      </cdr:spPr>
    </cdr:pic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0.22035</cdr:x>
      <cdr:y>0.04522</cdr:y>
    </cdr:from>
    <cdr:to>
      <cdr:x>0.56379</cdr:x>
      <cdr:y>0.13689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CA9CA20D-7B8B-A9F5-C286-A85BBAD3CC51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157799" y="186489"/>
          <a:ext cx="1804572" cy="377985"/>
        </a:xfrm>
        <a:prstGeom xmlns:a="http://schemas.openxmlformats.org/drawingml/2006/main" prst="rect">
          <a:avLst/>
        </a:prstGeom>
      </cdr:spPr>
    </cdr:pic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0.13034</cdr:x>
      <cdr:y>0.05064</cdr:y>
    </cdr:from>
    <cdr:to>
      <cdr:x>0.68885</cdr:x>
      <cdr:y>0.19281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F260B76C-6773-2407-10B2-1E28BB3D0171}"/>
            </a:ext>
          </a:extLst>
        </cdr:cNvPr>
        <cdr:cNvSpPr txBox="1"/>
      </cdr:nvSpPr>
      <cdr:spPr>
        <a:xfrm xmlns:a="http://schemas.openxmlformats.org/drawingml/2006/main">
          <a:off x="1433732" y="227990"/>
          <a:ext cx="6143509" cy="64008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>
            <a:lumMod val="20000"/>
            <a:lumOff val="80000"/>
          </a:schemeClr>
        </a:solidFill>
        <a:effectLst xmlns:a="http://schemas.openxmlformats.org/drawingml/2006/main"/>
      </cdr:spPr>
      <cdr:txBody>
        <a:bodyPr xmlns:a="http://schemas.openxmlformats.org/drawingml/2006/main" wrap="none" lIns="45720" rIns="45720" rtlCol="0" anchor="ctr">
          <a:noAutofit/>
        </a:bodyPr>
        <a:lstStyle xmlns:a="http://schemas.openxmlformats.org/drawingml/2006/main">
          <a:defPPr>
            <a:defRPr lang="en-US"/>
          </a:defPPr>
          <a:lvl1pPr marL="0" indent="0" algn="l" defTabSz="457200" rtl="0" fontAlgn="base">
            <a:spcBef>
              <a:spcPct val="0"/>
            </a:spcBef>
            <a:spcAft>
              <a:spcPct val="0"/>
            </a:spcAft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457200" rtl="0" fontAlgn="base">
            <a:spcBef>
              <a:spcPct val="0"/>
            </a:spcBef>
            <a:spcAft>
              <a:spcPct val="0"/>
            </a:spcAft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457200" rtl="0" fontAlgn="base">
            <a:spcBef>
              <a:spcPct val="0"/>
            </a:spcBef>
            <a:spcAft>
              <a:spcPct val="0"/>
            </a:spcAft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457200" rtl="0" fontAlgn="base">
            <a:spcBef>
              <a:spcPct val="0"/>
            </a:spcBef>
            <a:spcAft>
              <a:spcPct val="0"/>
            </a:spcAft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457200" rtl="0" fontAlgn="base">
            <a:spcBef>
              <a:spcPct val="0"/>
            </a:spcBef>
            <a:spcAft>
              <a:spcPct val="0"/>
            </a:spcAft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4572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4572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4572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4572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ct val="85000"/>
            </a:lnSpc>
            <a:spcBef>
              <a:spcPts val="700"/>
            </a:spcBef>
          </a:pPr>
          <a:r>
            <a:rPr lang="en-US" sz="1600" b="1" dirty="0"/>
            <a:t>PPD Benefit System</a:t>
          </a:r>
        </a:p>
      </cdr:txBody>
    </cdr:sp>
  </cdr:relSizeAnchor>
  <cdr:relSizeAnchor xmlns:cdr="http://schemas.openxmlformats.org/drawingml/2006/chartDrawing">
    <cdr:from>
      <cdr:x>0.68503</cdr:x>
      <cdr:y>0.04732</cdr:y>
    </cdr:from>
    <cdr:to>
      <cdr:x>0.74538</cdr:x>
      <cdr:y>0.18986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EFF7DA41-D384-BC26-4242-EEF47DDAEB19}"/>
            </a:ext>
          </a:extLst>
        </cdr:cNvPr>
        <cdr:cNvSpPr/>
      </cdr:nvSpPr>
      <cdr:spPr>
        <a:xfrm xmlns:a="http://schemas.openxmlformats.org/drawingml/2006/main">
          <a:off x="7535130" y="213046"/>
          <a:ext cx="663930" cy="641714"/>
        </a:xfrm>
        <a:prstGeom xmlns:a="http://schemas.openxmlformats.org/drawingml/2006/main" prst="rect">
          <a:avLst/>
        </a:prstGeom>
        <a:pattFill xmlns:a="http://schemas.openxmlformats.org/drawingml/2006/main" prst="wdUpDiag">
          <a:fgClr>
            <a:schemeClr val="accent2">
              <a:lumMod val="40000"/>
              <a:lumOff val="60000"/>
            </a:schemeClr>
          </a:fgClr>
          <a:bgClr>
            <a:schemeClr val="accent6">
              <a:lumMod val="20000"/>
              <a:lumOff val="80000"/>
            </a:schemeClr>
          </a:bgClr>
        </a:pattFill>
      </cdr:spPr>
      <cdr:txBody>
        <a:bodyPr xmlns:a="http://schemas.openxmlformats.org/drawingml/2006/main" wrap="square">
          <a:noAutofit/>
        </a:bodyPr>
        <a:lstStyle xmlns:a="http://schemas.openxmlformats.org/drawingml/2006/main">
          <a:defPPr>
            <a:defRPr lang="en-US"/>
          </a:defPPr>
          <a:lvl1pPr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defRPr>
          </a:lvl1pPr>
          <a:lvl2pPr marL="4572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defRPr>
          </a:lvl2pPr>
          <a:lvl3pPr marL="9144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defRPr>
          </a:lvl3pPr>
          <a:lvl4pPr marL="13716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defRPr>
          </a:lvl4pPr>
          <a:lvl5pPr marL="18288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defRPr>
          </a:lvl5pPr>
          <a:lvl6pPr marL="2286000" algn="l" defTabSz="457200" rtl="0" eaLnBrk="1" latinLnBrk="0" hangingPunct="1">
            <a:defRPr kern="120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defRPr>
          </a:lvl6pPr>
          <a:lvl7pPr marL="2743200" algn="l" defTabSz="457200" rtl="0" eaLnBrk="1" latinLnBrk="0" hangingPunct="1">
            <a:defRPr kern="120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defRPr>
          </a:lvl7pPr>
          <a:lvl8pPr marL="3200400" algn="l" defTabSz="457200" rtl="0" eaLnBrk="1" latinLnBrk="0" hangingPunct="1">
            <a:defRPr kern="120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defRPr>
          </a:lvl8pPr>
          <a:lvl9pPr marL="3657600" algn="l" defTabSz="457200" rtl="0" eaLnBrk="1" latinLnBrk="0" hangingPunct="1">
            <a:defRPr kern="120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defRPr>
          </a:lvl9pPr>
        </a:lstStyle>
        <a:p xmlns:a="http://schemas.openxmlformats.org/drawingml/2006/main">
          <a:pPr algn="ctr">
            <a:lnSpc>
              <a:spcPct val="85000"/>
            </a:lnSpc>
            <a:spcBef>
              <a:spcPts val="700"/>
            </a:spcBef>
          </a:pPr>
          <a:r>
            <a:rPr lang="en-US" sz="1400" b="1" dirty="0">
              <a:latin typeface="+mn-lt"/>
            </a:rPr>
            <a:t>Wage-Loss &amp; </a:t>
          </a:r>
          <a:r>
            <a:rPr lang="en-US" sz="1400" b="1" dirty="0" err="1">
              <a:latin typeface="+mn-lt"/>
            </a:rPr>
            <a:t>PPD</a:t>
          </a:r>
          <a:r>
            <a:rPr lang="en-US" sz="1400" b="1" dirty="0">
              <a:latin typeface="+mn-lt"/>
            </a:rPr>
            <a:t> </a:t>
          </a:r>
        </a:p>
      </cdr:txBody>
    </cdr:sp>
  </cdr:relSizeAnchor>
  <cdr:relSizeAnchor xmlns:cdr="http://schemas.openxmlformats.org/drawingml/2006/chartDrawing">
    <cdr:from>
      <cdr:x>0.74594</cdr:x>
      <cdr:y>0.05036</cdr:y>
    </cdr:from>
    <cdr:to>
      <cdr:x>0.97156</cdr:x>
      <cdr:y>0.19253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E6332B58-054E-D7B4-64CF-85306A8A8AA7}"/>
            </a:ext>
          </a:extLst>
        </cdr:cNvPr>
        <cdr:cNvSpPr txBox="1"/>
      </cdr:nvSpPr>
      <cdr:spPr>
        <a:xfrm xmlns:a="http://schemas.openxmlformats.org/drawingml/2006/main">
          <a:off x="8205142" y="226711"/>
          <a:ext cx="2481824" cy="640080"/>
        </a:xfrm>
        <a:prstGeom xmlns:a="http://schemas.openxmlformats.org/drawingml/2006/main" prst="rect">
          <a:avLst/>
        </a:prstGeom>
        <a:solidFill xmlns:a="http://schemas.openxmlformats.org/drawingml/2006/main">
          <a:srgbClr val="FFC000"/>
        </a:solidFill>
        <a:effectLst xmlns:a="http://schemas.openxmlformats.org/drawingml/2006/main"/>
      </cdr:spPr>
      <cdr:txBody>
        <a:bodyPr xmlns:a="http://schemas.openxmlformats.org/drawingml/2006/main" wrap="square" lIns="45720" rIns="45720" rtlCol="0" anchor="ctr">
          <a:noAutofit/>
        </a:bodyPr>
        <a:lstStyle xmlns:a="http://schemas.openxmlformats.org/drawingml/2006/main">
          <a:defPPr>
            <a:defRPr lang="en-US"/>
          </a:defPPr>
          <a:lvl1pPr marL="0" indent="0" algn="l" defTabSz="457200" rtl="0" fontAlgn="base">
            <a:spcBef>
              <a:spcPct val="0"/>
            </a:spcBef>
            <a:spcAft>
              <a:spcPct val="0"/>
            </a:spcAft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457200" rtl="0" fontAlgn="base">
            <a:spcBef>
              <a:spcPct val="0"/>
            </a:spcBef>
            <a:spcAft>
              <a:spcPct val="0"/>
            </a:spcAft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457200" rtl="0" fontAlgn="base">
            <a:spcBef>
              <a:spcPct val="0"/>
            </a:spcBef>
            <a:spcAft>
              <a:spcPct val="0"/>
            </a:spcAft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457200" rtl="0" fontAlgn="base">
            <a:spcBef>
              <a:spcPct val="0"/>
            </a:spcBef>
            <a:spcAft>
              <a:spcPct val="0"/>
            </a:spcAft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457200" rtl="0" fontAlgn="base">
            <a:spcBef>
              <a:spcPct val="0"/>
            </a:spcBef>
            <a:spcAft>
              <a:spcPct val="0"/>
            </a:spcAft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4572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4572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4572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457200" rtl="0" eaLnBrk="1" latinLnBrk="0" hangingPunct="1">
            <a:defRPr sz="1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ct val="85000"/>
            </a:lnSpc>
            <a:spcBef>
              <a:spcPts val="700"/>
            </a:spcBef>
          </a:pPr>
          <a:r>
            <a:rPr lang="en-US" sz="1600" b="1" dirty="0"/>
            <a:t>Wage-Loss Benefit System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278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2733" y="0"/>
            <a:ext cx="4033943" cy="35278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0F392D-CAF3-49F9-8E4D-5D6F4779EC40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910" y="3379868"/>
            <a:ext cx="7447280" cy="276534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70320"/>
            <a:ext cx="4033943" cy="3527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2733" y="6670320"/>
            <a:ext cx="4033943" cy="3527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17AC1-63E6-479E-BEB1-0E716122C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400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17AC1-63E6-479E-BEB1-0E716122C3F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789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35188" y="579438"/>
            <a:ext cx="5153025" cy="28987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2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381CC-5A3B-495D-8CAC-D68CE31FD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12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86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Updated 10/14/25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17AC1-63E6-479E-BEB1-0E716122C3F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05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17AC1-63E6-479E-BEB1-0E716122C3F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207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17AC1-63E6-479E-BEB1-0E716122C3F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39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17AC1-63E6-479E-BEB1-0E716122C3F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322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17AC1-63E6-479E-BEB1-0E716122C3F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698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9CC39-DF3E-46A2-8D7B-9EA16D5E9453}" type="datetime1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1468030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9CC39-DF3E-46A2-8D7B-9EA16D5E9453}" type="datetime1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136142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9CC39-DF3E-46A2-8D7B-9EA16D5E9453}" type="datetime1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004277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05027" y="1550034"/>
            <a:ext cx="10181945" cy="1237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CC903-1346-4BAD-B827-E02E562AFB9A}" type="datetime1">
              <a:rPr lang="en-US" smtClean="0"/>
              <a:t>3/31/2026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D9193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2860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847E8-51A3-4BF6-B380-98136CF42914}" type="datetime1">
              <a:rPr lang="en-US" smtClean="0"/>
              <a:t>3/31/2026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D9193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0448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CCI Blank Slide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2590A78-DF4A-489B-B77D-7FF711C5045C}"/>
              </a:ext>
            </a:extLst>
          </p:cNvPr>
          <p:cNvSpPr/>
          <p:nvPr userDrawn="1"/>
        </p:nvSpPr>
        <p:spPr>
          <a:xfrm>
            <a:off x="0" y="1"/>
            <a:ext cx="12192000" cy="6049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 flipH="1">
            <a:off x="621792" y="5730240"/>
            <a:ext cx="10607040" cy="329184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lnSpc>
                <a:spcPct val="85000"/>
              </a:lnSpc>
              <a:spcBef>
                <a:spcPts val="200"/>
              </a:spcBef>
              <a:buNone/>
              <a:defRPr lang="en-US" sz="900" kern="1200" dirty="0">
                <a:solidFill>
                  <a:srgbClr val="505050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05A3337-C4FC-4A75-90EC-098A3BDA14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792" y="182880"/>
            <a:ext cx="10607040" cy="807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lnSpc>
                <a:spcPct val="80000"/>
              </a:lnSpc>
              <a:defRPr sz="36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10838F-89F9-4F24-9CFB-EFFF67EBFB0D}"/>
              </a:ext>
            </a:extLst>
          </p:cNvPr>
          <p:cNvSpPr txBox="1"/>
          <p:nvPr userDrawn="1"/>
        </p:nvSpPr>
        <p:spPr>
          <a:xfrm>
            <a:off x="612648" y="6553201"/>
            <a:ext cx="4511040" cy="287130"/>
          </a:xfrm>
          <a:prstGeom prst="rect">
            <a:avLst/>
          </a:prstGeom>
          <a:noFill/>
        </p:spPr>
        <p:txBody>
          <a:bodyPr wrap="square" lIns="121920" tIns="0" rIns="0" bIns="0" rtlCol="0">
            <a:spAutoFit/>
          </a:bodyPr>
          <a:lstStyle/>
          <a:p>
            <a: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33">
                <a:solidFill>
                  <a:schemeClr val="bg1"/>
                </a:solidFill>
                <a:latin typeface="+mj-lt"/>
              </a:rPr>
              <a:t>© Copyright 2023 National Council on Compensation Insurance, Inc. All Rights Reserved.</a:t>
            </a:r>
          </a:p>
          <a:p>
            <a:endParaRPr lang="en-US" sz="933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469D5FD-6E50-4C3D-971F-4D5C0BA9D4EB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94659" y="6152784"/>
            <a:ext cx="609600" cy="52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36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43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842FF-A714-4CC0-A33F-CC27298E3030}" type="datetime1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461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9CC39-DF3E-46A2-8D7B-9EA16D5E9453}" type="datetime1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870884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9CC39-DF3E-46A2-8D7B-9EA16D5E9453}" type="datetime1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305032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9CC39-DF3E-46A2-8D7B-9EA16D5E9453}" type="datetime1">
              <a:rPr lang="en-US" smtClean="0"/>
              <a:t>3/31/2026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278049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161C8-807D-437B-86C4-DB24AF8E1FB5}" type="datetime1">
              <a:rPr lang="en-US" smtClean="0"/>
              <a:t>3/31/2026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20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54CEE-D399-4BF1-8F34-E2A2F11C604C}" type="datetime1">
              <a:rPr lang="en-US" smtClean="0"/>
              <a:t>3/31/2026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682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A89CC39-DF3E-46A2-8D7B-9EA16D5E9453}" type="datetime1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225661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9CC39-DF3E-46A2-8D7B-9EA16D5E9453}" type="datetime1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135563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A89CC39-DF3E-46A2-8D7B-9EA16D5E9453}" type="datetime1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3588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11" r:id="rId1"/>
    <p:sldLayoutId id="2147484912" r:id="rId2"/>
    <p:sldLayoutId id="2147484913" r:id="rId3"/>
    <p:sldLayoutId id="2147484914" r:id="rId4"/>
    <p:sldLayoutId id="2147484915" r:id="rId5"/>
    <p:sldLayoutId id="2147484916" r:id="rId6"/>
    <p:sldLayoutId id="2147484917" r:id="rId7"/>
    <p:sldLayoutId id="2147484918" r:id="rId8"/>
    <p:sldLayoutId id="2147484919" r:id="rId9"/>
    <p:sldLayoutId id="2147484920" r:id="rId10"/>
    <p:sldLayoutId id="2147484921" r:id="rId11"/>
    <p:sldLayoutId id="2147484922" r:id="rId12"/>
    <p:sldLayoutId id="2147484923" r:id="rId13"/>
    <p:sldLayoutId id="2147484924" r:id="rId14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chart" Target="../charts/chart30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0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hyperlink" Target="http://www.icrb.net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united-states/indiana/indianapolis/the-soldiers-and-sailors-monument-in-indianapolis-indiana.jpg.php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3152" y="19812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73B4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42288" y="3627120"/>
            <a:ext cx="1635252" cy="246278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76943" y="5026152"/>
            <a:ext cx="2005583" cy="92202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522983" y="1585341"/>
            <a:ext cx="8016240" cy="81240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95"/>
              </a:spcBef>
              <a:tabLst>
                <a:tab pos="3283585" algn="l"/>
              </a:tabLst>
            </a:pPr>
            <a:r>
              <a:rPr sz="5200" b="1" dirty="0">
                <a:solidFill>
                  <a:srgbClr val="FFFFFF"/>
                </a:solidFill>
                <a:latin typeface="Calibri"/>
                <a:cs typeface="Calibri"/>
              </a:rPr>
              <a:t>ICRB’S</a:t>
            </a:r>
            <a:r>
              <a:rPr sz="520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5200" b="1" spc="15" dirty="0">
                <a:solidFill>
                  <a:srgbClr val="FFFFFF"/>
                </a:solidFill>
                <a:latin typeface="Calibri"/>
                <a:cs typeface="Calibri"/>
              </a:rPr>
              <a:t>88</a:t>
            </a:r>
            <a:r>
              <a:rPr lang="en-US" sz="5200" b="1" spc="15" baseline="30000" dirty="0">
                <a:solidFill>
                  <a:srgbClr val="FFFFFF"/>
                </a:solidFill>
                <a:latin typeface="Calibri"/>
                <a:cs typeface="Calibri"/>
              </a:rPr>
              <a:t>th</a:t>
            </a:r>
            <a:r>
              <a:rPr lang="en-US" sz="52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200" b="1" spc="-25" dirty="0">
                <a:solidFill>
                  <a:srgbClr val="FFFFFF"/>
                </a:solidFill>
                <a:latin typeface="Calibri"/>
                <a:cs typeface="Calibri"/>
              </a:rPr>
              <a:t>ANNUAL</a:t>
            </a:r>
            <a:r>
              <a:rPr sz="52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200" b="1" spc="-5" dirty="0">
                <a:solidFill>
                  <a:srgbClr val="FFFFFF"/>
                </a:solidFill>
                <a:latin typeface="Calibri"/>
                <a:cs typeface="Calibri"/>
              </a:rPr>
              <a:t>REPORT</a:t>
            </a:r>
            <a:endParaRPr sz="52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92072" y="2729560"/>
            <a:ext cx="513842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5">
                <a:solidFill>
                  <a:srgbClr val="E68652"/>
                </a:solidFill>
                <a:latin typeface="Calibri"/>
                <a:cs typeface="Calibri"/>
              </a:rPr>
              <a:t>THE</a:t>
            </a:r>
            <a:r>
              <a:rPr sz="1800" spc="45">
                <a:solidFill>
                  <a:srgbClr val="E68652"/>
                </a:solidFill>
                <a:latin typeface="Calibri"/>
                <a:cs typeface="Calibri"/>
              </a:rPr>
              <a:t> </a:t>
            </a:r>
            <a:r>
              <a:rPr sz="1800" spc="-35">
                <a:solidFill>
                  <a:srgbClr val="E68652"/>
                </a:solidFill>
                <a:latin typeface="Calibri"/>
                <a:cs typeface="Calibri"/>
              </a:rPr>
              <a:t>STATE</a:t>
            </a:r>
            <a:r>
              <a:rPr sz="1800" spc="30">
                <a:solidFill>
                  <a:srgbClr val="E68652"/>
                </a:solidFill>
                <a:latin typeface="Calibri"/>
                <a:cs typeface="Calibri"/>
              </a:rPr>
              <a:t> </a:t>
            </a:r>
            <a:r>
              <a:rPr sz="1800" spc="10">
                <a:solidFill>
                  <a:srgbClr val="E68652"/>
                </a:solidFill>
                <a:latin typeface="Calibri"/>
                <a:cs typeface="Calibri"/>
              </a:rPr>
              <a:t>OF</a:t>
            </a:r>
            <a:r>
              <a:rPr sz="1800" spc="35">
                <a:solidFill>
                  <a:srgbClr val="E68652"/>
                </a:solidFill>
                <a:latin typeface="Calibri"/>
                <a:cs typeface="Calibri"/>
              </a:rPr>
              <a:t> </a:t>
            </a:r>
            <a:r>
              <a:rPr sz="1800" spc="15">
                <a:solidFill>
                  <a:srgbClr val="E68652"/>
                </a:solidFill>
                <a:latin typeface="Calibri"/>
                <a:cs typeface="Calibri"/>
              </a:rPr>
              <a:t>WORKERS</a:t>
            </a:r>
            <a:r>
              <a:rPr sz="1800" spc="50">
                <a:solidFill>
                  <a:srgbClr val="E68652"/>
                </a:solidFill>
                <a:latin typeface="Calibri"/>
                <a:cs typeface="Calibri"/>
              </a:rPr>
              <a:t> </a:t>
            </a:r>
            <a:r>
              <a:rPr sz="1800" spc="10">
                <a:solidFill>
                  <a:srgbClr val="E68652"/>
                </a:solidFill>
                <a:latin typeface="Calibri"/>
                <a:cs typeface="Calibri"/>
              </a:rPr>
              <a:t>COMPENSATION</a:t>
            </a:r>
            <a:r>
              <a:rPr sz="1800" spc="15">
                <a:solidFill>
                  <a:srgbClr val="E68652"/>
                </a:solidFill>
                <a:latin typeface="Calibri"/>
                <a:cs typeface="Calibri"/>
              </a:rPr>
              <a:t> IN</a:t>
            </a:r>
            <a:r>
              <a:rPr sz="1800" spc="100">
                <a:solidFill>
                  <a:srgbClr val="E68652"/>
                </a:solidFill>
                <a:latin typeface="Calibri"/>
                <a:cs typeface="Calibri"/>
              </a:rPr>
              <a:t> </a:t>
            </a:r>
            <a:r>
              <a:rPr sz="1800" spc="25">
                <a:solidFill>
                  <a:srgbClr val="E68652"/>
                </a:solidFill>
                <a:latin typeface="Calibri"/>
                <a:cs typeface="Calibri"/>
              </a:rPr>
              <a:t>INDIANA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FB8932-BCA0-42D6-904E-EB3FC2D65657}"/>
              </a:ext>
            </a:extLst>
          </p:cNvPr>
          <p:cNvSpPr txBox="1"/>
          <p:nvPr/>
        </p:nvSpPr>
        <p:spPr>
          <a:xfrm>
            <a:off x="4756042" y="5487162"/>
            <a:ext cx="3048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October 2025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853E541-F3E6-4FC0-A320-DB583B777FC3}"/>
              </a:ext>
            </a:extLst>
          </p:cNvPr>
          <p:cNvCxnSpPr/>
          <p:nvPr/>
        </p:nvCxnSpPr>
        <p:spPr>
          <a:xfrm>
            <a:off x="1600200" y="2514600"/>
            <a:ext cx="10058400" cy="0"/>
          </a:xfrm>
          <a:prstGeom prst="line">
            <a:avLst/>
          </a:prstGeom>
          <a:ln w="12700">
            <a:solidFill>
              <a:srgbClr val="A9C6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DC550-22A5-4FD3-A8CF-294A30C15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10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8C55B7-F46F-42C9-A302-B133D4C39E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2700"/>
            <a:ext cx="10871200" cy="8080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Indiana Workers Compensation Premium Volume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00BB61-816F-4E59-B75E-80711C0EB3B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550863"/>
            <a:ext cx="8785225" cy="631825"/>
          </a:xfrm>
        </p:spPr>
        <p:txBody>
          <a:bodyPr>
            <a:normAutofit fontScale="92500" lnSpcReduction="10000"/>
          </a:bodyPr>
          <a:lstStyle/>
          <a:p>
            <a:br>
              <a:rPr lang="en-US" sz="2800" dirty="0"/>
            </a:br>
            <a:r>
              <a:rPr lang="en-US" sz="1600" dirty="0">
                <a:cs typeface="Arial" pitchFamily="34" charset="0"/>
              </a:rPr>
              <a:t>Direct Written Premium in $ Millions</a:t>
            </a:r>
            <a:endParaRPr lang="en-US" sz="1600" dirty="0"/>
          </a:p>
        </p:txBody>
      </p:sp>
      <p:graphicFrame>
        <p:nvGraphicFramePr>
          <p:cNvPr id="9" name="dwp_volume">
            <a:extLst>
              <a:ext uri="{FF2B5EF4-FFF2-40B4-BE49-F238E27FC236}">
                <a16:creationId xmlns:a16="http://schemas.microsoft.com/office/drawing/2014/main" id="{C90A6C0E-0580-29CB-CA1F-AF19293C9E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5024680"/>
              </p:ext>
            </p:extLst>
          </p:nvPr>
        </p:nvGraphicFramePr>
        <p:xfrm>
          <a:off x="603692" y="1375569"/>
          <a:ext cx="10984616" cy="4106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dwp_volume">
            <a:extLst>
              <a:ext uri="{FF2B5EF4-FFF2-40B4-BE49-F238E27FC236}">
                <a16:creationId xmlns:a16="http://schemas.microsoft.com/office/drawing/2014/main" id="{DDDC944F-6536-3F4D-205E-D4E41E2C22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2271031"/>
              </p:ext>
            </p:extLst>
          </p:nvPr>
        </p:nvGraphicFramePr>
        <p:xfrm>
          <a:off x="756092" y="1527969"/>
          <a:ext cx="10984616" cy="4106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4783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422D3B-B52E-4B6E-9BD8-CBFD2ABE3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11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4E5161-1EEF-47B7-9D3D-C1DACD193CC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87363"/>
            <a:ext cx="10871200" cy="246062"/>
          </a:xfrm>
        </p:spPr>
        <p:txBody>
          <a:bodyPr>
            <a:normAutofit fontScale="90000"/>
          </a:bodyPr>
          <a:lstStyle/>
          <a:p>
            <a:r>
              <a:rPr lang="en-US"/>
              <a:t> </a:t>
            </a:r>
          </a:p>
        </p:txBody>
      </p:sp>
      <p:pic>
        <p:nvPicPr>
          <p:cNvPr id="4" name="chart">
            <a:extLst>
              <a:ext uri="{FF2B5EF4-FFF2-40B4-BE49-F238E27FC236}">
                <a16:creationId xmlns:a16="http://schemas.microsoft.com/office/drawing/2014/main" id="{58404A95-6CC8-D6CA-5E33-986AD7B72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10984614" cy="963251"/>
          </a:xfrm>
          <a:prstGeom prst="rect">
            <a:avLst/>
          </a:prstGeom>
        </p:spPr>
      </p:pic>
      <p:graphicFrame>
        <p:nvGraphicFramePr>
          <p:cNvPr id="5" name="ICD">
            <a:extLst>
              <a:ext uri="{FF2B5EF4-FFF2-40B4-BE49-F238E27FC236}">
                <a16:creationId xmlns:a16="http://schemas.microsoft.com/office/drawing/2014/main" id="{A15DABA6-61D3-209E-3ED1-E80E445DB0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5468753"/>
              </p:ext>
            </p:extLst>
          </p:nvPr>
        </p:nvGraphicFramePr>
        <p:xfrm>
          <a:off x="603693" y="1226424"/>
          <a:ext cx="10984614" cy="4405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90199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94CFC-B67E-413F-BDF3-0E949B876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12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AA1C6-5804-4275-AE6C-6EF6044F867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87363"/>
            <a:ext cx="10871200" cy="246062"/>
          </a:xfrm>
        </p:spPr>
        <p:txBody>
          <a:bodyPr>
            <a:normAutofit fontScale="90000"/>
          </a:bodyPr>
          <a:lstStyle/>
          <a:p>
            <a:r>
              <a:rPr lang="en-US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762BD7-73C3-4664-BA39-8F781D4098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141538"/>
            <a:ext cx="8785225" cy="27622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07ACAF-2D6B-63EF-064E-4A81EF53303B}"/>
              </a:ext>
            </a:extLst>
          </p:cNvPr>
          <p:cNvSpPr txBox="1"/>
          <p:nvPr/>
        </p:nvSpPr>
        <p:spPr>
          <a:xfrm>
            <a:off x="533400" y="304800"/>
            <a:ext cx="60952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/>
              <a:t>Indiana Combined Ratios</a:t>
            </a:r>
          </a:p>
        </p:txBody>
      </p:sp>
      <p:graphicFrame>
        <p:nvGraphicFramePr>
          <p:cNvPr id="4" name="combined_ratios">
            <a:extLst>
              <a:ext uri="{FF2B5EF4-FFF2-40B4-BE49-F238E27FC236}">
                <a16:creationId xmlns:a16="http://schemas.microsoft.com/office/drawing/2014/main" id="{1A13AAB9-DDC6-4B06-D2C0-EABB5E09D0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2656620"/>
              </p:ext>
            </p:extLst>
          </p:nvPr>
        </p:nvGraphicFramePr>
        <p:xfrm>
          <a:off x="594360" y="1003283"/>
          <a:ext cx="10974341" cy="47142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07413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note">
            <a:extLst>
              <a:ext uri="{FF2B5EF4-FFF2-40B4-BE49-F238E27FC236}">
                <a16:creationId xmlns:a16="http://schemas.microsoft.com/office/drawing/2014/main" id="{588430A5-54E1-4513-9441-6204879ACE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505050"/>
                </a:solidFill>
              </a:rPr>
              <a:t>Sources: NCCI’s Financial data through 12/31/2024 and NAIC’s Annual Statement data.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EE23C2BB-8540-4687-B5C4-59E862A3F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82880"/>
            <a:ext cx="10607040" cy="707124"/>
          </a:xfrm>
        </p:spPr>
        <p:txBody>
          <a:bodyPr/>
          <a:lstStyle/>
          <a:p>
            <a:r>
              <a:rPr lang="en-US"/>
              <a:t>Indiana Combined Ratios by Component</a:t>
            </a:r>
            <a:br>
              <a:rPr lang="en-US" sz="900"/>
            </a:br>
            <a:br>
              <a:rPr lang="en-US" sz="900"/>
            </a:br>
            <a:endParaRPr lang="en-US" sz="2400"/>
          </a:p>
        </p:txBody>
      </p:sp>
      <p:graphicFrame>
        <p:nvGraphicFramePr>
          <p:cNvPr id="4" name="cr_components">
            <a:extLst>
              <a:ext uri="{FF2B5EF4-FFF2-40B4-BE49-F238E27FC236}">
                <a16:creationId xmlns:a16="http://schemas.microsoft.com/office/drawing/2014/main" id="{87C7B09A-E862-4DD8-BB83-21DEEB958A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5052892"/>
              </p:ext>
            </p:extLst>
          </p:nvPr>
        </p:nvGraphicFramePr>
        <p:xfrm>
          <a:off x="594360" y="798576"/>
          <a:ext cx="11003279" cy="49331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E232AAC-FD34-4528-847D-6CF0A975766B}"/>
              </a:ext>
            </a:extLst>
          </p:cNvPr>
          <p:cNvSpPr txBox="1"/>
          <p:nvPr/>
        </p:nvSpPr>
        <p:spPr>
          <a:xfrm>
            <a:off x="1445168" y="2573108"/>
            <a:ext cx="2309114" cy="280947"/>
          </a:xfrm>
          <a:prstGeom prst="rect">
            <a:avLst/>
          </a:prstGeom>
          <a:noFill/>
        </p:spPr>
        <p:txBody>
          <a:bodyPr wrap="square" lIns="64870" tIns="32435" rIns="64870" bIns="32435" rtlCol="0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EF7C00"/>
                </a:solidFill>
                <a:latin typeface="Calibri"/>
              </a:rPr>
              <a:t>Underwriting Expense Ratio</a:t>
            </a:r>
          </a:p>
        </p:txBody>
      </p:sp>
    </p:spTree>
    <p:extLst>
      <p:ext uri="{BB962C8B-B14F-4D97-AF65-F5344CB8AC3E}">
        <p14:creationId xmlns:p14="http://schemas.microsoft.com/office/powerpoint/2010/main" val="381558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6E3633-6685-407D-A649-CF64A9422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14</a:t>
            </a:fld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10914063" cy="762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ctr"/>
            <a:r>
              <a:rPr lang="en-US" sz="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Indiana</a:t>
            </a:r>
            <a:r>
              <a:rPr lang="en-US" sz="3200" kern="1200" spc="-2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spc="-3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Intrastate</a:t>
            </a:r>
            <a:r>
              <a:rPr lang="en-US" sz="3200" kern="1200" spc="-1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Experience</a:t>
            </a:r>
            <a:r>
              <a:rPr lang="en-US" sz="3200" kern="1200" spc="-25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spc="-1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Rating</a:t>
            </a:r>
            <a:endParaRPr lang="en-US" sz="32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3400" y="1752600"/>
            <a:ext cx="1698271" cy="6332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ts val="100"/>
              </a:spcBef>
            </a:pPr>
            <a:r>
              <a:rPr lang="en-US" sz="1400" i="1" dirty="0"/>
              <a:t>2024</a:t>
            </a:r>
            <a:r>
              <a:rPr lang="en-US" sz="1400" i="1" spc="375" dirty="0"/>
              <a:t> </a:t>
            </a:r>
            <a:r>
              <a:rPr lang="en-US" sz="1400" i="1" spc="-5" dirty="0"/>
              <a:t>Rating</a:t>
            </a:r>
            <a:r>
              <a:rPr lang="en-US" sz="1400" i="1" spc="-30" dirty="0"/>
              <a:t> </a:t>
            </a:r>
            <a:r>
              <a:rPr lang="en-US" sz="1400" i="1" spc="-15" dirty="0"/>
              <a:t>Effective</a:t>
            </a:r>
            <a:r>
              <a:rPr lang="en-US" sz="1400" i="1" spc="-30" dirty="0"/>
              <a:t> </a:t>
            </a:r>
            <a:r>
              <a:rPr lang="en-US" sz="1400" i="1" spc="-10" dirty="0"/>
              <a:t>Dates</a:t>
            </a:r>
            <a:endParaRPr lang="en-US" sz="1400" i="1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EE844B0-DBAB-B21C-FCB0-32815BDFE8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8610357"/>
              </p:ext>
            </p:extLst>
          </p:nvPr>
        </p:nvGraphicFramePr>
        <p:xfrm>
          <a:off x="2258568" y="987552"/>
          <a:ext cx="7635239" cy="5010907"/>
        </p:xfrm>
        <a:graphic>
          <a:graphicData uri="http://schemas.openxmlformats.org/drawingml/2006/table">
            <a:tbl>
              <a:tblPr/>
              <a:tblGrid>
                <a:gridCol w="1932799">
                  <a:extLst>
                    <a:ext uri="{9D8B030D-6E8A-4147-A177-3AD203B41FA5}">
                      <a16:colId xmlns:a16="http://schemas.microsoft.com/office/drawing/2014/main" val="2950403965"/>
                    </a:ext>
                  </a:extLst>
                </a:gridCol>
                <a:gridCol w="1206283">
                  <a:extLst>
                    <a:ext uri="{9D8B030D-6E8A-4147-A177-3AD203B41FA5}">
                      <a16:colId xmlns:a16="http://schemas.microsoft.com/office/drawing/2014/main" val="1075372673"/>
                    </a:ext>
                  </a:extLst>
                </a:gridCol>
                <a:gridCol w="1206283">
                  <a:extLst>
                    <a:ext uri="{9D8B030D-6E8A-4147-A177-3AD203B41FA5}">
                      <a16:colId xmlns:a16="http://schemas.microsoft.com/office/drawing/2014/main" val="3513199928"/>
                    </a:ext>
                  </a:extLst>
                </a:gridCol>
                <a:gridCol w="1480443">
                  <a:extLst>
                    <a:ext uri="{9D8B030D-6E8A-4147-A177-3AD203B41FA5}">
                      <a16:colId xmlns:a16="http://schemas.microsoft.com/office/drawing/2014/main" val="278272206"/>
                    </a:ext>
                  </a:extLst>
                </a:gridCol>
                <a:gridCol w="1809431">
                  <a:extLst>
                    <a:ext uri="{9D8B030D-6E8A-4147-A177-3AD203B41FA5}">
                      <a16:colId xmlns:a16="http://schemas.microsoft.com/office/drawing/2014/main" val="178433743"/>
                    </a:ext>
                  </a:extLst>
                </a:gridCol>
              </a:tblGrid>
              <a:tr h="915127">
                <a:tc gridSpan="3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INDIANA INTRASTATE EXPERIENCE RATING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2103951"/>
                  </a:ext>
                </a:extLst>
              </a:tr>
              <a:tr h="127461">
                <a:tc gridSpan="5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2024 RATING EFFECTIVE DATES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9219499"/>
                  </a:ext>
                </a:extLst>
              </a:tr>
              <a:tr h="1192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9327579"/>
                  </a:ext>
                </a:extLst>
              </a:tr>
              <a:tr h="1192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 Range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Counts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of Total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Range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Percent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4120403"/>
                  </a:ext>
                </a:extLst>
              </a:tr>
              <a:tr h="1192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0.01-0.49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0.02%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0087072"/>
                  </a:ext>
                </a:extLst>
              </a:tr>
              <a:tr h="1192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0.50-0.59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0.15%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793928"/>
                  </a:ext>
                </a:extLst>
              </a:tr>
              <a:tr h="1192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0.60-0.69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333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1.31%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0.01 - 0.69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1.48%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1475619"/>
                  </a:ext>
                </a:extLst>
              </a:tr>
              <a:tr h="1192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0.70-0.79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1,364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5.39%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807781"/>
                  </a:ext>
                </a:extLst>
              </a:tr>
              <a:tr h="1192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0.80-0.89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5,946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23.48%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067843"/>
                  </a:ext>
                </a:extLst>
              </a:tr>
              <a:tr h="1192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0.90-0.99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13,294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52.49%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0.70 - 0.99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81.35%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7103972"/>
                  </a:ext>
                </a:extLst>
              </a:tr>
              <a:tr h="1192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1.00-1.09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900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3.55%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6091127"/>
                  </a:ext>
                </a:extLst>
              </a:tr>
              <a:tr h="1192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1.10-1.19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651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2.57%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5164448"/>
                  </a:ext>
                </a:extLst>
              </a:tr>
              <a:tr h="1192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1.20-1.29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648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2.56%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1209288"/>
                  </a:ext>
                </a:extLst>
              </a:tr>
              <a:tr h="1192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1.30-1.39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777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3.07%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9652507"/>
                  </a:ext>
                </a:extLst>
              </a:tr>
              <a:tr h="1192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1.40-1.49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596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2.35%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1.00 - 1.49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14.10%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240543"/>
                  </a:ext>
                </a:extLst>
              </a:tr>
              <a:tr h="1192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1.50-1.59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297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1.17%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788445"/>
                  </a:ext>
                </a:extLst>
              </a:tr>
              <a:tr h="1192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1.60-1.69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210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0.83%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24937"/>
                  </a:ext>
                </a:extLst>
              </a:tr>
              <a:tr h="1192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1.70-1.79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0.49%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461971"/>
                  </a:ext>
                </a:extLst>
              </a:tr>
              <a:tr h="1192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1.80-1.89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0.24%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4871133"/>
                  </a:ext>
                </a:extLst>
              </a:tr>
              <a:tr h="1192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1.90-1.99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0.09%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29600"/>
                  </a:ext>
                </a:extLst>
              </a:tr>
              <a:tr h="1192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2.00-2.49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0.23%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40412"/>
                  </a:ext>
                </a:extLst>
              </a:tr>
              <a:tr h="1192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2.50-2.99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0.01%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2394442"/>
                  </a:ext>
                </a:extLst>
              </a:tr>
              <a:tr h="1192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3.00-3.99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0.00%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421967"/>
                  </a:ext>
                </a:extLst>
              </a:tr>
              <a:tr h="1192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4.00 and Up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0.00%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1.50 &amp; Up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3.07%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889632"/>
                  </a:ext>
                </a:extLst>
              </a:tr>
              <a:tr h="1192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25,329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100.00%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100.00%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9596138"/>
                  </a:ext>
                </a:extLst>
              </a:tr>
              <a:tr h="17024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215890"/>
                  </a:ext>
                </a:extLst>
              </a:tr>
              <a:tr h="1192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LOWEST MOD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0.42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4512334"/>
                  </a:ext>
                </a:extLst>
              </a:tr>
              <a:tr h="1192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HIGHEST MOD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3.08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5049894"/>
                  </a:ext>
                </a:extLst>
              </a:tr>
              <a:tr h="1381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STATISTICAL MODE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0.94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337495"/>
                  </a:ext>
                </a:extLst>
              </a:tr>
              <a:tr h="11731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AVERAGE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0.97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95362"/>
                  </a:ext>
                </a:extLst>
              </a:tr>
              <a:tr h="22120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CREDIT MODS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20,979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6019466"/>
                  </a:ext>
                </a:extLst>
              </a:tr>
              <a:tr h="22120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UNITY MODS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127825"/>
                  </a:ext>
                </a:extLst>
              </a:tr>
              <a:tr h="1192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DEBIT MODS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4,235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75" marR="3875" marT="38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8932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6641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59" y="-2337"/>
            <a:ext cx="6377834" cy="6862674"/>
            <a:chOff x="-20849" y="-4674"/>
            <a:chExt cx="6377834" cy="6862674"/>
          </a:xfrm>
          <a:solidFill>
            <a:srgbClr val="A9C6CD"/>
          </a:solidFill>
        </p:grpSpPr>
        <p:sp>
          <p:nvSpPr>
            <p:cNvPr id="3" name="object 3"/>
            <p:cNvSpPr/>
            <p:nvPr/>
          </p:nvSpPr>
          <p:spPr>
            <a:xfrm>
              <a:off x="0" y="0"/>
              <a:ext cx="6356985" cy="6858000"/>
            </a:xfrm>
            <a:custGeom>
              <a:avLst/>
              <a:gdLst/>
              <a:ahLst/>
              <a:cxnLst/>
              <a:rect l="l" t="t" r="r" b="b"/>
              <a:pathLst>
                <a:path w="6356985" h="6858000">
                  <a:moveTo>
                    <a:pt x="6356604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3678936" y="6857999"/>
                  </a:lnTo>
                  <a:lnTo>
                    <a:pt x="635660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-20849" y="-4674"/>
              <a:ext cx="5980430" cy="6858000"/>
            </a:xfrm>
            <a:custGeom>
              <a:avLst/>
              <a:gdLst/>
              <a:ahLst/>
              <a:cxnLst/>
              <a:rect l="l" t="t" r="r" b="b"/>
              <a:pathLst>
                <a:path w="5980430" h="6858000">
                  <a:moveTo>
                    <a:pt x="5980176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3302380" y="6857999"/>
                  </a:lnTo>
                  <a:lnTo>
                    <a:pt x="5980176" y="0"/>
                  </a:lnTo>
                  <a:close/>
                </a:path>
              </a:pathLst>
            </a:custGeom>
            <a:solidFill>
              <a:srgbClr val="273C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4161B7-5C57-4288-B8E5-F91D9E04E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15</a:t>
            </a:fld>
            <a:endParaRPr lang="en-US"/>
          </a:p>
        </p:txBody>
      </p:sp>
      <p:sp>
        <p:nvSpPr>
          <p:cNvPr id="5" name="object 5"/>
          <p:cNvSpPr txBox="1">
            <a:spLocks noGrp="1"/>
          </p:cNvSpPr>
          <p:nvPr>
            <p:ph type="title" idx="4294967295"/>
          </p:nvPr>
        </p:nvSpPr>
        <p:spPr>
          <a:xfrm>
            <a:off x="502920" y="405892"/>
            <a:ext cx="3668713" cy="25987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spc="-105" dirty="0">
                <a:solidFill>
                  <a:schemeClr val="bg1"/>
                </a:solidFill>
                <a:latin typeface="Calibri"/>
                <a:cs typeface="Calibri"/>
              </a:rPr>
              <a:t>Top</a:t>
            </a:r>
            <a:r>
              <a:rPr lang="en-US" sz="3600" b="1" spc="-4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Calibri"/>
                <a:cs typeface="Calibri"/>
              </a:rPr>
              <a:t>10 Indiana</a:t>
            </a:r>
            <a:r>
              <a:rPr lang="en-US" b="1" dirty="0">
                <a:solidFill>
                  <a:schemeClr val="bg1"/>
                </a:solidFill>
                <a:latin typeface="Calibri"/>
                <a:cs typeface="Calibri"/>
              </a:rPr>
              <a:t> Workers Compensation</a:t>
            </a:r>
            <a:r>
              <a:rPr lang="en-US" sz="3600" b="1" spc="-4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3600" b="1" spc="-10" dirty="0">
                <a:solidFill>
                  <a:schemeClr val="bg1"/>
                </a:solidFill>
                <a:latin typeface="Calibri"/>
                <a:cs typeface="Calibri"/>
              </a:rPr>
              <a:t>Insurers</a:t>
            </a:r>
            <a:endParaRPr lang="en-US" sz="36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7357051"/>
              </p:ext>
            </p:extLst>
          </p:nvPr>
        </p:nvGraphicFramePr>
        <p:xfrm>
          <a:off x="5946541" y="1426095"/>
          <a:ext cx="4272683" cy="40011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95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8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0360">
                <a:tc>
                  <a:txBody>
                    <a:bodyPr/>
                    <a:lstStyle/>
                    <a:p>
                      <a:pPr marL="31750">
                        <a:lnSpc>
                          <a:spcPts val="1995"/>
                        </a:lnSpc>
                      </a:pPr>
                      <a:r>
                        <a:rPr sz="2100" spc="-3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1.</a:t>
                      </a:r>
                      <a:r>
                        <a:rPr lang="en-US" sz="2100" spc="-3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3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Travelers</a:t>
                      </a:r>
                      <a:r>
                        <a:rPr sz="2100" spc="15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5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Group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995"/>
                        </a:lnSpc>
                      </a:pP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63</a:t>
                      </a: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,</a:t>
                      </a:r>
                      <a:r>
                        <a:rPr lang="en-US"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782</a:t>
                      </a: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,000</a:t>
                      </a:r>
                      <a:endParaRPr sz="21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65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2100" spc="-5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2.</a:t>
                      </a:r>
                      <a:r>
                        <a:rPr lang="en-US" sz="2100" spc="-5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5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AF</a:t>
                      </a:r>
                      <a:r>
                        <a:rPr sz="2100" spc="-4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5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Group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698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53</a:t>
                      </a: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,</a:t>
                      </a:r>
                      <a:r>
                        <a:rPr lang="en-US"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391</a:t>
                      </a: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,000</a:t>
                      </a:r>
                      <a:endParaRPr sz="2100" dirty="0">
                        <a:latin typeface="Calibri"/>
                        <a:cs typeface="Calibri"/>
                      </a:endParaRPr>
                    </a:p>
                  </a:txBody>
                  <a:tcPr marL="0" marR="0" marT="698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529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2100" spc="-5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3.</a:t>
                      </a:r>
                      <a:r>
                        <a:rPr lang="en-US" sz="2100" spc="-5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5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Liberty</a:t>
                      </a:r>
                      <a:r>
                        <a:rPr sz="2100" spc="-3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5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Mutual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698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lang="en-US"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$47</a:t>
                      </a: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,</a:t>
                      </a:r>
                      <a:r>
                        <a:rPr lang="en-US"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985</a:t>
                      </a: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,000</a:t>
                      </a:r>
                      <a:endParaRPr sz="2100" dirty="0">
                        <a:latin typeface="Calibri"/>
                        <a:cs typeface="Calibri"/>
                      </a:endParaRPr>
                    </a:p>
                  </a:txBody>
                  <a:tcPr marL="0" marR="0" marT="698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529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4.</a:t>
                      </a:r>
                      <a:r>
                        <a:rPr lang="en-US"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 Great American</a:t>
                      </a:r>
                      <a:endParaRPr sz="2100" dirty="0">
                        <a:latin typeface="Calibri"/>
                        <a:cs typeface="Calibri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37</a:t>
                      </a: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,</a:t>
                      </a:r>
                      <a:r>
                        <a:rPr lang="en-US"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677</a:t>
                      </a: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,000</a:t>
                      </a:r>
                      <a:endParaRPr sz="2100" dirty="0">
                        <a:latin typeface="Calibri"/>
                        <a:cs typeface="Calibri"/>
                      </a:endParaRPr>
                    </a:p>
                  </a:txBody>
                  <a:tcPr marL="0" marR="0" marT="762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402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5.</a:t>
                      </a:r>
                      <a:r>
                        <a:rPr lang="en-US"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 Zurich</a:t>
                      </a:r>
                      <a:endParaRPr sz="2100" dirty="0">
                        <a:latin typeface="Calibri"/>
                        <a:cs typeface="Calibri"/>
                      </a:endParaRPr>
                    </a:p>
                  </a:txBody>
                  <a:tcPr marL="0" marR="0" marT="698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37</a:t>
                      </a: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,</a:t>
                      </a:r>
                      <a:r>
                        <a:rPr lang="en-US"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309</a:t>
                      </a: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,000</a:t>
                      </a:r>
                      <a:endParaRPr sz="2100" dirty="0">
                        <a:latin typeface="Calibri"/>
                        <a:cs typeface="Calibri"/>
                      </a:endParaRPr>
                    </a:p>
                  </a:txBody>
                  <a:tcPr marL="0" marR="0" marT="698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529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2100" spc="-1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6.</a:t>
                      </a:r>
                      <a:r>
                        <a:rPr lang="en-US" sz="2100" spc="-1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 Chubb</a:t>
                      </a:r>
                      <a:endParaRPr sz="2100" dirty="0">
                        <a:latin typeface="Calibri"/>
                        <a:cs typeface="Calibri"/>
                      </a:endParaRPr>
                    </a:p>
                  </a:txBody>
                  <a:tcPr marL="0" marR="0" marT="698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33</a:t>
                      </a: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,</a:t>
                      </a:r>
                      <a:r>
                        <a:rPr lang="en-US"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437</a:t>
                      </a: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,000</a:t>
                      </a:r>
                      <a:endParaRPr sz="2100" dirty="0">
                        <a:latin typeface="Calibri"/>
                        <a:cs typeface="Calibri"/>
                      </a:endParaRPr>
                    </a:p>
                  </a:txBody>
                  <a:tcPr marL="0" marR="0" marT="698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529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2100" spc="-10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7.</a:t>
                      </a:r>
                      <a:r>
                        <a:rPr lang="en-US" sz="2100" spc="-10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 Hartford</a:t>
                      </a:r>
                      <a:endParaRPr sz="2100" dirty="0">
                        <a:latin typeface="Calibri"/>
                        <a:cs typeface="Calibri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32</a:t>
                      </a: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,</a:t>
                      </a:r>
                      <a:r>
                        <a:rPr lang="en-US"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387</a:t>
                      </a: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,000</a:t>
                      </a:r>
                      <a:endParaRPr sz="2100" dirty="0">
                        <a:latin typeface="Calibri"/>
                        <a:cs typeface="Calibri"/>
                      </a:endParaRPr>
                    </a:p>
                  </a:txBody>
                  <a:tcPr marL="0" marR="0" marT="762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465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8</a:t>
                      </a:r>
                      <a:r>
                        <a:rPr lang="en-US"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. Old Republic</a:t>
                      </a:r>
                      <a:endParaRPr sz="2100" dirty="0">
                        <a:latin typeface="Calibri"/>
                        <a:cs typeface="Calibri"/>
                      </a:endParaRPr>
                    </a:p>
                  </a:txBody>
                  <a:tcPr marL="0" marR="0" marT="698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$2</a:t>
                      </a:r>
                      <a:r>
                        <a:rPr lang="en-US"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8</a:t>
                      </a: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,</a:t>
                      </a:r>
                      <a:r>
                        <a:rPr lang="en-US"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660</a:t>
                      </a: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,000</a:t>
                      </a:r>
                      <a:endParaRPr sz="2100" dirty="0">
                        <a:latin typeface="Calibri"/>
                        <a:cs typeface="Calibri"/>
                      </a:endParaRPr>
                    </a:p>
                  </a:txBody>
                  <a:tcPr marL="0" marR="0" marT="698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529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2100" spc="-10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9.</a:t>
                      </a:r>
                      <a:r>
                        <a:rPr lang="en-US" sz="2100" spc="-10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2100" spc="-10" dirty="0" err="1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Encova</a:t>
                      </a:r>
                      <a:endParaRPr sz="2100" dirty="0">
                        <a:latin typeface="Calibri"/>
                        <a:cs typeface="Calibri"/>
                      </a:endParaRPr>
                    </a:p>
                  </a:txBody>
                  <a:tcPr marL="0" marR="0" marT="698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21</a:t>
                      </a: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,</a:t>
                      </a:r>
                      <a:r>
                        <a:rPr lang="en-US"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056</a:t>
                      </a: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,000</a:t>
                      </a:r>
                      <a:endParaRPr sz="2100" dirty="0">
                        <a:latin typeface="Calibri"/>
                        <a:cs typeface="Calibri"/>
                      </a:endParaRPr>
                    </a:p>
                  </a:txBody>
                  <a:tcPr marL="0" marR="0" marT="6985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099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2100" spc="-10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10.</a:t>
                      </a:r>
                      <a:r>
                        <a:rPr lang="en-US" sz="2100" spc="-10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Auto Owners</a:t>
                      </a:r>
                      <a:endParaRPr sz="2100" dirty="0">
                        <a:latin typeface="Calibri"/>
                        <a:cs typeface="Calibri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20</a:t>
                      </a: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,</a:t>
                      </a:r>
                      <a:r>
                        <a:rPr lang="en-US"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670</a:t>
                      </a:r>
                      <a:r>
                        <a:rPr sz="2100" spc="-5" dirty="0">
                          <a:solidFill>
                            <a:srgbClr val="273B46"/>
                          </a:solidFill>
                          <a:latin typeface="Calibri"/>
                          <a:cs typeface="Calibri"/>
                        </a:rPr>
                        <a:t>,000</a:t>
                      </a:r>
                      <a:endParaRPr sz="2100" dirty="0">
                        <a:latin typeface="Calibri"/>
                        <a:cs typeface="Calibri"/>
                      </a:endParaRPr>
                    </a:p>
                  </a:txBody>
                  <a:tcPr marL="0" marR="0" marT="762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2" name="Picture 11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AA21A07-5E87-41A3-A39E-1ACB408313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388284"/>
            <a:ext cx="2670995" cy="323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353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7AD9D5-7F16-40E2-99A2-AE25ADBDC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81D60167-4931-47E6-BA6A-407CBD079E47}" type="slidenum">
              <a:rPr lang="en-US">
                <a:solidFill>
                  <a:srgbClr val="0A304A"/>
                </a:solidFill>
              </a:rPr>
              <a:pPr defTabSz="914400">
                <a:spcAft>
                  <a:spcPts val="600"/>
                </a:spcAft>
              </a:pPr>
              <a:t>16</a:t>
            </a:fld>
            <a:endParaRPr lang="en-US">
              <a:solidFill>
                <a:srgbClr val="0A304A"/>
              </a:solidFill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2047431" y="639001"/>
            <a:ext cx="8516937" cy="6143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12700">
              <a:lnSpc>
                <a:spcPct val="90000"/>
              </a:lnSpc>
            </a:pPr>
            <a:r>
              <a:rPr lang="en-US" sz="3200" spc="-120" dirty="0">
                <a:latin typeface="Calibri" panose="020F0502020204030204" pitchFamily="34" charset="0"/>
                <a:cs typeface="Calibri" panose="020F0502020204030204" pitchFamily="34" charset="0"/>
              </a:rPr>
              <a:t>Top</a:t>
            </a:r>
            <a:r>
              <a:rPr lang="en-US" sz="3200" spc="-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spc="-125" dirty="0">
                <a:latin typeface="Calibri" panose="020F0502020204030204" pitchFamily="34" charset="0"/>
                <a:cs typeface="Calibri" panose="020F0502020204030204" pitchFamily="34" charset="0"/>
              </a:rPr>
              <a:t>Ten</a:t>
            </a:r>
            <a:r>
              <a:rPr lang="en-US" sz="3200" spc="-10" dirty="0">
                <a:latin typeface="Calibri" panose="020F0502020204030204" pitchFamily="34" charset="0"/>
                <a:cs typeface="Calibri" panose="020F0502020204030204" pitchFamily="34" charset="0"/>
              </a:rPr>
              <a:t> Class </a:t>
            </a:r>
            <a:r>
              <a:rPr lang="en-US" sz="3200" spc="-5" dirty="0">
                <a:latin typeface="Calibri" panose="020F0502020204030204" pitchFamily="34" charset="0"/>
                <a:cs typeface="Calibri" panose="020F0502020204030204" pitchFamily="34" charset="0"/>
              </a:rPr>
              <a:t>Codes</a:t>
            </a:r>
            <a:r>
              <a:rPr lang="en-US" sz="3200" spc="-1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spc="-15" dirty="0">
                <a:latin typeface="Calibri" panose="020F0502020204030204" pitchFamily="34" charset="0"/>
                <a:cs typeface="Calibri" panose="020F0502020204030204" pitchFamily="34" charset="0"/>
              </a:rPr>
              <a:t>By Premium Size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spc="-25" dirty="0">
                <a:latin typeface="Calibri" panose="020F0502020204030204" pitchFamily="34" charset="0"/>
                <a:cs typeface="Calibri" panose="020F0502020204030204" pitchFamily="34" charset="0"/>
              </a:rPr>
              <a:t>Voluntary</a:t>
            </a:r>
            <a:r>
              <a:rPr lang="en-US" sz="3200" spc="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spc="-20" dirty="0">
                <a:latin typeface="Calibri" panose="020F0502020204030204" pitchFamily="34" charset="0"/>
                <a:cs typeface="Calibri" panose="020F0502020204030204" pitchFamily="34" charset="0"/>
              </a:rPr>
              <a:t>Market-</a:t>
            </a:r>
            <a:r>
              <a:rPr lang="en-US" sz="3200" spc="4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spc="-15" dirty="0">
                <a:latin typeface="Calibri" panose="020F0502020204030204" pitchFamily="34" charset="0"/>
                <a:cs typeface="Calibri" panose="020F0502020204030204" pitchFamily="34" charset="0"/>
              </a:rPr>
              <a:t>Policy</a:t>
            </a:r>
            <a:r>
              <a:rPr lang="en-US" sz="3200" spc="1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spc="-65" dirty="0">
                <a:latin typeface="Calibri" panose="020F0502020204030204" pitchFamily="34" charset="0"/>
                <a:cs typeface="Calibri" panose="020F0502020204030204" pitchFamily="34" charset="0"/>
              </a:rPr>
              <a:t>Year</a:t>
            </a:r>
            <a:r>
              <a:rPr lang="en-US" sz="3200" spc="1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spc="-5" dirty="0">
                <a:latin typeface="Calibri" panose="020F0502020204030204" pitchFamily="34" charset="0"/>
                <a:cs typeface="Calibri" panose="020F0502020204030204" pitchFamily="34" charset="0"/>
              </a:rPr>
              <a:t>2024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-949169" y="2857769"/>
            <a:ext cx="7045169" cy="11424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5" algn="just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tabLst>
                <a:tab pos="5925185" algn="l"/>
                <a:tab pos="7290434" algn="l"/>
              </a:tabLst>
            </a:pPr>
            <a:endParaRPr lang="en-US" sz="1200" dirty="0">
              <a:solidFill>
                <a:srgbClr val="0F496F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31EA7C6-0514-11F3-EA62-3C6E336BC4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4199633"/>
              </p:ext>
            </p:extLst>
          </p:nvPr>
        </p:nvGraphicFramePr>
        <p:xfrm>
          <a:off x="3014517" y="1658685"/>
          <a:ext cx="4875197" cy="32992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6914">
                  <a:extLst>
                    <a:ext uri="{9D8B030D-6E8A-4147-A177-3AD203B41FA5}">
                      <a16:colId xmlns:a16="http://schemas.microsoft.com/office/drawing/2014/main" val="1467285219"/>
                    </a:ext>
                  </a:extLst>
                </a:gridCol>
                <a:gridCol w="893764">
                  <a:extLst>
                    <a:ext uri="{9D8B030D-6E8A-4147-A177-3AD203B41FA5}">
                      <a16:colId xmlns:a16="http://schemas.microsoft.com/office/drawing/2014/main" val="812539806"/>
                    </a:ext>
                  </a:extLst>
                </a:gridCol>
                <a:gridCol w="422406">
                  <a:extLst>
                    <a:ext uri="{9D8B030D-6E8A-4147-A177-3AD203B41FA5}">
                      <a16:colId xmlns:a16="http://schemas.microsoft.com/office/drawing/2014/main" val="3994182678"/>
                    </a:ext>
                  </a:extLst>
                </a:gridCol>
                <a:gridCol w="353284">
                  <a:extLst>
                    <a:ext uri="{9D8B030D-6E8A-4147-A177-3AD203B41FA5}">
                      <a16:colId xmlns:a16="http://schemas.microsoft.com/office/drawing/2014/main" val="2733513320"/>
                    </a:ext>
                  </a:extLst>
                </a:gridCol>
                <a:gridCol w="1382416">
                  <a:extLst>
                    <a:ext uri="{9D8B030D-6E8A-4147-A177-3AD203B41FA5}">
                      <a16:colId xmlns:a16="http://schemas.microsoft.com/office/drawing/2014/main" val="1977298555"/>
                    </a:ext>
                  </a:extLst>
                </a:gridCol>
                <a:gridCol w="1126413">
                  <a:extLst>
                    <a:ext uri="{9D8B030D-6E8A-4147-A177-3AD203B41FA5}">
                      <a16:colId xmlns:a16="http://schemas.microsoft.com/office/drawing/2014/main" val="864026237"/>
                    </a:ext>
                  </a:extLst>
                </a:gridCol>
              </a:tblGrid>
              <a:tr h="215639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Voluntary Market</a:t>
                      </a:r>
                      <a:endParaRPr lang="en-US" sz="1000" b="1" i="1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782006037"/>
                  </a:ext>
                </a:extLst>
              </a:tr>
              <a:tr h="215639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Largest Premium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078834505"/>
                  </a:ext>
                </a:extLst>
              </a:tr>
              <a:tr h="2156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Rank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Premium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Code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Class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Count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259285280"/>
                  </a:ext>
                </a:extLst>
              </a:tr>
              <a:tr h="215639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$73,492,812 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3.9%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7219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Trucking NOC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       2214 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245559112"/>
                  </a:ext>
                </a:extLst>
              </a:tr>
              <a:tr h="215639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$38,102,977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3.4%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8810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Clerical Office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   43,190 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4010747079"/>
                  </a:ext>
                </a:extLst>
              </a:tr>
              <a:tr h="215639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effectLst/>
                          <a:latin typeface="Verdana" panose="020B0604030504040204" pitchFamily="34" charset="0"/>
                        </a:rPr>
                        <a:t>3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$27,768,998 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2.5%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8017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Store: Retail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    4,016 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587048128"/>
                  </a:ext>
                </a:extLst>
              </a:tr>
              <a:tr h="215639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effectLst/>
                          <a:latin typeface="Verdana" panose="020B0604030504040204" pitchFamily="34" charset="0"/>
                        </a:rPr>
                        <a:t>4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$27,766,967 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2.5%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1016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Coal Mining NOC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         12 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645494532"/>
                  </a:ext>
                </a:extLst>
              </a:tr>
              <a:tr h="215639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effectLst/>
                          <a:latin typeface="Verdana" panose="020B0604030504040204" pitchFamily="34" charset="0"/>
                        </a:rPr>
                        <a:t>5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$27,191,404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2.4%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8380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Auto Repair Shop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    4,037 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4138203730"/>
                  </a:ext>
                </a:extLst>
              </a:tr>
              <a:tr h="215639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effectLst/>
                          <a:latin typeface="Verdana" panose="020B0604030504040204" pitchFamily="34" charset="0"/>
                        </a:rPr>
                        <a:t>6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$20,515,035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1.8%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7380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Drivers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    3,524 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445103478"/>
                  </a:ext>
                </a:extLst>
              </a:tr>
              <a:tr h="215639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effectLst/>
                          <a:latin typeface="Verdana" panose="020B0604030504040204" pitchFamily="34" charset="0"/>
                        </a:rPr>
                        <a:t>7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$19,590,384 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1.7%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9082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Restaurant/Caterer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    4,172 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300051632"/>
                  </a:ext>
                </a:extLst>
              </a:tr>
              <a:tr h="215639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effectLst/>
                          <a:latin typeface="Verdana" panose="020B0604030504040204" pitchFamily="34" charset="0"/>
                        </a:rPr>
                        <a:t>8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$18,480,618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1.6%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8829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Nursing Home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       170 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339296148"/>
                  </a:ext>
                </a:extLst>
              </a:tr>
              <a:tr h="215639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effectLst/>
                          <a:latin typeface="Verdana" panose="020B0604030504040204" pitchFamily="34" charset="0"/>
                        </a:rPr>
                        <a:t>9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$18,091,893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1.6%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3632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Machine Shop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    1,241 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4152324522"/>
                  </a:ext>
                </a:extLst>
              </a:tr>
              <a:tr h="3558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Top 10 Total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 dirty="0">
                          <a:effectLst/>
                        </a:rPr>
                        <a:t>$271,001,088 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>
                          <a:effectLst/>
                        </a:rPr>
                        <a:t>24%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   62,576 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4002375153"/>
                  </a:ext>
                </a:extLst>
              </a:tr>
              <a:tr h="3558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State Total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>
                          <a:effectLst/>
                        </a:rPr>
                        <a:t>$1,129,171,200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100%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1093462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94462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57B808-2181-4643-86E7-1813ED3F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17</a:t>
            </a:fld>
            <a:endParaRPr lang="en-US"/>
          </a:p>
        </p:txBody>
      </p:sp>
      <p:sp>
        <p:nvSpPr>
          <p:cNvPr id="4" name="object 4"/>
          <p:cNvSpPr txBox="1">
            <a:spLocks noGrp="1"/>
          </p:cNvSpPr>
          <p:nvPr>
            <p:ph type="title" idx="4294967295"/>
          </p:nvPr>
        </p:nvSpPr>
        <p:spPr>
          <a:xfrm>
            <a:off x="0" y="184150"/>
            <a:ext cx="10515600" cy="1506538"/>
          </a:xfrm>
          <a:prstGeom prst="rect">
            <a:avLst/>
          </a:prstGeom>
        </p:spPr>
        <p:txBody>
          <a:bodyPr vert="horz" lIns="0" tIns="12065" rIns="0" bIns="0" rtlCol="0" anchor="ctr">
            <a:normAutofit/>
          </a:bodyPr>
          <a:lstStyle/>
          <a:p>
            <a:pPr marL="12700" algn="ctr">
              <a:spcBef>
                <a:spcPts val="95"/>
              </a:spcBef>
            </a:pPr>
            <a:r>
              <a:rPr lang="en-US" sz="3200" spc="-120" dirty="0">
                <a:latin typeface="+mn-lt"/>
                <a:cs typeface="Arial" panose="020B0604020202020204" pitchFamily="34" charset="0"/>
              </a:rPr>
              <a:t>Top</a:t>
            </a:r>
            <a:r>
              <a:rPr lang="en-US" sz="3200" spc="-2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3200" spc="-120" dirty="0">
                <a:latin typeface="+mn-lt"/>
                <a:cs typeface="Arial" panose="020B0604020202020204" pitchFamily="34" charset="0"/>
              </a:rPr>
              <a:t>Ten</a:t>
            </a:r>
            <a:r>
              <a:rPr lang="en-US" sz="3200" spc="-15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3200" spc="-10" dirty="0">
                <a:latin typeface="+mn-lt"/>
                <a:cs typeface="Arial" panose="020B0604020202020204" pitchFamily="34" charset="0"/>
              </a:rPr>
              <a:t>Class </a:t>
            </a:r>
            <a:r>
              <a:rPr lang="en-US" sz="3200" spc="-5" dirty="0">
                <a:latin typeface="+mn-lt"/>
                <a:cs typeface="Arial" panose="020B0604020202020204" pitchFamily="34" charset="0"/>
              </a:rPr>
              <a:t>Codes by Premium-</a:t>
            </a:r>
            <a:r>
              <a:rPr lang="en-US" sz="32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3200" spc="-5" dirty="0">
                <a:latin typeface="+mn-lt"/>
                <a:cs typeface="Arial" panose="020B0604020202020204" pitchFamily="34" charset="0"/>
              </a:rPr>
              <a:t>Assigned</a:t>
            </a:r>
            <a:r>
              <a:rPr lang="en-US" sz="3200" spc="5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3200" spc="-5" dirty="0">
                <a:latin typeface="+mn-lt"/>
                <a:cs typeface="Arial" panose="020B0604020202020204" pitchFamily="34" charset="0"/>
              </a:rPr>
              <a:t>Risk</a:t>
            </a:r>
            <a:r>
              <a:rPr lang="en-US" sz="3200" spc="5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3200" spc="-20" dirty="0">
                <a:latin typeface="+mn-lt"/>
                <a:cs typeface="Arial" panose="020B0604020202020204" pitchFamily="34" charset="0"/>
              </a:rPr>
              <a:t>Market 2024</a:t>
            </a:r>
            <a:endParaRPr lang="en-US" sz="32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41252" y="6121906"/>
            <a:ext cx="650747" cy="70104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6B11F76-7BA8-3392-24BC-A8A98D96E8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5508177"/>
              </p:ext>
            </p:extLst>
          </p:nvPr>
        </p:nvGraphicFramePr>
        <p:xfrm>
          <a:off x="2647378" y="1690688"/>
          <a:ext cx="6688647" cy="33202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9957">
                  <a:extLst>
                    <a:ext uri="{9D8B030D-6E8A-4147-A177-3AD203B41FA5}">
                      <a16:colId xmlns:a16="http://schemas.microsoft.com/office/drawing/2014/main" val="2240423735"/>
                    </a:ext>
                  </a:extLst>
                </a:gridCol>
                <a:gridCol w="1190630">
                  <a:extLst>
                    <a:ext uri="{9D8B030D-6E8A-4147-A177-3AD203B41FA5}">
                      <a16:colId xmlns:a16="http://schemas.microsoft.com/office/drawing/2014/main" val="1832550536"/>
                    </a:ext>
                  </a:extLst>
                </a:gridCol>
                <a:gridCol w="699086">
                  <a:extLst>
                    <a:ext uri="{9D8B030D-6E8A-4147-A177-3AD203B41FA5}">
                      <a16:colId xmlns:a16="http://schemas.microsoft.com/office/drawing/2014/main" val="859234427"/>
                    </a:ext>
                  </a:extLst>
                </a:gridCol>
                <a:gridCol w="502468">
                  <a:extLst>
                    <a:ext uri="{9D8B030D-6E8A-4147-A177-3AD203B41FA5}">
                      <a16:colId xmlns:a16="http://schemas.microsoft.com/office/drawing/2014/main" val="1952308998"/>
                    </a:ext>
                  </a:extLst>
                </a:gridCol>
                <a:gridCol w="2593233">
                  <a:extLst>
                    <a:ext uri="{9D8B030D-6E8A-4147-A177-3AD203B41FA5}">
                      <a16:colId xmlns:a16="http://schemas.microsoft.com/office/drawing/2014/main" val="1436281791"/>
                    </a:ext>
                  </a:extLst>
                </a:gridCol>
                <a:gridCol w="1033273">
                  <a:extLst>
                    <a:ext uri="{9D8B030D-6E8A-4147-A177-3AD203B41FA5}">
                      <a16:colId xmlns:a16="http://schemas.microsoft.com/office/drawing/2014/main" val="2078362247"/>
                    </a:ext>
                  </a:extLst>
                </a:gridCol>
              </a:tblGrid>
              <a:tr h="202453">
                <a:tc gridSpan="5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Assigned Risk Market</a:t>
                      </a:r>
                      <a:endParaRPr lang="en-US" sz="1000" b="1" i="1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98093973"/>
                  </a:ext>
                </a:extLst>
              </a:tr>
              <a:tr h="202453">
                <a:tc gridSpan="5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Largest Premium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35689642"/>
                  </a:ext>
                </a:extLst>
              </a:tr>
              <a:tr h="20245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Rank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Prem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Code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Class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Count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48413541"/>
                  </a:ext>
                </a:extLst>
              </a:tr>
              <a:tr h="202453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$4,751,651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13.1%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5551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 dirty="0">
                          <a:effectLst/>
                        </a:rPr>
                        <a:t>Roofing - All Kinds &amp; Drivers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     590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19978701"/>
                  </a:ext>
                </a:extLst>
              </a:tr>
              <a:tr h="202453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$2,993,263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8.2%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5645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 dirty="0">
                          <a:effectLst/>
                        </a:rPr>
                        <a:t>Carpentry - Res. 1-3 Stories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     727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08734559"/>
                  </a:ext>
                </a:extLst>
              </a:tr>
              <a:tr h="202453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3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$1,974,086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5.4%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7219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 dirty="0">
                          <a:effectLst/>
                        </a:rPr>
                        <a:t>Trucking NOC - All Employees &amp; Drivers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     347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55748432"/>
                  </a:ext>
                </a:extLst>
              </a:tr>
              <a:tr h="202453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4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$1,224,110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3.4%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0106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 dirty="0">
                          <a:effectLst/>
                        </a:rPr>
                        <a:t>Tree Pruning, Spraying, Repairing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     240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37520013"/>
                  </a:ext>
                </a:extLst>
              </a:tr>
              <a:tr h="202453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5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$859,558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2.4%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7720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 dirty="0">
                          <a:effectLst/>
                        </a:rPr>
                        <a:t>Police Officers and Drivers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     111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58315764"/>
                  </a:ext>
                </a:extLst>
              </a:tr>
              <a:tr h="202453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6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$701,791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1.9%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5403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 dirty="0">
                          <a:effectLst/>
                        </a:rPr>
                        <a:t>Carpentry-Res./Comm. &gt;3 Stories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 dirty="0">
                          <a:effectLst/>
                        </a:rPr>
                        <a:t>      195 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52689850"/>
                  </a:ext>
                </a:extLst>
              </a:tr>
              <a:tr h="202453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7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$692,427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1.9%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8835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Home,Public,Travel Healthcare Emp.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     130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9978766"/>
                  </a:ext>
                </a:extLst>
              </a:tr>
              <a:tr h="202453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8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$682,642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1.9%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5474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Painting NOC &amp; Shop Operations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 dirty="0">
                          <a:effectLst/>
                        </a:rPr>
                        <a:t>      267 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70596800"/>
                  </a:ext>
                </a:extLst>
              </a:tr>
              <a:tr h="202453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9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$655,228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1.8%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8380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 dirty="0">
                          <a:effectLst/>
                        </a:rPr>
                        <a:t>Auto-Service or Repair Center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 dirty="0">
                          <a:effectLst/>
                        </a:rPr>
                        <a:t>      145 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86499721"/>
                  </a:ext>
                </a:extLst>
              </a:tr>
              <a:tr h="202453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10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$652,697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1.8%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8864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Social Services Organization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 dirty="0">
                          <a:effectLst/>
                        </a:rPr>
                        <a:t>       99 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93248304"/>
                  </a:ext>
                </a:extLst>
              </a:tr>
              <a:tr h="34417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Top 10 Total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$15,187,453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42%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 dirty="0">
                          <a:effectLst/>
                        </a:rPr>
                        <a:t>   2,851 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16380953"/>
                  </a:ext>
                </a:extLst>
              </a:tr>
              <a:tr h="34417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State Total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$36,333,935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100%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296833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5901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913108" cy="6858000"/>
            <a:chOff x="0" y="0"/>
            <a:chExt cx="11913108" cy="6858000"/>
          </a:xfrm>
          <a:blipFill>
            <a:blip r:embed="rId3"/>
            <a:stretch>
              <a:fillRect/>
            </a:stretch>
          </a:blipFill>
        </p:grpSpPr>
        <p:pic>
          <p:nvPicPr>
            <p:cNvPr id="3" name="object 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1913108" cy="6858000"/>
            </a:xfrm>
            <a:prstGeom prst="rect">
              <a:avLst/>
            </a:prstGeom>
            <a:grpFill/>
          </p:spPr>
        </p:pic>
        <p:pic>
          <p:nvPicPr>
            <p:cNvPr id="4" name="object 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67010" y="5"/>
              <a:ext cx="6629400" cy="6857995"/>
            </a:xfrm>
            <a:prstGeom prst="rect">
              <a:avLst/>
            </a:prstGeom>
            <a:grpFill/>
          </p:spPr>
        </p:pic>
      </p:grpSp>
      <p:sp>
        <p:nvSpPr>
          <p:cNvPr id="5" name="object 5"/>
          <p:cNvSpPr txBox="1"/>
          <p:nvPr/>
        </p:nvSpPr>
        <p:spPr>
          <a:xfrm>
            <a:off x="1200508" y="293207"/>
            <a:ext cx="3485515" cy="177741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 marR="5080">
              <a:lnSpc>
                <a:spcPts val="4430"/>
              </a:lnSpc>
              <a:spcBef>
                <a:spcPts val="660"/>
              </a:spcBef>
            </a:pPr>
            <a:r>
              <a:rPr sz="4100" b="0" spc="-30" dirty="0">
                <a:latin typeface="Calibri Light"/>
                <a:cs typeface="Calibri Light"/>
              </a:rPr>
              <a:t>Assigned </a:t>
            </a:r>
            <a:r>
              <a:rPr sz="4100" b="0" spc="-15" dirty="0">
                <a:latin typeface="Calibri Light"/>
                <a:cs typeface="Calibri Light"/>
              </a:rPr>
              <a:t>Risk </a:t>
            </a:r>
            <a:r>
              <a:rPr sz="4100" b="0" spc="-10" dirty="0">
                <a:latin typeface="Calibri Light"/>
                <a:cs typeface="Calibri Light"/>
              </a:rPr>
              <a:t> </a:t>
            </a:r>
            <a:r>
              <a:rPr lang="en-US" sz="4100" spc="-60" dirty="0">
                <a:latin typeface="Calibri Light"/>
                <a:cs typeface="Calibri Light"/>
              </a:rPr>
              <a:t>Market Premium</a:t>
            </a:r>
            <a:r>
              <a:rPr sz="4100" b="0" dirty="0">
                <a:latin typeface="Calibri Light"/>
                <a:cs typeface="Calibri Light"/>
              </a:rPr>
              <a:t>  </a:t>
            </a:r>
            <a:r>
              <a:rPr sz="4100" b="0" spc="-30" dirty="0">
                <a:latin typeface="Calibri Light"/>
                <a:cs typeface="Calibri Light"/>
              </a:rPr>
              <a:t>Distribution</a:t>
            </a:r>
            <a:endParaRPr sz="4100" dirty="0">
              <a:latin typeface="Calibri Light"/>
              <a:cs typeface="Calibri Ligh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290945" y="0"/>
            <a:ext cx="5901055" cy="6858000"/>
          </a:xfrm>
          <a:custGeom>
            <a:avLst/>
            <a:gdLst/>
            <a:ahLst/>
            <a:cxnLst/>
            <a:rect l="l" t="t" r="r" b="b"/>
            <a:pathLst>
              <a:path w="5901055" h="6858000">
                <a:moveTo>
                  <a:pt x="5900928" y="0"/>
                </a:moveTo>
                <a:lnTo>
                  <a:pt x="0" y="0"/>
                </a:lnTo>
                <a:lnTo>
                  <a:pt x="0" y="6858000"/>
                </a:lnTo>
                <a:lnTo>
                  <a:pt x="5900928" y="6858000"/>
                </a:lnTo>
                <a:lnTo>
                  <a:pt x="59009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32985F-27BA-40EE-A0EF-B3A8F1F75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CACBA0D-A485-FF18-53F3-59A5AD135D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1567353"/>
              </p:ext>
            </p:extLst>
          </p:nvPr>
        </p:nvGraphicFramePr>
        <p:xfrm>
          <a:off x="6096000" y="2106256"/>
          <a:ext cx="5791199" cy="23907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40213">
                  <a:extLst>
                    <a:ext uri="{9D8B030D-6E8A-4147-A177-3AD203B41FA5}">
                      <a16:colId xmlns:a16="http://schemas.microsoft.com/office/drawing/2014/main" val="3669775641"/>
                    </a:ext>
                  </a:extLst>
                </a:gridCol>
                <a:gridCol w="545203">
                  <a:extLst>
                    <a:ext uri="{9D8B030D-6E8A-4147-A177-3AD203B41FA5}">
                      <a16:colId xmlns:a16="http://schemas.microsoft.com/office/drawing/2014/main" val="1668532004"/>
                    </a:ext>
                  </a:extLst>
                </a:gridCol>
                <a:gridCol w="710032">
                  <a:extLst>
                    <a:ext uri="{9D8B030D-6E8A-4147-A177-3AD203B41FA5}">
                      <a16:colId xmlns:a16="http://schemas.microsoft.com/office/drawing/2014/main" val="1817370760"/>
                    </a:ext>
                  </a:extLst>
                </a:gridCol>
                <a:gridCol w="1093576">
                  <a:extLst>
                    <a:ext uri="{9D8B030D-6E8A-4147-A177-3AD203B41FA5}">
                      <a16:colId xmlns:a16="http://schemas.microsoft.com/office/drawing/2014/main" val="3264930132"/>
                    </a:ext>
                  </a:extLst>
                </a:gridCol>
                <a:gridCol w="751239">
                  <a:extLst>
                    <a:ext uri="{9D8B030D-6E8A-4147-A177-3AD203B41FA5}">
                      <a16:colId xmlns:a16="http://schemas.microsoft.com/office/drawing/2014/main" val="1305221944"/>
                    </a:ext>
                  </a:extLst>
                </a:gridCol>
                <a:gridCol w="950936">
                  <a:extLst>
                    <a:ext uri="{9D8B030D-6E8A-4147-A177-3AD203B41FA5}">
                      <a16:colId xmlns:a16="http://schemas.microsoft.com/office/drawing/2014/main" val="2558686483"/>
                    </a:ext>
                  </a:extLst>
                </a:gridCol>
              </a:tblGrid>
              <a:tr h="190500">
                <a:tc gridSpan="6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Policy Year 2024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2055693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Premium Interval</a:t>
                      </a:r>
                      <a:endParaRPr lang="en-US" sz="1000" b="1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Policy Count</a:t>
                      </a:r>
                      <a:endParaRPr lang="en-US" sz="1000" b="1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% of Policies</a:t>
                      </a:r>
                      <a:endParaRPr lang="en-US" sz="1000" b="1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Total Estimated Premium</a:t>
                      </a:r>
                      <a:endParaRPr lang="en-US" sz="1000" b="1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% of  Premium</a:t>
                      </a:r>
                      <a:endParaRPr lang="en-US" sz="1000" b="1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Average Premium</a:t>
                      </a:r>
                      <a:endParaRPr lang="en-US" sz="1000" b="1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981872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 dirty="0">
                          <a:effectLst/>
                        </a:rPr>
                        <a:t>$1-$2749</a:t>
                      </a:r>
                      <a:endParaRPr lang="en-US" sz="1000" b="0" i="0" u="none" strike="noStrike" dirty="0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5,469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65%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$6,126,493 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17%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$1,120 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382042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No surcharge subtotal</a:t>
                      </a:r>
                      <a:endParaRPr lang="en-US" sz="1000" b="0" i="1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5,469</a:t>
                      </a:r>
                      <a:endParaRPr lang="en-US" sz="1000" b="0" i="1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65%</a:t>
                      </a:r>
                      <a:endParaRPr lang="en-US" sz="1000" b="0" i="1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$6,126,493 </a:t>
                      </a:r>
                      <a:endParaRPr lang="en-US" sz="1000" b="0" i="1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17%</a:t>
                      </a:r>
                      <a:endParaRPr lang="en-US" sz="1000" b="0" i="1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1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2795146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 dirty="0">
                          <a:effectLst/>
                        </a:rPr>
                        <a:t>$2,750-$9,999</a:t>
                      </a:r>
                      <a:endParaRPr lang="en-US" sz="1000" b="0" i="0" u="none" strike="noStrike" dirty="0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2,152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26%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$10,662,933 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29%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$4,955 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5072267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$10,000-$49,999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697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8%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$13,370,546 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37%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$19,183 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7203327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$50,000-$99,999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52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1%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$3,538,772 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10%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$68,053 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912132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$100,000-$249,999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19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0%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$2,635,192 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7%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$138,694 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781665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$250,000+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0%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$0 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0%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$0 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9028318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With surcharge subtotal</a:t>
                      </a:r>
                      <a:endParaRPr lang="en-US" sz="1000" b="0" i="1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2,920</a:t>
                      </a:r>
                      <a:endParaRPr lang="en-US" sz="1000" b="0" i="1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35%</a:t>
                      </a:r>
                      <a:endParaRPr lang="en-US" sz="1000" b="0" i="1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$30,207,443 </a:t>
                      </a:r>
                      <a:endParaRPr lang="en-US" sz="1000" b="0" i="1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83%</a:t>
                      </a:r>
                      <a:endParaRPr lang="en-US" sz="1000" b="0" i="1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1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5408165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Totals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8,389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100%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$36,333,935 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100%</a:t>
                      </a:r>
                      <a:endParaRPr lang="en-US" sz="1000" b="0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 dirty="0">
                          <a:effectLst/>
                        </a:rPr>
                        <a:t>$4,331 </a:t>
                      </a:r>
                      <a:endParaRPr lang="en-US" sz="1000" b="0" i="0" u="none" strike="noStrike" dirty="0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576930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77998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70AB95-DE9D-4CEE-A1D0-DC96047DD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81D60167-4931-47E6-BA6A-407CBD079E47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 idx="4294967295"/>
          </p:nvPr>
        </p:nvSpPr>
        <p:spPr>
          <a:xfrm>
            <a:off x="9031288" y="1241425"/>
            <a:ext cx="3160712" cy="31543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>
              <a:lnSpc>
                <a:spcPct val="90000"/>
              </a:lnSpc>
            </a:pPr>
            <a:r>
              <a:rPr lang="en-US" sz="5000" b="0" i="0" kern="1200" spc="-5">
                <a:solidFill>
                  <a:schemeClr val="tx1"/>
                </a:solidFill>
                <a:latin typeface="+mj-lt"/>
                <a:ea typeface="+mj-ea"/>
                <a:cs typeface="+mj-cs"/>
              </a:rPr>
              <a:t>Assigned</a:t>
            </a:r>
            <a:r>
              <a:rPr lang="en-US" sz="5000" b="0" i="0" kern="1200" spc="-15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000" b="0" i="0" kern="1200" spc="-5">
                <a:solidFill>
                  <a:schemeClr val="tx1"/>
                </a:solidFill>
                <a:latin typeface="+mj-lt"/>
                <a:ea typeface="+mj-ea"/>
                <a:cs typeface="+mj-cs"/>
              </a:rPr>
              <a:t>Risk</a:t>
            </a:r>
            <a:r>
              <a:rPr lang="en-US" sz="5000" b="0" i="0" kern="1200" spc="15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000" b="0" i="0" kern="1200" spc="-3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Market</a:t>
            </a:r>
            <a:r>
              <a:rPr lang="en-US" sz="5000" b="0" i="0" kern="1200" spc="-5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000" b="0" i="0" kern="1200" spc="-15">
                <a:solidFill>
                  <a:schemeClr val="tx1"/>
                </a:solidFill>
                <a:latin typeface="+mj-lt"/>
                <a:ea typeface="+mj-ea"/>
                <a:cs typeface="+mj-cs"/>
              </a:rPr>
              <a:t>Share</a:t>
            </a:r>
            <a:endParaRPr lang="en-US" sz="5000" b="0" i="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88A0B91-398A-FEEB-922B-02DB967482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5734351"/>
              </p:ext>
            </p:extLst>
          </p:nvPr>
        </p:nvGraphicFramePr>
        <p:xfrm>
          <a:off x="1762001" y="927100"/>
          <a:ext cx="708121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9936">
                  <a:extLst>
                    <a:ext uri="{9D8B030D-6E8A-4147-A177-3AD203B41FA5}">
                      <a16:colId xmlns:a16="http://schemas.microsoft.com/office/drawing/2014/main" val="2936887683"/>
                    </a:ext>
                  </a:extLst>
                </a:gridCol>
                <a:gridCol w="782052">
                  <a:extLst>
                    <a:ext uri="{9D8B030D-6E8A-4147-A177-3AD203B41FA5}">
                      <a16:colId xmlns:a16="http://schemas.microsoft.com/office/drawing/2014/main" val="1708723994"/>
                    </a:ext>
                  </a:extLst>
                </a:gridCol>
                <a:gridCol w="1179095">
                  <a:extLst>
                    <a:ext uri="{9D8B030D-6E8A-4147-A177-3AD203B41FA5}">
                      <a16:colId xmlns:a16="http://schemas.microsoft.com/office/drawing/2014/main" val="2336860887"/>
                    </a:ext>
                  </a:extLst>
                </a:gridCol>
                <a:gridCol w="1004637">
                  <a:extLst>
                    <a:ext uri="{9D8B030D-6E8A-4147-A177-3AD203B41FA5}">
                      <a16:colId xmlns:a16="http://schemas.microsoft.com/office/drawing/2014/main" val="3089076637"/>
                    </a:ext>
                  </a:extLst>
                </a:gridCol>
                <a:gridCol w="1155032">
                  <a:extLst>
                    <a:ext uri="{9D8B030D-6E8A-4147-A177-3AD203B41FA5}">
                      <a16:colId xmlns:a16="http://schemas.microsoft.com/office/drawing/2014/main" val="1162424459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385084634"/>
                    </a:ext>
                  </a:extLst>
                </a:gridCol>
                <a:gridCol w="1203158">
                  <a:extLst>
                    <a:ext uri="{9D8B030D-6E8A-4147-A177-3AD203B41FA5}">
                      <a16:colId xmlns:a16="http://schemas.microsoft.com/office/drawing/2014/main" val="3321833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Cal Year</a:t>
                      </a:r>
                      <a:endParaRPr lang="en-US" sz="1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AR Share</a:t>
                      </a:r>
                      <a:endParaRPr lang="en-US" sz="1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AR Premium</a:t>
                      </a:r>
                      <a:endParaRPr lang="en-US" sz="10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AR Premium % Change</a:t>
                      </a:r>
                      <a:endParaRPr lang="en-US" sz="1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State Direct Prem Written</a:t>
                      </a:r>
                      <a:endParaRPr lang="en-US" sz="10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Net Underwriting Gain (Loss)</a:t>
                      </a:r>
                      <a:endParaRPr lang="en-US" sz="1000" b="1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Voluntary Market Premium</a:t>
                      </a:r>
                      <a:endParaRPr lang="en-US" sz="10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6652126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96CC6A6-BF98-743B-5CAF-54FBBA0545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6243988"/>
              </p:ext>
            </p:extLst>
          </p:nvPr>
        </p:nvGraphicFramePr>
        <p:xfrm>
          <a:off x="1762001" y="1241425"/>
          <a:ext cx="7086600" cy="39241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8000">
                  <a:extLst>
                    <a:ext uri="{9D8B030D-6E8A-4147-A177-3AD203B41FA5}">
                      <a16:colId xmlns:a16="http://schemas.microsoft.com/office/drawing/2014/main" val="1932013814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val="2020309541"/>
                    </a:ext>
                  </a:extLst>
                </a:gridCol>
                <a:gridCol w="1155700">
                  <a:extLst>
                    <a:ext uri="{9D8B030D-6E8A-4147-A177-3AD203B41FA5}">
                      <a16:colId xmlns:a16="http://schemas.microsoft.com/office/drawing/2014/main" val="3159503678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274412461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420863103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1858251560"/>
                    </a:ext>
                  </a:extLst>
                </a:gridCol>
                <a:gridCol w="1130300">
                  <a:extLst>
                    <a:ext uri="{9D8B030D-6E8A-4147-A177-3AD203B41FA5}">
                      <a16:colId xmlns:a16="http://schemas.microsoft.com/office/drawing/2014/main" val="108478540"/>
                    </a:ext>
                  </a:extLst>
                </a:gridCol>
              </a:tblGrid>
              <a:tr h="196850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2005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7.9%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65,231,243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828,332,577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   17,662,791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 dirty="0">
                          <a:effectLst/>
                        </a:rPr>
                        <a:t> $ 763,101,334 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65086920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2006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6.4%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52,376,694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-20%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823,965,699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       (764,767)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$ 771,589,005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093776646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2007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5.6%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44,614,150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-15%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798,032,510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     5,664,822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$ 753,418,360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338194098"/>
                  </a:ext>
                </a:extLst>
              </a:tr>
              <a:tr h="111125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2008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4.6%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33,611,682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-25%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724,922,832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   11,195,751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$ 691,311,150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28371792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2009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4.4%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28,100,929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-16%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631,794,246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     3,629,255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$ 603,693,317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927521324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2010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4.2%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26,488,048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-6%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626,460,483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    (7,149,993)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$ 599,972,435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67905814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2011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4.6%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32,286,876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22%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703,203,981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    (2,490,178)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$ 670,917,105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70038507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2012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6.2%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48,974,619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52%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793,271,837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       (909,027)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$ 744,297,218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6242011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2013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7.9%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66,623,485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36%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846,081,495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        767,204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$ 779,458,010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38975125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2014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8.4%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71,240,879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7%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852,040,609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     6,034,575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$ 780,799,730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4573915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2015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7.3%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65,273,550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-8%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890,051,036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     8,937,148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$ 824,777,486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85574889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2016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6.9%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60,560,892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-7%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876,183,269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   21,009,821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$ 815,622,378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9992391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2017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6.4%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52,514,621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-13%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825,801,646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     8,752,476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$ 773,287,025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3420321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2018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6.0%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48,419,224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-8%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801,818,746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     8,465,746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$ 753,399,522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28896248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2019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5.9%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47,046,065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-3%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799,364,256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     4,114,297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$ 752,318,191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20541723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2020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5.8%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43,696,226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-7%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756,063,622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   11,297,843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$ 712,367,396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86463360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2021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5.6%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43,386,591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-1%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775,316,221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     7,036,456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$ 731,929,630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43631876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2022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5.5%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46,209,794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7%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839,865,213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     8,924,793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$ 793,655,419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62404230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2023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5.3%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45,730,805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-1%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855,806,521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     6,915,742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$ 810,075,716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31042978"/>
                  </a:ext>
                </a:extLst>
              </a:tr>
              <a:tr h="187158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2024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4.8%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39,714,093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-13%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834,052,976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$         8,866,533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 dirty="0">
                          <a:effectLst/>
                        </a:rPr>
                        <a:t> $ 794,338,883 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762146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7209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90188-D33E-4D3E-89CE-BE85EAB05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654" y="533400"/>
            <a:ext cx="10870691" cy="43088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TABLE OF CONTENTS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F40FDB-DE08-440A-A221-AD4E462CF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4055" y="1163425"/>
            <a:ext cx="8263888" cy="4953000"/>
          </a:xfrm>
        </p:spPr>
        <p:txBody>
          <a:bodyPr>
            <a:normAutofit fontScale="55000" lnSpcReduction="20000"/>
          </a:bodyPr>
          <a:lstStyle/>
          <a:p>
            <a:pPr marL="0" indent="0" algn="l">
              <a:buNone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					</a:t>
            </a:r>
            <a:endParaRPr lang="en-US" b="1" u="sng" dirty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r>
              <a:rPr lang="en-US" sz="29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Indiana Insurance Market			Page Numbers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Market Overview				9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Premium &amp; Combined Ratios			10-13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Voluntary &amp; Assigned Risk			14-21</a:t>
            </a:r>
          </a:p>
          <a:p>
            <a:pPr algn="l"/>
            <a:endParaRPr lang="en-US" sz="2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29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 Drivers                                                                            </a:t>
            </a: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22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Claim Frequency &amp; Severity			23-32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Claims by Injury Type			33-36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Claims Data				37-45</a:t>
            </a:r>
          </a:p>
          <a:p>
            <a:pPr algn="l"/>
            <a:endParaRPr lang="en-US" sz="2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29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Rate Filing                                                                               </a:t>
            </a: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46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2025 Filing				47-51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Market Loss Cost/Rate Changes		51-53</a:t>
            </a:r>
          </a:p>
          <a:p>
            <a:pPr algn="l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AD6546-0A4A-47BC-AA63-62753EA47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6709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3756" y="218439"/>
            <a:ext cx="11565890" cy="1379452"/>
          </a:xfrm>
          <a:custGeom>
            <a:avLst/>
            <a:gdLst/>
            <a:ahLst/>
            <a:cxnLst/>
            <a:rect l="l" t="t" r="r" b="b"/>
            <a:pathLst>
              <a:path w="11565890" h="1969770">
                <a:moveTo>
                  <a:pt x="11515090" y="49530"/>
                </a:moveTo>
                <a:lnTo>
                  <a:pt x="50596" y="49530"/>
                </a:lnTo>
                <a:lnTo>
                  <a:pt x="50596" y="125730"/>
                </a:lnTo>
                <a:lnTo>
                  <a:pt x="63246" y="125730"/>
                </a:lnTo>
                <a:lnTo>
                  <a:pt x="63246" y="1906778"/>
                </a:lnTo>
                <a:lnTo>
                  <a:pt x="11502390" y="1906778"/>
                </a:lnTo>
                <a:lnTo>
                  <a:pt x="11502390" y="125730"/>
                </a:lnTo>
                <a:lnTo>
                  <a:pt x="11515090" y="125730"/>
                </a:lnTo>
                <a:lnTo>
                  <a:pt x="11515090" y="49530"/>
                </a:lnTo>
                <a:close/>
              </a:path>
              <a:path w="11565890" h="1969770">
                <a:moveTo>
                  <a:pt x="11565636" y="0"/>
                </a:moveTo>
                <a:lnTo>
                  <a:pt x="11540363" y="0"/>
                </a:lnTo>
                <a:lnTo>
                  <a:pt x="11540363" y="25400"/>
                </a:lnTo>
                <a:lnTo>
                  <a:pt x="11540363" y="1944370"/>
                </a:lnTo>
                <a:lnTo>
                  <a:pt x="25298" y="1944370"/>
                </a:lnTo>
                <a:lnTo>
                  <a:pt x="25298" y="25400"/>
                </a:lnTo>
                <a:lnTo>
                  <a:pt x="11540363" y="25400"/>
                </a:lnTo>
                <a:lnTo>
                  <a:pt x="11540363" y="0"/>
                </a:lnTo>
                <a:lnTo>
                  <a:pt x="0" y="0"/>
                </a:lnTo>
                <a:lnTo>
                  <a:pt x="0" y="25400"/>
                </a:lnTo>
                <a:lnTo>
                  <a:pt x="0" y="1944370"/>
                </a:lnTo>
                <a:lnTo>
                  <a:pt x="0" y="1969770"/>
                </a:lnTo>
                <a:lnTo>
                  <a:pt x="11565636" y="1969770"/>
                </a:lnTo>
                <a:lnTo>
                  <a:pt x="11565636" y="1944751"/>
                </a:lnTo>
                <a:lnTo>
                  <a:pt x="11565636" y="1944370"/>
                </a:lnTo>
                <a:lnTo>
                  <a:pt x="11565636" y="25400"/>
                </a:lnTo>
                <a:lnTo>
                  <a:pt x="11565636" y="24765"/>
                </a:lnTo>
                <a:lnTo>
                  <a:pt x="11565636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04E3C3-9D06-4F5A-9C1E-766E381D5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20</a:t>
            </a:fld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12192000" cy="877888"/>
          </a:xfrm>
          <a:prstGeom prst="rect">
            <a:avLst/>
          </a:prstGeom>
          <a:gradFill>
            <a:gsLst>
              <a:gs pos="0">
                <a:schemeClr val="accent3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wrap="square" lIns="0" tIns="64135" rIns="0" bIns="0" rtlCol="0">
            <a:spAutoFit/>
          </a:bodyPr>
          <a:lstStyle/>
          <a:p>
            <a:pPr marL="4408805" marR="4394200" indent="-3810" algn="ctr">
              <a:lnSpc>
                <a:spcPts val="3240"/>
              </a:lnSpc>
              <a:spcBef>
                <a:spcPts val="505"/>
              </a:spcBef>
            </a:pPr>
            <a:r>
              <a:rPr sz="3000" b="1" spc="-25" dirty="0">
                <a:latin typeface="Calibri Light"/>
                <a:cs typeface="Calibri Light"/>
              </a:rPr>
              <a:t>Assigned </a:t>
            </a:r>
            <a:r>
              <a:rPr sz="3000" b="1" spc="-10" dirty="0">
                <a:latin typeface="Calibri Light"/>
                <a:cs typeface="Calibri Light"/>
              </a:rPr>
              <a:t>Risk </a:t>
            </a:r>
            <a:r>
              <a:rPr sz="3000" b="1" spc="-5" dirty="0">
                <a:latin typeface="Calibri Light"/>
                <a:cs typeface="Calibri Light"/>
              </a:rPr>
              <a:t> </a:t>
            </a:r>
            <a:r>
              <a:rPr sz="3000" b="1" spc="-254" dirty="0">
                <a:latin typeface="Calibri Light"/>
                <a:cs typeface="Calibri Light"/>
              </a:rPr>
              <a:t>T</a:t>
            </a:r>
            <a:r>
              <a:rPr sz="3000" b="1" spc="-10" dirty="0">
                <a:latin typeface="Calibri Light"/>
                <a:cs typeface="Calibri Light"/>
              </a:rPr>
              <a:t>a</a:t>
            </a:r>
            <a:r>
              <a:rPr sz="3000" b="1" spc="-135" dirty="0">
                <a:latin typeface="Calibri Light"/>
                <a:cs typeface="Calibri Light"/>
              </a:rPr>
              <a:t>k</a:t>
            </a:r>
            <a:r>
              <a:rPr sz="3000" b="1" spc="-20" dirty="0">
                <a:latin typeface="Calibri Light"/>
                <a:cs typeface="Calibri Light"/>
              </a:rPr>
              <a:t>e-</a:t>
            </a:r>
            <a:r>
              <a:rPr sz="3000" b="1" spc="-35" dirty="0">
                <a:latin typeface="Calibri Light"/>
                <a:cs typeface="Calibri Light"/>
              </a:rPr>
              <a:t>Ou</a:t>
            </a:r>
            <a:r>
              <a:rPr sz="3000" b="1" dirty="0">
                <a:latin typeface="Calibri Light"/>
                <a:cs typeface="Calibri Light"/>
              </a:rPr>
              <a:t>t</a:t>
            </a:r>
            <a:r>
              <a:rPr sz="3000" b="1" spc="-85" dirty="0">
                <a:latin typeface="Calibri Light"/>
                <a:cs typeface="Calibri Light"/>
              </a:rPr>
              <a:t> </a:t>
            </a:r>
            <a:r>
              <a:rPr lang="en-US" sz="3000" b="1" spc="-85" dirty="0">
                <a:latin typeface="Calibri Light"/>
                <a:cs typeface="Calibri Light"/>
              </a:rPr>
              <a:t>Credit </a:t>
            </a:r>
            <a:r>
              <a:rPr sz="3000" b="1" spc="-40" dirty="0">
                <a:latin typeface="Calibri Light"/>
                <a:cs typeface="Calibri Light"/>
              </a:rPr>
              <a:t>P</a:t>
            </a:r>
            <a:r>
              <a:rPr sz="3000" b="1" spc="-65" dirty="0">
                <a:latin typeface="Calibri Light"/>
                <a:cs typeface="Calibri Light"/>
              </a:rPr>
              <a:t>r</a:t>
            </a:r>
            <a:r>
              <a:rPr sz="3000" b="1" spc="-30" dirty="0">
                <a:latin typeface="Calibri Light"/>
                <a:cs typeface="Calibri Light"/>
              </a:rPr>
              <a:t>og</a:t>
            </a:r>
            <a:r>
              <a:rPr sz="3000" b="1" spc="-75" dirty="0">
                <a:latin typeface="Calibri Light"/>
                <a:cs typeface="Calibri Light"/>
              </a:rPr>
              <a:t>r</a:t>
            </a:r>
            <a:r>
              <a:rPr sz="3000" b="1" spc="-35" dirty="0">
                <a:latin typeface="Calibri Light"/>
                <a:cs typeface="Calibri Light"/>
              </a:rPr>
              <a:t>a</a:t>
            </a:r>
            <a:r>
              <a:rPr sz="3000" b="1" dirty="0">
                <a:latin typeface="Calibri Light"/>
                <a:cs typeface="Calibri Light"/>
              </a:rPr>
              <a:t>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70D3D2-06C3-FC93-A637-33AFB78F75BD}"/>
              </a:ext>
            </a:extLst>
          </p:cNvPr>
          <p:cNvSpPr txBox="1"/>
          <p:nvPr/>
        </p:nvSpPr>
        <p:spPr>
          <a:xfrm>
            <a:off x="893267" y="1736355"/>
            <a:ext cx="7391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u="none" strike="noStrike" dirty="0">
                <a:effectLst/>
                <a:latin typeface="Verdana" panose="020B0604030504040204" pitchFamily="34" charset="0"/>
              </a:rPr>
              <a:t>   Year       Risks</a:t>
            </a:r>
            <a:r>
              <a:rPr lang="en-US" dirty="0"/>
              <a:t>                          </a:t>
            </a:r>
            <a:r>
              <a:rPr lang="en-US" sz="1800" b="1" i="0" u="none" strike="noStrike" dirty="0">
                <a:effectLst/>
                <a:latin typeface="Verdana" panose="020B0604030504040204" pitchFamily="34" charset="0"/>
              </a:rPr>
              <a:t>Premium</a:t>
            </a:r>
            <a:r>
              <a:rPr lang="en-US" dirty="0"/>
              <a:t>          </a:t>
            </a:r>
            <a:r>
              <a:rPr lang="en-US" sz="1800" b="1" i="0" u="none" strike="noStrike" dirty="0">
                <a:effectLst/>
                <a:latin typeface="Verdana" panose="020B0604030504040204" pitchFamily="34" charset="0"/>
              </a:rPr>
              <a:t>% Change</a:t>
            </a:r>
            <a:r>
              <a:rPr lang="en-US" dirty="0"/>
              <a:t>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BA2F07B-ED6B-54DC-689C-AE29D6D937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5063745"/>
              </p:ext>
            </p:extLst>
          </p:nvPr>
        </p:nvGraphicFramePr>
        <p:xfrm>
          <a:off x="535405" y="2105687"/>
          <a:ext cx="6689558" cy="40302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27537">
                  <a:extLst>
                    <a:ext uri="{9D8B030D-6E8A-4147-A177-3AD203B41FA5}">
                      <a16:colId xmlns:a16="http://schemas.microsoft.com/office/drawing/2014/main" val="3825659647"/>
                    </a:ext>
                  </a:extLst>
                </a:gridCol>
                <a:gridCol w="1211496">
                  <a:extLst>
                    <a:ext uri="{9D8B030D-6E8A-4147-A177-3AD203B41FA5}">
                      <a16:colId xmlns:a16="http://schemas.microsoft.com/office/drawing/2014/main" val="1675955809"/>
                    </a:ext>
                  </a:extLst>
                </a:gridCol>
                <a:gridCol w="2264969">
                  <a:extLst>
                    <a:ext uri="{9D8B030D-6E8A-4147-A177-3AD203B41FA5}">
                      <a16:colId xmlns:a16="http://schemas.microsoft.com/office/drawing/2014/main" val="2225831378"/>
                    </a:ext>
                  </a:extLst>
                </a:gridCol>
                <a:gridCol w="1685556">
                  <a:extLst>
                    <a:ext uri="{9D8B030D-6E8A-4147-A177-3AD203B41FA5}">
                      <a16:colId xmlns:a16="http://schemas.microsoft.com/office/drawing/2014/main" val="1309557022"/>
                    </a:ext>
                  </a:extLst>
                </a:gridCol>
              </a:tblGrid>
              <a:tr h="191558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2005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2,537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$25,039,793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35%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extLst>
                  <a:ext uri="{0D108BD9-81ED-4DB2-BD59-A6C34878D82A}">
                    <a16:rowId xmlns:a16="http://schemas.microsoft.com/office/drawing/2014/main" val="2806175878"/>
                  </a:ext>
                </a:extLst>
              </a:tr>
              <a:tr h="151080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2006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2,531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$22,013,317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-12%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extLst>
                  <a:ext uri="{0D108BD9-81ED-4DB2-BD59-A6C34878D82A}">
                    <a16:rowId xmlns:a16="http://schemas.microsoft.com/office/drawing/2014/main" val="91233743"/>
                  </a:ext>
                </a:extLst>
              </a:tr>
              <a:tr h="191558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2007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2,545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$17,159,340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-22%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extLst>
                  <a:ext uri="{0D108BD9-81ED-4DB2-BD59-A6C34878D82A}">
                    <a16:rowId xmlns:a16="http://schemas.microsoft.com/office/drawing/2014/main" val="173038467"/>
                  </a:ext>
                </a:extLst>
              </a:tr>
              <a:tr h="191558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2008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2,249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$13,221,933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-23%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extLst>
                  <a:ext uri="{0D108BD9-81ED-4DB2-BD59-A6C34878D82A}">
                    <a16:rowId xmlns:a16="http://schemas.microsoft.com/office/drawing/2014/main" val="2073137857"/>
                  </a:ext>
                </a:extLst>
              </a:tr>
              <a:tr h="191558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2009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1,953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$8,720,536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-34%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extLst>
                  <a:ext uri="{0D108BD9-81ED-4DB2-BD59-A6C34878D82A}">
                    <a16:rowId xmlns:a16="http://schemas.microsoft.com/office/drawing/2014/main" val="2095489601"/>
                  </a:ext>
                </a:extLst>
              </a:tr>
              <a:tr h="191558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2010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1,638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$6,835,200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-22%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extLst>
                  <a:ext uri="{0D108BD9-81ED-4DB2-BD59-A6C34878D82A}">
                    <a16:rowId xmlns:a16="http://schemas.microsoft.com/office/drawing/2014/main" val="4187698870"/>
                  </a:ext>
                </a:extLst>
              </a:tr>
              <a:tr h="191558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2011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1,304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$6,808,960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0%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extLst>
                  <a:ext uri="{0D108BD9-81ED-4DB2-BD59-A6C34878D82A}">
                    <a16:rowId xmlns:a16="http://schemas.microsoft.com/office/drawing/2014/main" val="2569991657"/>
                  </a:ext>
                </a:extLst>
              </a:tr>
              <a:tr h="191558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2012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1,064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$5,959,712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-12%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extLst>
                  <a:ext uri="{0D108BD9-81ED-4DB2-BD59-A6C34878D82A}">
                    <a16:rowId xmlns:a16="http://schemas.microsoft.com/office/drawing/2014/main" val="2845089521"/>
                  </a:ext>
                </a:extLst>
              </a:tr>
              <a:tr h="191558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2013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941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$7,199,922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21%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extLst>
                  <a:ext uri="{0D108BD9-81ED-4DB2-BD59-A6C34878D82A}">
                    <a16:rowId xmlns:a16="http://schemas.microsoft.com/office/drawing/2014/main" val="2944097417"/>
                  </a:ext>
                </a:extLst>
              </a:tr>
              <a:tr h="232092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2014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1,020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$13,380,777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86%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extLst>
                  <a:ext uri="{0D108BD9-81ED-4DB2-BD59-A6C34878D82A}">
                    <a16:rowId xmlns:a16="http://schemas.microsoft.com/office/drawing/2014/main" val="3951067927"/>
                  </a:ext>
                </a:extLst>
              </a:tr>
              <a:tr h="191558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2015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1,338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$19,036,914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42%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extLst>
                  <a:ext uri="{0D108BD9-81ED-4DB2-BD59-A6C34878D82A}">
                    <a16:rowId xmlns:a16="http://schemas.microsoft.com/office/drawing/2014/main" val="1999209369"/>
                  </a:ext>
                </a:extLst>
              </a:tr>
              <a:tr h="191558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2016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1,591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$20,730,287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9%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extLst>
                  <a:ext uri="{0D108BD9-81ED-4DB2-BD59-A6C34878D82A}">
                    <a16:rowId xmlns:a16="http://schemas.microsoft.com/office/drawing/2014/main" val="4055714347"/>
                  </a:ext>
                </a:extLst>
              </a:tr>
              <a:tr h="191558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2017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1,978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$17,151,059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-17%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extLst>
                  <a:ext uri="{0D108BD9-81ED-4DB2-BD59-A6C34878D82A}">
                    <a16:rowId xmlns:a16="http://schemas.microsoft.com/office/drawing/2014/main" val="3953631767"/>
                  </a:ext>
                </a:extLst>
              </a:tr>
              <a:tr h="191558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2018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2,041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$13,621,653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-21%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extLst>
                  <a:ext uri="{0D108BD9-81ED-4DB2-BD59-A6C34878D82A}">
                    <a16:rowId xmlns:a16="http://schemas.microsoft.com/office/drawing/2014/main" val="196270986"/>
                  </a:ext>
                </a:extLst>
              </a:tr>
              <a:tr h="191558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2019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1,886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$11,101,803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-18%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extLst>
                  <a:ext uri="{0D108BD9-81ED-4DB2-BD59-A6C34878D82A}">
                    <a16:rowId xmlns:a16="http://schemas.microsoft.com/office/drawing/2014/main" val="1164785129"/>
                  </a:ext>
                </a:extLst>
              </a:tr>
              <a:tr h="191558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2020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1,593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$8,872,256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-20%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extLst>
                  <a:ext uri="{0D108BD9-81ED-4DB2-BD59-A6C34878D82A}">
                    <a16:rowId xmlns:a16="http://schemas.microsoft.com/office/drawing/2014/main" val="1932451977"/>
                  </a:ext>
                </a:extLst>
              </a:tr>
              <a:tr h="191558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2021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1,413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$8,741,781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-1%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extLst>
                  <a:ext uri="{0D108BD9-81ED-4DB2-BD59-A6C34878D82A}">
                    <a16:rowId xmlns:a16="http://schemas.microsoft.com/office/drawing/2014/main" val="3508864805"/>
                  </a:ext>
                </a:extLst>
              </a:tr>
              <a:tr h="191558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2022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1,446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$10,928,390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25%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extLst>
                  <a:ext uri="{0D108BD9-81ED-4DB2-BD59-A6C34878D82A}">
                    <a16:rowId xmlns:a16="http://schemas.microsoft.com/office/drawing/2014/main" val="274593745"/>
                  </a:ext>
                </a:extLst>
              </a:tr>
              <a:tr h="191558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2023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1,532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$10,759,021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-2%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extLst>
                  <a:ext uri="{0D108BD9-81ED-4DB2-BD59-A6C34878D82A}">
                    <a16:rowId xmlns:a16="http://schemas.microsoft.com/office/drawing/2014/main" val="3336355726"/>
                  </a:ext>
                </a:extLst>
              </a:tr>
              <a:tr h="191558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2024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1,499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$10,028,002 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-7%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extLst>
                  <a:ext uri="{0D108BD9-81ED-4DB2-BD59-A6C34878D82A}">
                    <a16:rowId xmlns:a16="http://schemas.microsoft.com/office/drawing/2014/main" val="1990622467"/>
                  </a:ext>
                </a:extLst>
              </a:tr>
              <a:tr h="191558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Cum Total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37,708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338,428,542</a:t>
                      </a:r>
                      <a:endParaRPr lang="en-US" sz="10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179" marR="6179" marT="6179" marB="0" anchor="b"/>
                </a:tc>
                <a:extLst>
                  <a:ext uri="{0D108BD9-81ED-4DB2-BD59-A6C34878D82A}">
                    <a16:rowId xmlns:a16="http://schemas.microsoft.com/office/drawing/2014/main" val="5020561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07777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CD0A54-8DF6-41D6-B807-0910B1E6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>
            <a:normAutofit/>
          </a:bodyPr>
          <a:lstStyle/>
          <a:p>
            <a:pPr marL="38100">
              <a:lnSpc>
                <a:spcPct val="90000"/>
              </a:lnSpc>
              <a:spcAft>
                <a:spcPts val="600"/>
              </a:spcAft>
            </a:pPr>
            <a:fld id="{81D60167-4931-47E6-BA6A-407CBD079E47}" type="slidenum">
              <a:rPr lang="en-US" smtClean="0"/>
              <a:pPr marL="38100">
                <a:lnSpc>
                  <a:spcPct val="90000"/>
                </a:lnSpc>
                <a:spcAft>
                  <a:spcPts val="600"/>
                </a:spcAft>
              </a:pPr>
              <a:t>21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E69E9B-EC1B-4AC5-B19B-DAFEF64EE88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14313"/>
            <a:ext cx="11074400" cy="749300"/>
          </a:xfrm>
          <a:solidFill>
            <a:schemeClr val="bg2">
              <a:lumMod val="9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anchor="ctr">
            <a:normAutofit/>
          </a:bodyPr>
          <a:lstStyle/>
          <a:p>
            <a:pPr algn="l"/>
            <a:r>
              <a:rPr lang="en-US" sz="2600">
                <a:solidFill>
                  <a:srgbClr val="273C47"/>
                </a:solidFill>
                <a:latin typeface="+mj-lt"/>
              </a:rPr>
              <a:t> Indiana Assigned Risk Servicing Carriers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86339A-BE93-4AF2-A3F1-C11094FA686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1774825"/>
            <a:ext cx="5029200" cy="4525963"/>
          </a:xfrm>
        </p:spPr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These companies are under a 3-year contract term from January 1, 2024 – December 31, 2026</a:t>
            </a: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193FDB7D-A5CB-418C-9CAF-2219013889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0751277"/>
              </p:ext>
            </p:extLst>
          </p:nvPr>
        </p:nvGraphicFramePr>
        <p:xfrm>
          <a:off x="6278880" y="1577340"/>
          <a:ext cx="5303520" cy="4526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759096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-1915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728460"/>
                </a:moveTo>
                <a:lnTo>
                  <a:pt x="6096000" y="6728460"/>
                </a:lnTo>
                <a:lnTo>
                  <a:pt x="6096000" y="0"/>
                </a:lnTo>
                <a:lnTo>
                  <a:pt x="0" y="0"/>
                </a:lnTo>
                <a:lnTo>
                  <a:pt x="0" y="6728460"/>
                </a:lnTo>
                <a:lnTo>
                  <a:pt x="0" y="6858000"/>
                </a:lnTo>
                <a:lnTo>
                  <a:pt x="6096000" y="6858000"/>
                </a:lnTo>
                <a:lnTo>
                  <a:pt x="12192000" y="6858000"/>
                </a:lnTo>
                <a:lnTo>
                  <a:pt x="12192000" y="6728460"/>
                </a:lnTo>
                <a:close/>
              </a:path>
            </a:pathLst>
          </a:custGeom>
          <a:solidFill>
            <a:srgbClr val="E686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05027" y="2121230"/>
            <a:ext cx="3213735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b="1" spc="-15">
                <a:latin typeface="Calibri"/>
                <a:cs typeface="Calibri"/>
              </a:rPr>
              <a:t>COST</a:t>
            </a:r>
            <a:r>
              <a:rPr sz="4200" b="1" spc="-45">
                <a:latin typeface="Calibri"/>
                <a:cs typeface="Calibri"/>
              </a:rPr>
              <a:t> </a:t>
            </a:r>
            <a:r>
              <a:rPr sz="4200" b="1">
                <a:latin typeface="Calibri"/>
                <a:cs typeface="Calibri"/>
              </a:rPr>
              <a:t>DRIVERS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9EB3CC9-2D4A-4D6B-A07E-E0D1D664E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22</a:t>
            </a:fld>
            <a:endParaRPr lang="en-US"/>
          </a:p>
        </p:txBody>
      </p:sp>
      <p:sp>
        <p:nvSpPr>
          <p:cNvPr id="8" name="object 8"/>
          <p:cNvSpPr txBox="1"/>
          <p:nvPr/>
        </p:nvSpPr>
        <p:spPr>
          <a:xfrm>
            <a:off x="2641854" y="2939668"/>
            <a:ext cx="1864995" cy="1466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1200"/>
              </a:lnSpc>
              <a:spcBef>
                <a:spcPts val="100"/>
              </a:spcBef>
            </a:pPr>
            <a:r>
              <a:rPr sz="1800" spc="25">
                <a:solidFill>
                  <a:srgbClr val="273B46"/>
                </a:solidFill>
                <a:latin typeface="Calibri"/>
                <a:cs typeface="Calibri"/>
              </a:rPr>
              <a:t>CLAIM</a:t>
            </a:r>
            <a:r>
              <a:rPr sz="1800" spc="-35">
                <a:solidFill>
                  <a:srgbClr val="273B46"/>
                </a:solidFill>
                <a:latin typeface="Calibri"/>
                <a:cs typeface="Calibri"/>
              </a:rPr>
              <a:t> </a:t>
            </a:r>
            <a:r>
              <a:rPr sz="1800" spc="20">
                <a:solidFill>
                  <a:srgbClr val="273B46"/>
                </a:solidFill>
                <a:latin typeface="Calibri"/>
                <a:cs typeface="Calibri"/>
              </a:rPr>
              <a:t>FREQUENCY </a:t>
            </a:r>
            <a:r>
              <a:rPr sz="1800" spc="-395">
                <a:solidFill>
                  <a:srgbClr val="273B46"/>
                </a:solidFill>
                <a:latin typeface="Calibri"/>
                <a:cs typeface="Calibri"/>
              </a:rPr>
              <a:t> </a:t>
            </a:r>
            <a:r>
              <a:rPr sz="1800" spc="25">
                <a:solidFill>
                  <a:srgbClr val="273B46"/>
                </a:solidFill>
                <a:latin typeface="Calibri"/>
                <a:cs typeface="Calibri"/>
              </a:rPr>
              <a:t>INDEMNITY </a:t>
            </a:r>
            <a:r>
              <a:rPr sz="1800" spc="30">
                <a:solidFill>
                  <a:srgbClr val="273B46"/>
                </a:solidFill>
                <a:latin typeface="Calibri"/>
                <a:cs typeface="Calibri"/>
              </a:rPr>
              <a:t> </a:t>
            </a:r>
            <a:r>
              <a:rPr sz="1800" spc="25">
                <a:solidFill>
                  <a:srgbClr val="273B46"/>
                </a:solidFill>
                <a:latin typeface="Calibri"/>
                <a:cs typeface="Calibri"/>
              </a:rPr>
              <a:t>MEDICAL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sz="1800" spc="20">
                <a:solidFill>
                  <a:srgbClr val="273B46"/>
                </a:solidFill>
                <a:latin typeface="Calibri"/>
                <a:cs typeface="Calibri"/>
              </a:rPr>
              <a:t>PHARMA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6" name="Picture 1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C478FAC-3DEC-426F-B2F1-553B8972C9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11" y="4000693"/>
            <a:ext cx="2253980" cy="2735585"/>
          </a:xfrm>
          <a:prstGeom prst="rect">
            <a:avLst/>
          </a:prstGeom>
        </p:spPr>
      </p:pic>
      <p:pic>
        <p:nvPicPr>
          <p:cNvPr id="9" name="Picture 8" descr="Stethoscope on white background">
            <a:extLst>
              <a:ext uri="{FF2B5EF4-FFF2-40B4-BE49-F238E27FC236}">
                <a16:creationId xmlns:a16="http://schemas.microsoft.com/office/drawing/2014/main" id="{5CFB401B-7A7D-6574-0EB1-4CDFAE8AAC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626" y="-1"/>
            <a:ext cx="4572000" cy="665793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7CAB4D-AB6E-4506-D435-1863D5939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23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AE15E7-598C-9824-E1CD-D20C7A72784F}"/>
              </a:ext>
            </a:extLst>
          </p:cNvPr>
          <p:cNvSpPr txBox="1"/>
          <p:nvPr/>
        </p:nvSpPr>
        <p:spPr>
          <a:xfrm>
            <a:off x="248239" y="115446"/>
            <a:ext cx="96781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Indiana Change in Claim Frequency</a:t>
            </a:r>
            <a:br>
              <a:rPr lang="en-US" sz="1050" dirty="0"/>
            </a:br>
            <a:br>
              <a:rPr lang="en-US" sz="800" dirty="0"/>
            </a:br>
            <a:r>
              <a:rPr lang="en-US" sz="1800" dirty="0"/>
              <a:t>Percent Change in Lost-Time Claims, per $ Million of On Leveled Premium</a:t>
            </a:r>
            <a:endParaRPr lang="en-US" dirty="0"/>
          </a:p>
        </p:txBody>
      </p:sp>
      <p:sp>
        <p:nvSpPr>
          <p:cNvPr id="3" name="Footnote">
            <a:extLst>
              <a:ext uri="{FF2B5EF4-FFF2-40B4-BE49-F238E27FC236}">
                <a16:creationId xmlns:a16="http://schemas.microsoft.com/office/drawing/2014/main" id="{5C0F6BE7-C27E-CB3F-9613-89DE17DDDBC4}"/>
              </a:ext>
            </a:extLst>
          </p:cNvPr>
          <p:cNvSpPr txBox="1">
            <a:spLocks/>
          </p:cNvSpPr>
          <p:nvPr/>
        </p:nvSpPr>
        <p:spPr>
          <a:xfrm flipH="1">
            <a:off x="621792" y="5730240"/>
            <a:ext cx="1060704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505050"/>
                </a:solidFill>
              </a:rPr>
              <a:t>Based on NCCI’s Financial data through 12/31/2024, on-leveled, and developed to ultimate, with premium adjusted to common wage level. </a:t>
            </a:r>
            <a:endParaRPr lang="en-US" dirty="0">
              <a:solidFill>
                <a:srgbClr val="505050"/>
              </a:solidFill>
            </a:endParaRPr>
          </a:p>
        </p:txBody>
      </p:sp>
      <p:graphicFrame>
        <p:nvGraphicFramePr>
          <p:cNvPr id="6" name="claim_freq_chg">
            <a:extLst>
              <a:ext uri="{FF2B5EF4-FFF2-40B4-BE49-F238E27FC236}">
                <a16:creationId xmlns:a16="http://schemas.microsoft.com/office/drawing/2014/main" id="{6443C84C-27DB-4EB2-86D6-38CA661F3F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6455044"/>
              </p:ext>
            </p:extLst>
          </p:nvPr>
        </p:nvGraphicFramePr>
        <p:xfrm>
          <a:off x="594360" y="1268876"/>
          <a:ext cx="10974341" cy="4107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909830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88453A-7CE4-9D29-410E-A6E7AE653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24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E3FE1D-AFEE-A35A-BE25-F7E6F6C0A3B2}"/>
              </a:ext>
            </a:extLst>
          </p:cNvPr>
          <p:cNvSpPr txBox="1"/>
          <p:nvPr/>
        </p:nvSpPr>
        <p:spPr>
          <a:xfrm>
            <a:off x="432304" y="294290"/>
            <a:ext cx="6097508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Indiana Claim Frequency</a:t>
            </a:r>
            <a:br>
              <a:rPr lang="en-US" sz="800" dirty="0"/>
            </a:br>
            <a:br>
              <a:rPr lang="en-US" sz="800" dirty="0"/>
            </a:br>
            <a:r>
              <a:rPr lang="en-US" sz="1800" dirty="0"/>
              <a:t>Lost-Time Claims, per $ Million of On-Leveled Premium</a:t>
            </a:r>
            <a:endParaRPr lang="en-US" dirty="0"/>
          </a:p>
        </p:txBody>
      </p:sp>
      <p:graphicFrame>
        <p:nvGraphicFramePr>
          <p:cNvPr id="3" name="frequency">
            <a:extLst>
              <a:ext uri="{FF2B5EF4-FFF2-40B4-BE49-F238E27FC236}">
                <a16:creationId xmlns:a16="http://schemas.microsoft.com/office/drawing/2014/main" id="{C34A92FA-21DB-2304-F48D-4BD2EB4841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0429703"/>
              </p:ext>
            </p:extLst>
          </p:nvPr>
        </p:nvGraphicFramePr>
        <p:xfrm>
          <a:off x="591979" y="1344153"/>
          <a:ext cx="11008042" cy="4608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928725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51DBF-EAC1-425B-B98A-B0604C5F3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25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488DC8-A8DD-42F6-AE17-7B7E90B0E8E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87363"/>
            <a:ext cx="10871200" cy="246062"/>
          </a:xfrm>
        </p:spPr>
        <p:txBody>
          <a:bodyPr>
            <a:normAutofit fontScale="90000"/>
          </a:bodyPr>
          <a:lstStyle/>
          <a:p>
            <a:r>
              <a:rPr lang="en-US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9315E9-7B37-11A9-D5C7-44CA236A34B3}"/>
              </a:ext>
            </a:extLst>
          </p:cNvPr>
          <p:cNvSpPr txBox="1"/>
          <p:nvPr/>
        </p:nvSpPr>
        <p:spPr>
          <a:xfrm>
            <a:off x="304800" y="279371"/>
            <a:ext cx="610262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Indiana Average Indemnity Claim Severity</a:t>
            </a:r>
            <a:br>
              <a:rPr lang="en-US" sz="800" dirty="0"/>
            </a:br>
            <a:br>
              <a:rPr lang="en-US" sz="800" dirty="0"/>
            </a:b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Adjusted to Common Wage Level </a:t>
            </a:r>
            <a:r>
              <a:rPr lang="en-US" sz="1800" dirty="0"/>
              <a:t>vs. </a:t>
            </a:r>
            <a:r>
              <a:rPr lang="en-US" sz="1800" dirty="0">
                <a:solidFill>
                  <a:srgbClr val="EF7C00"/>
                </a:solidFill>
              </a:rPr>
              <a:t>Actual,</a:t>
            </a:r>
            <a:r>
              <a:rPr lang="en-US" sz="1800" dirty="0"/>
              <a:t> in $ Thousands</a:t>
            </a:r>
            <a:endParaRPr lang="en-US" dirty="0"/>
          </a:p>
        </p:txBody>
      </p:sp>
      <p:graphicFrame>
        <p:nvGraphicFramePr>
          <p:cNvPr id="3" name="ind_sev_adj_actual">
            <a:extLst>
              <a:ext uri="{FF2B5EF4-FFF2-40B4-BE49-F238E27FC236}">
                <a16:creationId xmlns:a16="http://schemas.microsoft.com/office/drawing/2014/main" id="{98BF857D-F578-F908-5A00-B21CDEFE4B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0806279"/>
              </p:ext>
            </p:extLst>
          </p:nvPr>
        </p:nvGraphicFramePr>
        <p:xfrm>
          <a:off x="594360" y="1140739"/>
          <a:ext cx="11003280" cy="45895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577113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AA55E2-4CDC-4F43-A08B-EC7C4031C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26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82464C-2212-40DD-8BD3-7CCD4DBFE2D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85775"/>
            <a:ext cx="10871200" cy="247650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AFCD0A-09D5-4DE9-90FA-6F208476086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141538"/>
            <a:ext cx="8785225" cy="27622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D74C23-8620-8CC8-8AD8-B141BDE9C696}"/>
              </a:ext>
            </a:extLst>
          </p:cNvPr>
          <p:cNvSpPr txBox="1"/>
          <p:nvPr/>
        </p:nvSpPr>
        <p:spPr>
          <a:xfrm>
            <a:off x="380999" y="228600"/>
            <a:ext cx="640772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Indiana Average Medical Claim Severity</a:t>
            </a:r>
            <a:br>
              <a:rPr lang="en-US" sz="800" dirty="0"/>
            </a:br>
            <a:br>
              <a:rPr lang="en-US" sz="800" dirty="0"/>
            </a:b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Adjusted to Common Wage Level </a:t>
            </a:r>
            <a:r>
              <a:rPr lang="en-US" sz="1800" dirty="0"/>
              <a:t>vs. </a:t>
            </a:r>
            <a:r>
              <a:rPr lang="en-US" sz="1800" dirty="0">
                <a:solidFill>
                  <a:srgbClr val="EF7C00"/>
                </a:solidFill>
              </a:rPr>
              <a:t>Actual,</a:t>
            </a:r>
            <a:r>
              <a:rPr lang="en-US" sz="1800" dirty="0"/>
              <a:t> in $ Thousands</a:t>
            </a:r>
            <a:endParaRPr lang="en-US" dirty="0"/>
          </a:p>
        </p:txBody>
      </p:sp>
      <p:graphicFrame>
        <p:nvGraphicFramePr>
          <p:cNvPr id="4" name="med_sev_adj_actual">
            <a:extLst>
              <a:ext uri="{FF2B5EF4-FFF2-40B4-BE49-F238E27FC236}">
                <a16:creationId xmlns:a16="http://schemas.microsoft.com/office/drawing/2014/main" id="{4C29CF86-B10A-F535-C8A5-BD359CB555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9907315"/>
              </p:ext>
            </p:extLst>
          </p:nvPr>
        </p:nvGraphicFramePr>
        <p:xfrm>
          <a:off x="657887" y="1705927"/>
          <a:ext cx="11003279" cy="4284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Footnote">
            <a:extLst>
              <a:ext uri="{FF2B5EF4-FFF2-40B4-BE49-F238E27FC236}">
                <a16:creationId xmlns:a16="http://schemas.microsoft.com/office/drawing/2014/main" id="{674BAD6C-795D-F025-6C01-F1565B4B77DA}"/>
              </a:ext>
            </a:extLst>
          </p:cNvPr>
          <p:cNvSpPr txBox="1">
            <a:spLocks/>
          </p:cNvSpPr>
          <p:nvPr/>
        </p:nvSpPr>
        <p:spPr>
          <a:xfrm flipH="1">
            <a:off x="605443" y="5990619"/>
            <a:ext cx="1060704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Based on NCCI’s Financial data through 12/31/2024 for lost-time claims at current benefit level and developed to ultimate.</a:t>
            </a:r>
          </a:p>
          <a:p>
            <a:r>
              <a:rPr lang="en-US" dirty="0">
                <a:solidFill>
                  <a:schemeClr val="tx1"/>
                </a:solidFill>
              </a:rPr>
              <a:t>Note that medical-only losses are included in the numerator.</a:t>
            </a:r>
          </a:p>
        </p:txBody>
      </p:sp>
    </p:spTree>
    <p:extLst>
      <p:ext uri="{BB962C8B-B14F-4D97-AF65-F5344CB8AC3E}">
        <p14:creationId xmlns:p14="http://schemas.microsoft.com/office/powerpoint/2010/main" val="183811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A78CAF-B3AF-2779-D558-427429E39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27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DC2E0B-DEA2-8973-F694-7B366AC0F5A6}"/>
              </a:ext>
            </a:extLst>
          </p:cNvPr>
          <p:cNvSpPr txBox="1"/>
          <p:nvPr/>
        </p:nvSpPr>
        <p:spPr>
          <a:xfrm>
            <a:off x="1219955" y="411524"/>
            <a:ext cx="60975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Total Benefit Costs in Indiana </a:t>
            </a:r>
            <a:br>
              <a:rPr lang="en-US" dirty="0"/>
            </a:br>
            <a:br>
              <a:rPr lang="en-US" sz="1400" dirty="0"/>
            </a:b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Indemnity</a:t>
            </a:r>
            <a:r>
              <a:rPr lang="en-US" sz="1400" dirty="0"/>
              <a:t> vs. </a:t>
            </a:r>
            <a:r>
              <a:rPr lang="en-US" sz="1400" dirty="0">
                <a:solidFill>
                  <a:srgbClr val="EF7C00"/>
                </a:solidFill>
              </a:rPr>
              <a:t>Medical</a:t>
            </a:r>
            <a:endParaRPr lang="en-US" sz="1400" dirty="0"/>
          </a:p>
        </p:txBody>
      </p:sp>
      <p:graphicFrame>
        <p:nvGraphicFramePr>
          <p:cNvPr id="3" name="benefit_costs">
            <a:extLst>
              <a:ext uri="{FF2B5EF4-FFF2-40B4-BE49-F238E27FC236}">
                <a16:creationId xmlns:a16="http://schemas.microsoft.com/office/drawing/2014/main" id="{A0BE791D-82BD-B003-EFEB-409BA74FC2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067411"/>
              </p:ext>
            </p:extLst>
          </p:nvPr>
        </p:nvGraphicFramePr>
        <p:xfrm>
          <a:off x="594360" y="948489"/>
          <a:ext cx="11003280" cy="45368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609044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0C17E2-B142-5690-C482-6AA58F4AB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28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5CF6E9-4E0B-6B48-F9A8-59FC6D87E5DC}"/>
              </a:ext>
            </a:extLst>
          </p:cNvPr>
          <p:cNvSpPr txBox="1"/>
          <p:nvPr/>
        </p:nvSpPr>
        <p:spPr>
          <a:xfrm>
            <a:off x="1210902" y="556840"/>
            <a:ext cx="6097508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Indiana Loss Ratios</a:t>
            </a:r>
            <a:br>
              <a:rPr lang="en-US" dirty="0"/>
            </a:br>
            <a:br>
              <a:rPr lang="en-US" sz="800" dirty="0"/>
            </a:b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Indemnity</a:t>
            </a:r>
            <a:r>
              <a:rPr lang="en-US" sz="1800" dirty="0"/>
              <a:t> vs. </a:t>
            </a:r>
            <a:r>
              <a:rPr lang="en-US" sz="1800" dirty="0">
                <a:solidFill>
                  <a:srgbClr val="EF7C00"/>
                </a:solidFill>
              </a:rPr>
              <a:t>Medical</a:t>
            </a:r>
            <a:endParaRPr lang="en-US" dirty="0"/>
          </a:p>
        </p:txBody>
      </p:sp>
      <p:graphicFrame>
        <p:nvGraphicFramePr>
          <p:cNvPr id="3" name="loss_ratios">
            <a:extLst>
              <a:ext uri="{FF2B5EF4-FFF2-40B4-BE49-F238E27FC236}">
                <a16:creationId xmlns:a16="http://schemas.microsoft.com/office/drawing/2014/main" id="{430F922A-F394-AF02-88DE-72E039E7CF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208740"/>
              </p:ext>
            </p:extLst>
          </p:nvPr>
        </p:nvGraphicFramePr>
        <p:xfrm>
          <a:off x="594360" y="1003301"/>
          <a:ext cx="11003280" cy="4726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Footnote">
            <a:extLst>
              <a:ext uri="{FF2B5EF4-FFF2-40B4-BE49-F238E27FC236}">
                <a16:creationId xmlns:a16="http://schemas.microsoft.com/office/drawing/2014/main" id="{D295DB4C-9E5C-E334-FC1B-D8E2762B9E0C}"/>
              </a:ext>
            </a:extLst>
          </p:cNvPr>
          <p:cNvSpPr txBox="1">
            <a:spLocks/>
          </p:cNvSpPr>
          <p:nvPr/>
        </p:nvSpPr>
        <p:spPr>
          <a:xfrm flipH="1">
            <a:off x="621792" y="5730240"/>
            <a:ext cx="1060704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Based on NCCI’s Financial data through 12/31/2024, on-leveled, and developed to ultimate.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039E6E-0006-EB64-C4A7-3064B34BA0F5}"/>
              </a:ext>
            </a:extLst>
          </p:cNvPr>
          <p:cNvSpPr txBox="1"/>
          <p:nvPr/>
        </p:nvSpPr>
        <p:spPr>
          <a:xfrm>
            <a:off x="2669507" y="5822699"/>
            <a:ext cx="609700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Based on NCCI’s Financial data through 12/31/2024, on-leveled, and developed to ultimate</a:t>
            </a:r>
          </a:p>
        </p:txBody>
      </p:sp>
    </p:spTree>
    <p:extLst>
      <p:ext uri="{BB962C8B-B14F-4D97-AF65-F5344CB8AC3E}">
        <p14:creationId xmlns:p14="http://schemas.microsoft.com/office/powerpoint/2010/main" val="21762836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F149A-032A-4A02-B4E2-0BF4138ED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654" y="487121"/>
            <a:ext cx="10870691" cy="246221"/>
          </a:xfrm>
        </p:spPr>
        <p:txBody>
          <a:bodyPr>
            <a:normAutofit fontScale="90000"/>
          </a:bodyPr>
          <a:lstStyle/>
          <a:p>
            <a:r>
              <a:rPr lang="en-US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E35249-9AA2-4485-8510-B6637C22B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825" y="2141220"/>
            <a:ext cx="8785225" cy="27699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C29636-0AA7-427C-9367-237A0DEE5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29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FF1B69-E1AB-B8A6-F921-00586A2512FA}"/>
              </a:ext>
            </a:extLst>
          </p:cNvPr>
          <p:cNvSpPr txBox="1"/>
          <p:nvPr/>
        </p:nvSpPr>
        <p:spPr>
          <a:xfrm>
            <a:off x="1676401" y="410315"/>
            <a:ext cx="61098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73C47"/>
                </a:solidFill>
              </a:rPr>
              <a:t>Average Voluntary Pure Loss Costs </a:t>
            </a:r>
            <a:br>
              <a:rPr lang="en-US" sz="2400" dirty="0">
                <a:solidFill>
                  <a:srgbClr val="273C47"/>
                </a:solidFill>
              </a:rPr>
            </a:br>
            <a:br>
              <a:rPr lang="en-US" sz="2400" dirty="0">
                <a:solidFill>
                  <a:srgbClr val="273C47"/>
                </a:solidFill>
              </a:rPr>
            </a:br>
            <a:r>
              <a:rPr lang="en-US" sz="2400" dirty="0">
                <a:solidFill>
                  <a:srgbClr val="273C47"/>
                </a:solidFill>
              </a:rPr>
              <a:t>Using Indiana Payroll Distribution</a:t>
            </a:r>
          </a:p>
        </p:txBody>
      </p:sp>
      <p:graphicFrame>
        <p:nvGraphicFramePr>
          <p:cNvPr id="7" name="avg_vol_LC_region">
            <a:extLst>
              <a:ext uri="{FF2B5EF4-FFF2-40B4-BE49-F238E27FC236}">
                <a16:creationId xmlns:a16="http://schemas.microsoft.com/office/drawing/2014/main" id="{D2AFAB3D-4346-E158-6490-18D523FE5B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8560"/>
              </p:ext>
            </p:extLst>
          </p:nvPr>
        </p:nvGraphicFramePr>
        <p:xfrm>
          <a:off x="528066" y="1709926"/>
          <a:ext cx="11003279" cy="4130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14215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E540E-CE7B-4DF4-9B28-F9BD39A12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3</a:t>
            </a:fld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0" y="487363"/>
            <a:ext cx="7099300" cy="4429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800" spc="-5">
                <a:solidFill>
                  <a:srgbClr val="273B46"/>
                </a:solidFill>
                <a:latin typeface="+mn-lt"/>
                <a:cs typeface="Arial" panose="020B0604020202020204" pitchFamily="34" charset="0"/>
              </a:rPr>
              <a:t>ICR</a:t>
            </a:r>
            <a:r>
              <a:rPr lang="en-US" sz="2800" spc="-5">
                <a:solidFill>
                  <a:srgbClr val="273B46"/>
                </a:solidFill>
                <a:latin typeface="+mn-lt"/>
                <a:cs typeface="Arial" panose="020B0604020202020204" pitchFamily="34" charset="0"/>
              </a:rPr>
              <a:t>B Mission</a:t>
            </a:r>
            <a:endParaRPr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B0534BE-46F8-4E7E-8B30-B4A758DCEF7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1577975"/>
            <a:ext cx="5303838" cy="3873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2F8E718-85BD-4D60-B397-78656EB8F359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888163" y="1577975"/>
            <a:ext cx="5303837" cy="3873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75578" y="1715839"/>
            <a:ext cx="6469930" cy="3210751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254000">
              <a:lnSpc>
                <a:spcPts val="1300"/>
              </a:lnSpc>
              <a:spcBef>
                <a:spcPts val="260"/>
              </a:spcBef>
            </a:pP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Indiana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Compensation Rating Bureau (ICRB)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 </a:t>
            </a:r>
            <a:r>
              <a:rPr sz="1600" spc="-1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private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non-profit, </a:t>
            </a:r>
            <a:r>
              <a:rPr sz="1600" spc="-1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unincorporated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association of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insurance companies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licensed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 </a:t>
            </a:r>
            <a:r>
              <a:rPr sz="1600" spc="-1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workers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compensation insurance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Indiana. The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ICRB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 </a:t>
            </a:r>
            <a:r>
              <a:rPr sz="1600" spc="-1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statutory rating organization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</a:t>
            </a:r>
            <a:r>
              <a:rPr sz="1600" spc="-1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forth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Chapter </a:t>
            </a:r>
            <a:r>
              <a:rPr sz="1600" spc="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27-7-2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Indiana </a:t>
            </a:r>
            <a:r>
              <a:rPr sz="1600" spc="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Insurance</a:t>
            </a:r>
            <a:r>
              <a:rPr sz="1600" spc="-2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1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Laws.</a:t>
            </a:r>
            <a:endParaRPr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 marR="5080">
              <a:lnSpc>
                <a:spcPts val="1300"/>
              </a:lnSpc>
              <a:spcBef>
                <a:spcPts val="5"/>
              </a:spcBef>
            </a:pP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law empowers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ICRB to </a:t>
            </a:r>
            <a:r>
              <a:rPr sz="1600" spc="-1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gather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</a:t>
            </a:r>
            <a:r>
              <a:rPr sz="1600" spc="-1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its member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companies that </a:t>
            </a:r>
            <a:r>
              <a:rPr sz="1600" spc="-1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necessary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establish fair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adequate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advisory </a:t>
            </a:r>
            <a:r>
              <a:rPr sz="1600" spc="-26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1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rates.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submitted to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Indiana Department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Insurance </a:t>
            </a:r>
            <a:r>
              <a:rPr sz="1600" spc="-1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then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distributed to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member companies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sz="1600" spc="-2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1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rates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file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their</a:t>
            </a:r>
            <a:r>
              <a:rPr sz="1600" spc="-2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own</a:t>
            </a:r>
            <a:r>
              <a:rPr sz="1600" spc="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1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rates.</a:t>
            </a:r>
            <a:endParaRPr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 marR="111125">
              <a:lnSpc>
                <a:spcPts val="1300"/>
              </a:lnSpc>
            </a:pP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addition</a:t>
            </a:r>
            <a:r>
              <a:rPr sz="1600" spc="-3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sz="1600" spc="1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sz="1600" spc="-1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1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  <a:r>
              <a:rPr sz="1600" spc="-1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collection</a:t>
            </a:r>
            <a:r>
              <a:rPr sz="1600" spc="2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sz="1600" spc="-1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ratemaking</a:t>
            </a:r>
            <a:r>
              <a:rPr sz="1600" spc="-1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functions,</a:t>
            </a:r>
            <a:r>
              <a:rPr sz="1600" spc="-2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ICRB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</a:t>
            </a:r>
            <a:r>
              <a:rPr sz="1600" spc="2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responsible</a:t>
            </a:r>
            <a:r>
              <a:rPr sz="1600" spc="-2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1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various </a:t>
            </a:r>
            <a:r>
              <a:rPr sz="1600" spc="-1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workers</a:t>
            </a:r>
            <a:r>
              <a:rPr sz="1600" spc="1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compensation programs to</a:t>
            </a:r>
            <a:r>
              <a:rPr sz="1600" spc="1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include </a:t>
            </a:r>
            <a:r>
              <a:rPr sz="1600" spc="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rules</a:t>
            </a:r>
            <a:r>
              <a:rPr sz="1600" spc="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1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promulgation,</a:t>
            </a:r>
            <a:r>
              <a:rPr sz="1600" spc="-2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experience</a:t>
            </a:r>
            <a:r>
              <a:rPr sz="1600" spc="1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rating,</a:t>
            </a:r>
            <a:r>
              <a:rPr sz="1600" spc="-2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inspection and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classification,</a:t>
            </a:r>
            <a:r>
              <a:rPr sz="1600" spc="1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assigned</a:t>
            </a:r>
            <a:r>
              <a:rPr sz="1600" spc="1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risk</a:t>
            </a:r>
            <a:r>
              <a:rPr sz="1600" spc="2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administration,</a:t>
            </a:r>
            <a:r>
              <a:rPr sz="1600" spc="-2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industry</a:t>
            </a:r>
            <a:r>
              <a:rPr sz="1600" spc="-2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education</a:t>
            </a:r>
            <a:r>
              <a:rPr sz="1600" spc="-1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dispute</a:t>
            </a:r>
            <a:r>
              <a:rPr sz="1600" spc="-20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spc="-5">
                <a:solidFill>
                  <a:srgbClr val="273B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resolution.</a:t>
            </a:r>
            <a:endParaRPr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A7D6FE-8ECF-456B-8C6B-55B34F74C28C}"/>
              </a:ext>
            </a:extLst>
          </p:cNvPr>
          <p:cNvSpPr/>
          <p:nvPr/>
        </p:nvSpPr>
        <p:spPr>
          <a:xfrm>
            <a:off x="8241965" y="1002"/>
            <a:ext cx="2834157" cy="6553200"/>
          </a:xfrm>
          <a:prstGeom prst="rect">
            <a:avLst/>
          </a:prstGeom>
          <a:gradFill>
            <a:gsLst>
              <a:gs pos="100000">
                <a:schemeClr val="bg1">
                  <a:lumMod val="65000"/>
                </a:schemeClr>
              </a:gs>
              <a:gs pos="13000">
                <a:schemeClr val="bg1">
                  <a:lumMod val="8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chemeClr val="bg1">
                      <a:lumMod val="85000"/>
                      <a:shade val="30000"/>
                      <a:satMod val="115000"/>
                    </a:schemeClr>
                  </a:gs>
                  <a:gs pos="50000">
                    <a:schemeClr val="bg1">
                      <a:lumMod val="8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85000"/>
                      <a:shade val="100000"/>
                      <a:satMod val="115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C9B9C8-3743-4AD5-B606-0982041BC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345" y="114300"/>
            <a:ext cx="2834156" cy="63245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EEAC91-751D-4ABC-B14F-7DDD5146D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30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BDC690-EE93-4D48-82A9-2FF8E0FD40C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5176" y="787146"/>
            <a:ext cx="10871200" cy="650875"/>
          </a:xfrm>
        </p:spPr>
        <p:txBody>
          <a:bodyPr>
            <a:normAutofit fontScale="90000"/>
          </a:bodyPr>
          <a:lstStyle/>
          <a:p>
            <a:r>
              <a:rPr lang="en-US" dirty="0"/>
              <a:t>Indiana Average Claim Frequency</a:t>
            </a:r>
            <a:br>
              <a:rPr lang="en-US" sz="1200" dirty="0"/>
            </a:br>
            <a:br>
              <a:rPr lang="en-US" sz="1200" dirty="0"/>
            </a:br>
            <a:r>
              <a:rPr lang="en-US" sz="3600" dirty="0">
                <a:solidFill>
                  <a:srgbClr val="0070C0"/>
                </a:solidFill>
              </a:rPr>
              <a:t>Lost-Time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273C47"/>
                </a:solidFill>
              </a:rPr>
              <a:t>vs</a:t>
            </a:r>
            <a:r>
              <a:rPr lang="en-US" sz="3600" dirty="0"/>
              <a:t>. </a:t>
            </a:r>
            <a:r>
              <a:rPr lang="en-US" sz="3600" dirty="0">
                <a:solidFill>
                  <a:srgbClr val="EF7C00"/>
                </a:solidFill>
              </a:rPr>
              <a:t>Medical-Only,</a:t>
            </a:r>
            <a:r>
              <a:rPr lang="en-US" sz="3600" dirty="0"/>
              <a:t> per 100,000 Workers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DBF47-7E01-4C55-A6E2-FCA569B3019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141538"/>
            <a:ext cx="8785225" cy="27622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graphicFrame>
        <p:nvGraphicFramePr>
          <p:cNvPr id="6" name="freq_lost-time_med">
            <a:extLst>
              <a:ext uri="{FF2B5EF4-FFF2-40B4-BE49-F238E27FC236}">
                <a16:creationId xmlns:a16="http://schemas.microsoft.com/office/drawing/2014/main" id="{2FE8A9E0-5341-13EA-E8E3-9E792BD663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2054897"/>
              </p:ext>
            </p:extLst>
          </p:nvPr>
        </p:nvGraphicFramePr>
        <p:xfrm>
          <a:off x="691896" y="1095017"/>
          <a:ext cx="11399520" cy="4589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198337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FB208-DEC7-4E48-9734-A36AF9084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31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0CD27-16F3-45F5-B0F2-A07B314AAD2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4904" y="1190054"/>
            <a:ext cx="10869613" cy="246062"/>
          </a:xfrm>
        </p:spPr>
        <p:txBody>
          <a:bodyPr>
            <a:normAutofit fontScale="90000"/>
          </a:bodyPr>
          <a:lstStyle/>
          <a:p>
            <a:r>
              <a:rPr lang="en-US" dirty="0"/>
              <a:t>Average Indemnity Claim Severity in the Region</a:t>
            </a:r>
            <a:r>
              <a:rPr lang="en-US" sz="800" dirty="0"/>
              <a:t> </a:t>
            </a:r>
            <a:br>
              <a:rPr lang="en-US" sz="1100" dirty="0"/>
            </a:br>
            <a:br>
              <a:rPr lang="en-US" sz="1100" dirty="0"/>
            </a:br>
            <a:r>
              <a:rPr lang="en-US" sz="3200" dirty="0">
                <a:solidFill>
                  <a:schemeClr val="accent2"/>
                </a:solidFill>
              </a:rPr>
              <a:t>PY</a:t>
            </a:r>
            <a:r>
              <a:rPr lang="en-US" sz="3200" dirty="0">
                <a:solidFill>
                  <a:schemeClr val="accent3"/>
                </a:solidFill>
              </a:rPr>
              <a:t> </a:t>
            </a:r>
            <a:r>
              <a:rPr lang="en-US" sz="3200" dirty="0">
                <a:solidFill>
                  <a:srgbClr val="EF7C00"/>
                </a:solidFill>
              </a:rPr>
              <a:t>2022 </a:t>
            </a:r>
            <a:r>
              <a:rPr lang="en-US" sz="3200" dirty="0"/>
              <a:t>vs. </a:t>
            </a:r>
            <a:r>
              <a:rPr lang="en-US" sz="3200" dirty="0">
                <a:solidFill>
                  <a:srgbClr val="0070C0"/>
                </a:solidFill>
              </a:rPr>
              <a:t>PY 2023</a:t>
            </a:r>
            <a:r>
              <a:rPr lang="en-US" sz="3200" dirty="0">
                <a:solidFill>
                  <a:schemeClr val="accent1"/>
                </a:solidFill>
              </a:rPr>
              <a:t>,</a:t>
            </a:r>
            <a:r>
              <a:rPr lang="en-US" sz="3200" dirty="0"/>
              <a:t> in $ Thousands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D2411B-B3C5-43C4-B3C0-85A149CF096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141538"/>
            <a:ext cx="8785225" cy="27622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graphicFrame>
        <p:nvGraphicFramePr>
          <p:cNvPr id="5" name="ind_sev_region">
            <a:extLst>
              <a:ext uri="{FF2B5EF4-FFF2-40B4-BE49-F238E27FC236}">
                <a16:creationId xmlns:a16="http://schemas.microsoft.com/office/drawing/2014/main" id="{728FBE31-8976-342D-7F23-470B874CB4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6633662"/>
              </p:ext>
            </p:extLst>
          </p:nvPr>
        </p:nvGraphicFramePr>
        <p:xfrm>
          <a:off x="594360" y="1174377"/>
          <a:ext cx="11003280" cy="4555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790997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ADC74-6DC3-4BD9-915A-83EF0BF53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32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80AD46-44E6-4BC5-87EB-CA016723D6A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87363"/>
            <a:ext cx="10871200" cy="246062"/>
          </a:xfrm>
        </p:spPr>
        <p:txBody>
          <a:bodyPr>
            <a:normAutofit fontScale="90000"/>
          </a:bodyPr>
          <a:lstStyle/>
          <a:p>
            <a:r>
              <a:rPr lang="en-US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C3F9CA-D9E4-4ACD-8744-B742236D125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141538"/>
            <a:ext cx="8785225" cy="27622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669B70-B9CC-FC7F-8CE2-B39AF3554180}"/>
              </a:ext>
            </a:extLst>
          </p:cNvPr>
          <p:cNvSpPr txBox="1"/>
          <p:nvPr/>
        </p:nvSpPr>
        <p:spPr>
          <a:xfrm>
            <a:off x="2944732" y="367212"/>
            <a:ext cx="76279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Average Medical Claim Severity in the Region</a:t>
            </a:r>
            <a:br>
              <a:rPr lang="en-US" sz="2400" dirty="0"/>
            </a:br>
            <a:r>
              <a:rPr lang="en-US" sz="2400" dirty="0">
                <a:solidFill>
                  <a:schemeClr val="accent3"/>
                </a:solidFill>
              </a:rPr>
              <a:t>PY </a:t>
            </a:r>
            <a:r>
              <a:rPr lang="en-US" sz="2400" dirty="0">
                <a:solidFill>
                  <a:srgbClr val="EF7C00"/>
                </a:solidFill>
              </a:rPr>
              <a:t>2022 </a:t>
            </a:r>
            <a:r>
              <a:rPr lang="en-US" sz="2400" dirty="0"/>
              <a:t>vs. 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PY 2023, </a:t>
            </a:r>
            <a:r>
              <a:rPr lang="en-US" sz="2400" dirty="0"/>
              <a:t>in $ Thousands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576270-A192-96BD-08B7-BD954D8C8BA3}"/>
              </a:ext>
            </a:extLst>
          </p:cNvPr>
          <p:cNvSpPr txBox="1"/>
          <p:nvPr/>
        </p:nvSpPr>
        <p:spPr>
          <a:xfrm>
            <a:off x="594360" y="5110352"/>
            <a:ext cx="609506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Based on NCCI’s Financial data for lost-time claims at current benefit level, adjusted to a common wage level, and developed to ultimate.</a:t>
            </a:r>
          </a:p>
          <a:p>
            <a:r>
              <a:rPr lang="en-US" sz="1000" dirty="0"/>
              <a:t>Note that medical-only losses are included in the numerator</a:t>
            </a:r>
            <a:r>
              <a:rPr lang="en-US" dirty="0"/>
              <a:t>.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260A90F-C1B6-8A54-5C51-29D684E6A0BB}"/>
              </a:ext>
            </a:extLst>
          </p:cNvPr>
          <p:cNvSpPr txBox="1">
            <a:spLocks/>
          </p:cNvSpPr>
          <p:nvPr/>
        </p:nvSpPr>
        <p:spPr>
          <a:xfrm>
            <a:off x="152400" y="2293938"/>
            <a:ext cx="8785225" cy="276225"/>
          </a:xfrm>
          <a:prstGeom prst="rect">
            <a:avLst/>
          </a:prstGeom>
        </p:spPr>
        <p:txBody>
          <a:bodyPr vert="horz" lIns="0" tIns="45720" rIns="0" bIns="45720" rtlCol="0">
            <a:normAutofit fontScale="77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US"/>
              <a:t> </a:t>
            </a:r>
          </a:p>
        </p:txBody>
      </p:sp>
      <p:graphicFrame>
        <p:nvGraphicFramePr>
          <p:cNvPr id="8" name="med_sev_region">
            <a:extLst>
              <a:ext uri="{FF2B5EF4-FFF2-40B4-BE49-F238E27FC236}">
                <a16:creationId xmlns:a16="http://schemas.microsoft.com/office/drawing/2014/main" id="{38432E76-1983-50C2-138F-A5B6DDFDBA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8575265"/>
              </p:ext>
            </p:extLst>
          </p:nvPr>
        </p:nvGraphicFramePr>
        <p:xfrm>
          <a:off x="594360" y="1147483"/>
          <a:ext cx="11003280" cy="4582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910020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BD6B8-4C2E-4269-95C1-A22B34B65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33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D86AD5-E9B1-4800-9370-759971EFE23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227138"/>
            <a:ext cx="10871200" cy="246062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D8938E-9C42-4C39-89AF-08F84B50456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141538"/>
            <a:ext cx="8785225" cy="27622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8666B9-A0B1-02C1-C407-065E19DA8152}"/>
              </a:ext>
            </a:extLst>
          </p:cNvPr>
          <p:cNvSpPr txBox="1"/>
          <p:nvPr/>
        </p:nvSpPr>
        <p:spPr>
          <a:xfrm>
            <a:off x="2401455" y="189760"/>
            <a:ext cx="71212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Indiana Distribution of Claims by Injury Type</a:t>
            </a:r>
          </a:p>
        </p:txBody>
      </p:sp>
      <p:graphicFrame>
        <p:nvGraphicFramePr>
          <p:cNvPr id="5" name="claim_dist_injtype">
            <a:extLst>
              <a:ext uri="{FF2B5EF4-FFF2-40B4-BE49-F238E27FC236}">
                <a16:creationId xmlns:a16="http://schemas.microsoft.com/office/drawing/2014/main" id="{AB8EEDEA-5E24-34C3-88CC-5689EEE402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7298062"/>
              </p:ext>
            </p:extLst>
          </p:nvPr>
        </p:nvGraphicFramePr>
        <p:xfrm>
          <a:off x="621792" y="968828"/>
          <a:ext cx="11003280" cy="4517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Footnote">
            <a:extLst>
              <a:ext uri="{FF2B5EF4-FFF2-40B4-BE49-F238E27FC236}">
                <a16:creationId xmlns:a16="http://schemas.microsoft.com/office/drawing/2014/main" id="{8C2CA76F-BA89-537F-EE95-FE7C57AFC3C1}"/>
              </a:ext>
            </a:extLst>
          </p:cNvPr>
          <p:cNvSpPr txBox="1">
            <a:spLocks/>
          </p:cNvSpPr>
          <p:nvPr/>
        </p:nvSpPr>
        <p:spPr>
          <a:xfrm flipH="1">
            <a:off x="621792" y="5730240"/>
            <a:ext cx="1060704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2060"/>
                </a:solidFill>
              </a:rPr>
              <a:t>Regional states are IL, IA, KY, and MO.</a:t>
            </a:r>
          </a:p>
          <a:p>
            <a:r>
              <a:rPr lang="en-US" dirty="0">
                <a:solidFill>
                  <a:srgbClr val="002060"/>
                </a:solidFill>
              </a:rPr>
              <a:t>Based on NCCI’s </a:t>
            </a:r>
            <a:r>
              <a:rPr lang="en-US" b="1" i="1" dirty="0">
                <a:solidFill>
                  <a:srgbClr val="002060"/>
                </a:solidFill>
              </a:rPr>
              <a:t>Statistical Plan </a:t>
            </a:r>
            <a:r>
              <a:rPr lang="en-US" dirty="0">
                <a:solidFill>
                  <a:srgbClr val="002060"/>
                </a:solidFill>
              </a:rPr>
              <a:t>data for jurisdiction/claim-type combinations for which three or more cases exist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78157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88CA6E-9D0A-0269-4FDD-EB2E2D01E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34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2A7B8A-6086-6973-339A-DDC64769CF4A}"/>
              </a:ext>
            </a:extLst>
          </p:cNvPr>
          <p:cNvSpPr txBox="1"/>
          <p:nvPr/>
        </p:nvSpPr>
        <p:spPr>
          <a:xfrm>
            <a:off x="2142837" y="364896"/>
            <a:ext cx="82942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Indiana Medical Loss Distribution by Injury Type</a:t>
            </a:r>
          </a:p>
        </p:txBody>
      </p:sp>
      <p:graphicFrame>
        <p:nvGraphicFramePr>
          <p:cNvPr id="3" name="ind_dist_injtype">
            <a:extLst>
              <a:ext uri="{FF2B5EF4-FFF2-40B4-BE49-F238E27FC236}">
                <a16:creationId xmlns:a16="http://schemas.microsoft.com/office/drawing/2014/main" id="{42186BCA-99D4-1832-58E7-4631FF8535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4403513"/>
              </p:ext>
            </p:extLst>
          </p:nvPr>
        </p:nvGraphicFramePr>
        <p:xfrm>
          <a:off x="732723" y="1259795"/>
          <a:ext cx="11000232" cy="4472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768937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07F1C5-E141-7A6F-6D6E-33D5F3CBF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35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DA2EDF-43D6-34C8-6C8C-C8477655613B}"/>
              </a:ext>
            </a:extLst>
          </p:cNvPr>
          <p:cNvSpPr txBox="1"/>
          <p:nvPr/>
        </p:nvSpPr>
        <p:spPr>
          <a:xfrm>
            <a:off x="2327565" y="401842"/>
            <a:ext cx="81095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Indiana Indemnity Loss Distribution by Injury Type</a:t>
            </a:r>
          </a:p>
        </p:txBody>
      </p:sp>
      <p:graphicFrame>
        <p:nvGraphicFramePr>
          <p:cNvPr id="5" name="ind_dist_injtype">
            <a:extLst>
              <a:ext uri="{FF2B5EF4-FFF2-40B4-BE49-F238E27FC236}">
                <a16:creationId xmlns:a16="http://schemas.microsoft.com/office/drawing/2014/main" id="{563998A6-C410-F4D6-2AD2-819F842B5D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4515626"/>
              </p:ext>
            </p:extLst>
          </p:nvPr>
        </p:nvGraphicFramePr>
        <p:xfrm>
          <a:off x="594360" y="1115416"/>
          <a:ext cx="11000232" cy="4472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371292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DA7F85-97E6-4AD2-8FAD-AF8DD586A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36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78F029-F2DE-4B9F-9E63-64D355E2909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87363"/>
            <a:ext cx="10871200" cy="246062"/>
          </a:xfrm>
        </p:spPr>
        <p:txBody>
          <a:bodyPr>
            <a:normAutofit fontScale="90000"/>
          </a:bodyPr>
          <a:lstStyle/>
          <a:p>
            <a:r>
              <a:rPr lang="en-US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76558D-B891-4183-B28C-68D606DBB8A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141538"/>
            <a:ext cx="8785225" cy="27622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9873A8-D13B-4A92-8402-31FE9CB06175}"/>
              </a:ext>
            </a:extLst>
          </p:cNvPr>
          <p:cNvSpPr txBox="1"/>
          <p:nvPr/>
        </p:nvSpPr>
        <p:spPr>
          <a:xfrm>
            <a:off x="2243328" y="311152"/>
            <a:ext cx="7162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Indiana Medical Loss Distribution by Injury Type</a:t>
            </a:r>
          </a:p>
        </p:txBody>
      </p:sp>
      <p:graphicFrame>
        <p:nvGraphicFramePr>
          <p:cNvPr id="4" name="med_dist_injtype">
            <a:extLst>
              <a:ext uri="{FF2B5EF4-FFF2-40B4-BE49-F238E27FC236}">
                <a16:creationId xmlns:a16="http://schemas.microsoft.com/office/drawing/2014/main" id="{BFB656D4-B3BE-FD29-CA09-2AC0A24E3E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9544122"/>
              </p:ext>
            </p:extLst>
          </p:nvPr>
        </p:nvGraphicFramePr>
        <p:xfrm>
          <a:off x="756787" y="964500"/>
          <a:ext cx="11216640" cy="4656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858278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3D817C-AADC-44D6-B23C-384295560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81D60167-4931-47E6-BA6A-407CBD079E47}" type="slidenum">
              <a:rPr lang="en-US">
                <a:solidFill>
                  <a:srgbClr val="0A304A"/>
                </a:solidFill>
              </a:rPr>
              <a:pPr defTabSz="914400">
                <a:spcAft>
                  <a:spcPts val="600"/>
                </a:spcAft>
              </a:pPr>
              <a:t>37</a:t>
            </a:fld>
            <a:endParaRPr lang="en-US">
              <a:solidFill>
                <a:srgbClr val="0A304A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40766A-2795-4F10-B574-D0A8BA4A242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41513" y="319088"/>
            <a:ext cx="10250487" cy="62547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100" dirty="0"/>
              <a:t>Medical Share of Total Costs Per Claim in Indiana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DCB0FD-5426-4BF6-988F-902CAED4EC9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5627688"/>
            <a:ext cx="10250488" cy="4619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100">
                <a:solidFill>
                  <a:srgbClr val="0F496F"/>
                </a:solidFill>
              </a:rPr>
              <a:t> 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8CA036B2-8027-7162-0D23-6DEA03E7B4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5919479"/>
              </p:ext>
            </p:extLst>
          </p:nvPr>
        </p:nvGraphicFramePr>
        <p:xfrm>
          <a:off x="1028701" y="1914182"/>
          <a:ext cx="4816966" cy="4123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Object 3">
            <a:extLst>
              <a:ext uri="{FF2B5EF4-FFF2-40B4-BE49-F238E27FC236}">
                <a16:creationId xmlns:a16="http://schemas.microsoft.com/office/drawing/2014/main" id="{0BA8617D-DFD8-B23F-8DAC-8447054863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2155834"/>
              </p:ext>
            </p:extLst>
          </p:nvPr>
        </p:nvGraphicFramePr>
        <p:xfrm>
          <a:off x="5908957" y="1902539"/>
          <a:ext cx="5254341" cy="4123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Rectangle 4">
            <a:extLst>
              <a:ext uri="{FF2B5EF4-FFF2-40B4-BE49-F238E27FC236}">
                <a16:creationId xmlns:a16="http://schemas.microsoft.com/office/drawing/2014/main" id="{43642594-D3FF-7048-0505-E16E97655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0643" y="1442310"/>
            <a:ext cx="674570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531800"/>
                    </a:gs>
                    <a:gs pos="100000">
                      <a:schemeClr val="folHlink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FF00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WCRIMyriad" pitchFamily="2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WCRIMyriad" pitchFamily="2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WCRIMyriad" pitchFamily="2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WCRIMyriad" pitchFamily="2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WCRIMyriad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WCRIMyriad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WCRIMyriad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WCRIMyriad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WCRIMyriad" pitchFamily="2" charset="0"/>
              </a:defRPr>
            </a:lvl9pPr>
          </a:lstStyle>
          <a:p>
            <a:pPr algn="ctr" eaLnBrk="1" hangingPunct="1"/>
            <a:r>
              <a:rPr lang="en-US" altLang="en-US" sz="1800" dirty="0">
                <a:latin typeface="+mn-lt"/>
              </a:rPr>
              <a:t>Average Payment per Claim and Share in Total Costs </a:t>
            </a:r>
          </a:p>
        </p:txBody>
      </p:sp>
    </p:spTree>
    <p:extLst>
      <p:ext uri="{BB962C8B-B14F-4D97-AF65-F5344CB8AC3E}">
        <p14:creationId xmlns:p14="http://schemas.microsoft.com/office/powerpoint/2010/main" val="39974341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0403F-8A5E-4BB9-BA6F-12956C763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81D60167-4931-47E6-BA6A-407CBD079E47}" type="slidenum">
              <a:rPr lang="en-US" smtClean="0"/>
              <a:pPr defTabSz="914400">
                <a:spcAft>
                  <a:spcPts val="600"/>
                </a:spcAft>
              </a:pPr>
              <a:t>38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3D7E72-BCCB-4BCE-B6AF-D32B2420ACF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549775"/>
            <a:ext cx="10909300" cy="10588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900">
                <a:solidFill>
                  <a:schemeClr val="tx1">
                    <a:lumMod val="85000"/>
                    <a:lumOff val="15000"/>
                  </a:schemeClr>
                </a:solidFill>
              </a:rPr>
              <a:t>Indiana Had Among the Lowest % of Workers with More Than One Week Off Work in 18 State Workers Compensation Research Institute Study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087B8F-9929-491A-9FFB-AF2BC991500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5727700"/>
            <a:ext cx="10925175" cy="51593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cap="all" spc="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</a:p>
        </p:txBody>
      </p:sp>
      <p:graphicFrame>
        <p:nvGraphicFramePr>
          <p:cNvPr id="4" name="Content Placeholder 9">
            <a:extLst>
              <a:ext uri="{FF2B5EF4-FFF2-40B4-BE49-F238E27FC236}">
                <a16:creationId xmlns:a16="http://schemas.microsoft.com/office/drawing/2014/main" id="{BEDD04D9-E8F2-3F5B-A43D-373B9B95F7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3389357"/>
              </p:ext>
            </p:extLst>
          </p:nvPr>
        </p:nvGraphicFramePr>
        <p:xfrm>
          <a:off x="635457" y="640080"/>
          <a:ext cx="10916463" cy="3602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12031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ED6D2C-AF2B-4909-ACB2-CE33A184C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marL="38100">
              <a:spcAft>
                <a:spcPts val="600"/>
              </a:spcAft>
            </a:pPr>
            <a:fld id="{81D60167-4931-47E6-BA6A-407CBD079E47}" type="slidenum">
              <a:rPr lang="en-US">
                <a:solidFill>
                  <a:schemeClr val="tx2"/>
                </a:solidFill>
              </a:rPr>
              <a:pPr marL="38100">
                <a:spcAft>
                  <a:spcPts val="600"/>
                </a:spcAft>
              </a:pPr>
              <a:t>39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5ADB43-538D-4EED-BE39-6421027335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39696" y="220282"/>
            <a:ext cx="8029575" cy="587375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  <a:cs typeface="Arial" panose="020B0604020202020204" pitchFamily="34" charset="0"/>
              </a:rPr>
              <a:t>Regional Duration Of Temporary Disability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D6B7B-7FC8-4FDD-82FD-2F1A87E6FD2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654300"/>
            <a:ext cx="3084513" cy="3335338"/>
          </a:xfrm>
        </p:spPr>
        <p:txBody>
          <a:bodyPr>
            <a:normAutofit/>
          </a:bodyPr>
          <a:lstStyle/>
          <a:p>
            <a:r>
              <a:rPr lang="en-US" sz="1500">
                <a:solidFill>
                  <a:srgbClr val="FFFFFF"/>
                </a:solidFill>
              </a:rPr>
              <a:t> </a:t>
            </a:r>
          </a:p>
        </p:txBody>
      </p:sp>
      <p:graphicFrame>
        <p:nvGraphicFramePr>
          <p:cNvPr id="4" name="Content Placeholder 6">
            <a:extLst>
              <a:ext uri="{FF2B5EF4-FFF2-40B4-BE49-F238E27FC236}">
                <a16:creationId xmlns:a16="http://schemas.microsoft.com/office/drawing/2014/main" id="{37F3F102-B19C-01CF-DFF1-96C0AAE01F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0181360"/>
              </p:ext>
            </p:extLst>
          </p:nvPr>
        </p:nvGraphicFramePr>
        <p:xfrm>
          <a:off x="596106" y="1533191"/>
          <a:ext cx="10999787" cy="4502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28576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C2B36C-1451-D645-E53A-255377259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3E820F-1C27-DBC9-62B3-229DE9BE417F}"/>
              </a:ext>
            </a:extLst>
          </p:cNvPr>
          <p:cNvSpPr txBox="1"/>
          <p:nvPr/>
        </p:nvSpPr>
        <p:spPr>
          <a:xfrm>
            <a:off x="891241" y="4291343"/>
            <a:ext cx="2399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Paul Keathley</a:t>
            </a:r>
          </a:p>
          <a:p>
            <a:r>
              <a:rPr lang="en-US" dirty="0"/>
              <a:t>President &amp; CEO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B82E3A-A671-9679-242A-80CC8339E054}"/>
              </a:ext>
            </a:extLst>
          </p:cNvPr>
          <p:cNvSpPr txBox="1"/>
          <p:nvPr/>
        </p:nvSpPr>
        <p:spPr>
          <a:xfrm>
            <a:off x="4444499" y="4291343"/>
            <a:ext cx="2399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Scott Lerew</a:t>
            </a:r>
          </a:p>
          <a:p>
            <a:r>
              <a:rPr lang="en-US" dirty="0"/>
              <a:t>Vice President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F665DF-4221-FA92-9DE0-573E7904433E}"/>
              </a:ext>
            </a:extLst>
          </p:cNvPr>
          <p:cNvSpPr txBox="1"/>
          <p:nvPr/>
        </p:nvSpPr>
        <p:spPr>
          <a:xfrm>
            <a:off x="8019865" y="4291343"/>
            <a:ext cx="26707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Jennifer Cox</a:t>
            </a:r>
          </a:p>
          <a:p>
            <a:r>
              <a:rPr lang="en-US" dirty="0"/>
              <a:t>Director of Finance &amp; Operations</a:t>
            </a:r>
          </a:p>
        </p:txBody>
      </p:sp>
      <p:pic>
        <p:nvPicPr>
          <p:cNvPr id="8" name="Picture 7" descr="A person with curly hair wearing glasses&#10;&#10;Description automatically generated">
            <a:extLst>
              <a:ext uri="{FF2B5EF4-FFF2-40B4-BE49-F238E27FC236}">
                <a16:creationId xmlns:a16="http://schemas.microsoft.com/office/drawing/2014/main" id="{5FCA47E7-A321-52C3-195F-76D317693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456" y="1333684"/>
            <a:ext cx="1882628" cy="2834640"/>
          </a:xfrm>
          <a:prstGeom prst="rect">
            <a:avLst/>
          </a:prstGeom>
        </p:spPr>
      </p:pic>
      <p:pic>
        <p:nvPicPr>
          <p:cNvPr id="14" name="Picture 13" descr="A person in a suit smiling&#10;&#10;Description automatically generated">
            <a:extLst>
              <a:ext uri="{FF2B5EF4-FFF2-40B4-BE49-F238E27FC236}">
                <a16:creationId xmlns:a16="http://schemas.microsoft.com/office/drawing/2014/main" id="{966018B0-CC7B-EC00-9D7A-D44AFA91FB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620" y="1333684"/>
            <a:ext cx="1892380" cy="28346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8E571BE-E6EC-A7E6-FE57-223F0A61F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151" y="1795072"/>
            <a:ext cx="2618430" cy="209474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B871AF7-FBE3-B51E-1DDF-4EB9A983CEF1}"/>
              </a:ext>
            </a:extLst>
          </p:cNvPr>
          <p:cNvSpPr txBox="1"/>
          <p:nvPr/>
        </p:nvSpPr>
        <p:spPr>
          <a:xfrm>
            <a:off x="2525163" y="174132"/>
            <a:ext cx="6237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ICRB Leadership Team</a:t>
            </a:r>
          </a:p>
        </p:txBody>
      </p:sp>
    </p:spTree>
    <p:extLst>
      <p:ext uri="{BB962C8B-B14F-4D97-AF65-F5344CB8AC3E}">
        <p14:creationId xmlns:p14="http://schemas.microsoft.com/office/powerpoint/2010/main" val="4696440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09F7BB-CD1C-3305-F21E-3994E120A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40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656434-3AB5-F16F-0360-EB781B9C4386}"/>
              </a:ext>
            </a:extLst>
          </p:cNvPr>
          <p:cNvSpPr txBox="1"/>
          <p:nvPr/>
        </p:nvSpPr>
        <p:spPr>
          <a:xfrm>
            <a:off x="3048000" y="113253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Franklin Gothic Medium" panose="020B0603020102020204" pitchFamily="34" charset="0"/>
              </a:rPr>
              <a:t>TTD Benefit Rate In Indiana Low Among Study States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AD008F-C521-C3CD-5298-B1792D9BD5E1}"/>
              </a:ext>
            </a:extLst>
          </p:cNvPr>
          <p:cNvSpPr txBox="1"/>
          <p:nvPr/>
        </p:nvSpPr>
        <p:spPr>
          <a:xfrm>
            <a:off x="5920509" y="1393555"/>
            <a:ext cx="60960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1600" dirty="0"/>
              <a:t>Indiana Benefit Structure</a:t>
            </a:r>
          </a:p>
          <a:p>
            <a:pPr marL="3429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TD benefits paid at 66.67% of the worker’s AWW; similar to most states</a:t>
            </a:r>
          </a:p>
          <a:p>
            <a:pPr marL="3429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Maximum benefit is set statutorily; unlike most states in which rates are updated annually </a:t>
            </a:r>
          </a:p>
          <a:p>
            <a:pPr marL="857250" lvl="1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400" dirty="0">
                <a:latin typeface="+mn-lt"/>
              </a:rPr>
              <a:t>Maximum rates last updated in 2016</a:t>
            </a:r>
          </a:p>
          <a:p>
            <a:pPr marL="857250" lvl="1" indent="-2857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400" dirty="0">
                <a:latin typeface="+mn-lt"/>
              </a:rPr>
              <a:t>New maximum effective on </a:t>
            </a:r>
            <a:br>
              <a:rPr lang="en-US" sz="1400" dirty="0">
                <a:latin typeface="+mn-lt"/>
              </a:rPr>
            </a:br>
            <a:r>
              <a:rPr lang="en-US" sz="1400" dirty="0">
                <a:latin typeface="+mn-lt"/>
              </a:rPr>
              <a:t>July 1, 2023</a:t>
            </a:r>
          </a:p>
          <a:p>
            <a:pPr marL="571500" lvl="1">
              <a:spcBef>
                <a:spcPts val="0"/>
              </a:spcBef>
              <a:spcAft>
                <a:spcPts val="1200"/>
              </a:spcAft>
            </a:pPr>
            <a:r>
              <a:rPr lang="en-US" sz="800" dirty="0"/>
              <a:t>Source: WCRI </a:t>
            </a:r>
            <a:r>
              <a:rPr lang="en-US" sz="800" dirty="0" err="1"/>
              <a:t>CompScope</a:t>
            </a:r>
            <a:r>
              <a:rPr lang="en-US" sz="800" dirty="0"/>
              <a:t> Benchmarks</a:t>
            </a:r>
            <a:endParaRPr lang="en-US" sz="800" dirty="0"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251E4A-616A-ED25-A0CE-D0561BDC1163}"/>
              </a:ext>
            </a:extLst>
          </p:cNvPr>
          <p:cNvSpPr txBox="1"/>
          <p:nvPr/>
        </p:nvSpPr>
        <p:spPr>
          <a:xfrm>
            <a:off x="6169891" y="5002780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2023/24 Claims With &gt;7 Days Of Lost Time, Adjusted For Injury/Industry Mix </a:t>
            </a:r>
          </a:p>
          <a:p>
            <a:r>
              <a:rPr lang="en-US" dirty="0"/>
              <a:t>The average weekly TTD benefit rate is adjusted for wages. </a:t>
            </a:r>
          </a:p>
        </p:txBody>
      </p:sp>
      <p:graphicFrame>
        <p:nvGraphicFramePr>
          <p:cNvPr id="3" name="Content Placeholder 12">
            <a:extLst>
              <a:ext uri="{FF2B5EF4-FFF2-40B4-BE49-F238E27FC236}">
                <a16:creationId xmlns:a16="http://schemas.microsoft.com/office/drawing/2014/main" id="{443D66D5-5FEB-7E5F-EB74-75C5697CC6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9173396"/>
              </p:ext>
            </p:extLst>
          </p:nvPr>
        </p:nvGraphicFramePr>
        <p:xfrm>
          <a:off x="-57605" y="1393555"/>
          <a:ext cx="6153605" cy="4228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845313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5A4BB-A280-4D0A-90A4-5ED93B1D9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41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412ADD-2906-4E54-86E3-BDE1EC3C731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151063"/>
            <a:ext cx="8785225" cy="39576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C6437D6-6CDA-4BC1-4945-64B7CFB523FC}"/>
              </a:ext>
            </a:extLst>
          </p:cNvPr>
          <p:cNvSpPr txBox="1">
            <a:spLocks/>
          </p:cNvSpPr>
          <p:nvPr/>
        </p:nvSpPr>
        <p:spPr>
          <a:xfrm>
            <a:off x="637952" y="0"/>
            <a:ext cx="10944447" cy="13112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i="1"/>
              <a:t>CompScope</a:t>
            </a:r>
            <a:r>
              <a:rPr lang="en-US" sz="2800" i="1" baseline="30000"/>
              <a:t>TM</a:t>
            </a:r>
            <a:r>
              <a:rPr lang="en-US" sz="3000" i="1"/>
              <a:t> Medical</a:t>
            </a:r>
            <a:r>
              <a:rPr lang="en-US" sz="3000"/>
              <a:t>: Nonhospital Prices Were a Key Factor for Indiana Higher Medical Payments per Claim</a:t>
            </a:r>
            <a:endParaRPr lang="en-US" sz="30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D082140-14A7-5FEE-F872-E2061497F7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8403146"/>
              </p:ext>
            </p:extLst>
          </p:nvPr>
        </p:nvGraphicFramePr>
        <p:xfrm>
          <a:off x="579120" y="1548076"/>
          <a:ext cx="10871200" cy="37363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68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64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55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955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46892">
                  <a:extLst>
                    <a:ext uri="{9D8B030D-6E8A-4147-A177-3AD203B41FA5}">
                      <a16:colId xmlns:a16="http://schemas.microsoft.com/office/drawing/2014/main" val="685845549"/>
                    </a:ext>
                  </a:extLst>
                </a:gridCol>
              </a:tblGrid>
              <a:tr h="520663">
                <a:tc rowSpan="2" gridSpan="2"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Type of Provider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Indiana Compared with Median Study State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692662"/>
                  </a:ext>
                </a:extLst>
              </a:tr>
              <a:tr h="684398">
                <a:tc gridSpan="2"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8444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Price</a:t>
                      </a: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per </a:t>
                      </a:r>
                      <a:r>
                        <a:rPr lang="en-US" sz="2000" b="1" baseline="0" dirty="0">
                          <a:solidFill>
                            <a:schemeClr val="bg1"/>
                          </a:solidFill>
                        </a:rPr>
                        <a:t>Service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Utilization </a:t>
                      </a: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per Claim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% of</a:t>
                      </a:r>
                      <a:r>
                        <a:rPr lang="en-US" sz="2000" b="1" baseline="0" dirty="0">
                          <a:solidFill>
                            <a:schemeClr val="bg1"/>
                          </a:solidFill>
                        </a:rPr>
                        <a:t> Claims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920">
                <a:tc rowSpan="3">
                  <a:txBody>
                    <a:bodyPr/>
                    <a:lstStyle/>
                    <a:p>
                      <a:r>
                        <a:rPr lang="en-US" sz="2000" dirty="0"/>
                        <a:t>Nonhospital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Physician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Franklin Gothic Book"/>
                          <a:ea typeface="+mn-ea"/>
                          <a:cs typeface="+mn-cs"/>
                        </a:rPr>
                        <a:t>Higher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8444"/>
                          </a:solidFill>
                        </a:rPr>
                        <a:t>Typical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8444"/>
                          </a:solidFill>
                        </a:rPr>
                        <a:t>Typical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920">
                <a:tc vMerge="1"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ASC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7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Franklin Gothic Book"/>
                          <a:ea typeface="+mn-ea"/>
                          <a:cs typeface="+mn-cs"/>
                        </a:rPr>
                        <a:t>Higher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7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8444"/>
                          </a:solidFill>
                          <a:effectLst/>
                          <a:uLnTx/>
                          <a:uFillTx/>
                          <a:latin typeface="Franklin Gothic Book"/>
                          <a:ea typeface="+mn-ea"/>
                          <a:cs typeface="+mn-cs"/>
                        </a:rPr>
                        <a:t>Typical</a:t>
                      </a:r>
                    </a:p>
                  </a:txBody>
                  <a:tcPr anchor="ctr">
                    <a:solidFill>
                      <a:srgbClr val="E7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Higher</a:t>
                      </a:r>
                    </a:p>
                  </a:txBody>
                  <a:tcPr anchor="ctr">
                    <a:solidFill>
                      <a:srgbClr val="E7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0215129"/>
                  </a:ext>
                </a:extLst>
              </a:tr>
              <a:tr h="502920">
                <a:tc vMerge="1"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PT/OT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7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Franklin Gothic Book"/>
                          <a:ea typeface="+mn-ea"/>
                          <a:cs typeface="+mn-cs"/>
                        </a:rPr>
                        <a:t>Higher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7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8444"/>
                          </a:solidFill>
                          <a:effectLst/>
                          <a:uLnTx/>
                          <a:uFillTx/>
                          <a:latin typeface="Franklin Gothic Book"/>
                          <a:ea typeface="+mn-ea"/>
                          <a:cs typeface="+mn-cs"/>
                        </a:rPr>
                        <a:t>Typical</a:t>
                      </a:r>
                    </a:p>
                  </a:txBody>
                  <a:tcPr anchor="ctr">
                    <a:solidFill>
                      <a:srgbClr val="E7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844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Typical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8444"/>
                        </a:solidFill>
                        <a:effectLst/>
                        <a:uLnTx/>
                        <a:uFillTx/>
                        <a:latin typeface="Franklin Gothic Book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7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920">
                <a:tc rowSpan="2">
                  <a:txBody>
                    <a:bodyPr/>
                    <a:lstStyle/>
                    <a:p>
                      <a:r>
                        <a:rPr lang="en-US" sz="2000" dirty="0"/>
                        <a:t>Hospital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Outpatient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8444"/>
                          </a:solidFill>
                        </a:rPr>
                        <a:t>Typical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800000"/>
                          </a:solidFill>
                        </a:rPr>
                        <a:t>Lower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8444"/>
                          </a:solidFill>
                        </a:rPr>
                        <a:t>Typical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2920">
                <a:tc v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Inpatient 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CFD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8444"/>
                          </a:solidFill>
                        </a:rPr>
                        <a:t>Typical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CFD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8444"/>
                          </a:solidFill>
                        </a:rPr>
                        <a:t>Typical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CF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69136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115632-2877-418C-B2F1-D451950AD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42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0B931B-E98A-44A9-9449-AE2F6F96ECB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87363"/>
            <a:ext cx="10871200" cy="4000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Indiana Medical Payments Per Claim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61A61-B867-4658-B45A-32C0FF57CC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141538"/>
            <a:ext cx="8785225" cy="276225"/>
          </a:xfrm>
        </p:spPr>
        <p:txBody>
          <a:bodyPr>
            <a:normAutofit fontScale="77500" lnSpcReduction="20000"/>
          </a:bodyPr>
          <a:lstStyle/>
          <a:p>
            <a:r>
              <a:rPr lang="en-US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891F04-DFF6-CFBE-D5A2-EB2BA10653C9}"/>
              </a:ext>
            </a:extLst>
          </p:cNvPr>
          <p:cNvSpPr txBox="1"/>
          <p:nvPr/>
        </p:nvSpPr>
        <p:spPr>
          <a:xfrm>
            <a:off x="930584" y="1389165"/>
            <a:ext cx="3592864" cy="320682"/>
          </a:xfrm>
          <a:prstGeom prst="rect">
            <a:avLst/>
          </a:prstGeom>
          <a:noFill/>
          <a:effectLst/>
        </p:spPr>
        <p:txBody>
          <a:bodyPr wrap="square" lIns="45720" rIns="45720" rtlCol="0">
            <a:noAutofit/>
          </a:bodyPr>
          <a:lstStyle/>
          <a:p>
            <a:pPr algn="ctr">
              <a:lnSpc>
                <a:spcPct val="85000"/>
              </a:lnSpc>
              <a:spcBef>
                <a:spcPts val="700"/>
              </a:spcBef>
            </a:pPr>
            <a:r>
              <a:rPr lang="en-US" sz="1400" b="1" u="sng" dirty="0">
                <a:latin typeface="+mj-lt"/>
              </a:rPr>
              <a:t>Nonhospital Payments Per Claim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6134C8-0F39-48D8-8DDE-FC2F41B2A6FA}"/>
              </a:ext>
            </a:extLst>
          </p:cNvPr>
          <p:cNvSpPr txBox="1"/>
          <p:nvPr/>
        </p:nvSpPr>
        <p:spPr>
          <a:xfrm>
            <a:off x="5442001" y="1406327"/>
            <a:ext cx="3544130" cy="302139"/>
          </a:xfrm>
          <a:prstGeom prst="rect">
            <a:avLst/>
          </a:prstGeom>
          <a:noFill/>
          <a:effectLst/>
        </p:spPr>
        <p:txBody>
          <a:bodyPr wrap="square" lIns="45720" rIns="45720" rtlCol="0">
            <a:noAutofit/>
          </a:bodyPr>
          <a:lstStyle/>
          <a:p>
            <a:pPr algn="ctr">
              <a:lnSpc>
                <a:spcPct val="85000"/>
              </a:lnSpc>
              <a:spcBef>
                <a:spcPts val="700"/>
              </a:spcBef>
            </a:pPr>
            <a:r>
              <a:rPr lang="en-US" sz="1400" b="1" u="sng" dirty="0">
                <a:latin typeface="+mj-lt"/>
              </a:rPr>
              <a:t>Hospital Payments Per Claim </a:t>
            </a:r>
          </a:p>
        </p:txBody>
      </p:sp>
      <p:graphicFrame>
        <p:nvGraphicFramePr>
          <p:cNvPr id="8" name="Content Placeholder 9">
            <a:extLst>
              <a:ext uri="{FF2B5EF4-FFF2-40B4-BE49-F238E27FC236}">
                <a16:creationId xmlns:a16="http://schemas.microsoft.com/office/drawing/2014/main" id="{F551F100-E5A7-B7AF-F6AB-5F6D5E05F8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5546995"/>
              </p:ext>
            </p:extLst>
          </p:nvPr>
        </p:nvGraphicFramePr>
        <p:xfrm>
          <a:off x="67619" y="1707572"/>
          <a:ext cx="4511416" cy="21448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ontent Placeholder 9">
            <a:extLst>
              <a:ext uri="{FF2B5EF4-FFF2-40B4-BE49-F238E27FC236}">
                <a16:creationId xmlns:a16="http://schemas.microsoft.com/office/drawing/2014/main" id="{4F3D0410-326C-89AB-A5FC-536E85AC39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1790534"/>
              </p:ext>
            </p:extLst>
          </p:nvPr>
        </p:nvGraphicFramePr>
        <p:xfrm>
          <a:off x="4940125" y="1707572"/>
          <a:ext cx="4547882" cy="2144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8C2DFEF-4C65-AA98-2B2B-4AA3F86852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2065932"/>
              </p:ext>
            </p:extLst>
          </p:nvPr>
        </p:nvGraphicFramePr>
        <p:xfrm>
          <a:off x="847338" y="4196917"/>
          <a:ext cx="3545274" cy="121920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599868">
                  <a:extLst>
                    <a:ext uri="{9D8B030D-6E8A-4147-A177-3AD203B41FA5}">
                      <a16:colId xmlns:a16="http://schemas.microsoft.com/office/drawing/2014/main" val="1515068789"/>
                    </a:ext>
                  </a:extLst>
                </a:gridCol>
                <a:gridCol w="945406">
                  <a:extLst>
                    <a:ext uri="{9D8B030D-6E8A-4147-A177-3AD203B41FA5}">
                      <a16:colId xmlns:a16="http://schemas.microsoft.com/office/drawing/2014/main" val="1942955528"/>
                    </a:ext>
                  </a:extLst>
                </a:gridCol>
              </a:tblGrid>
              <a:tr h="162725"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dirty="0"/>
                        <a:t>IN Compared With Median State</a:t>
                      </a:r>
                      <a:endParaRPr lang="en-US" sz="1400" b="1" u="none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u="none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6723581"/>
                  </a:ext>
                </a:extLst>
              </a:tr>
              <a:tr h="271208">
                <a:tc>
                  <a:txBody>
                    <a:bodyPr/>
                    <a:lstStyle/>
                    <a:p>
                      <a:r>
                        <a:rPr lang="en-US" sz="1400" dirty="0">
                          <a:ln>
                            <a:noFill/>
                          </a:ln>
                        </a:rPr>
                        <a:t>Physician (all types)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rgbClr val="0000FF"/>
                          </a:solidFill>
                        </a:rPr>
                        <a:t>Higher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8517179"/>
                  </a:ext>
                </a:extLst>
              </a:tr>
              <a:tr h="27120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n>
                            <a:noFill/>
                          </a:ln>
                        </a:rPr>
                        <a:t>ASC (facility services)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rgbClr val="0000FF"/>
                          </a:solidFill>
                        </a:rPr>
                        <a:t>Higher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583650"/>
                  </a:ext>
                </a:extLst>
              </a:tr>
              <a:tr h="18080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n>
                            <a:noFill/>
                          </a:ln>
                        </a:rPr>
                        <a:t>PT/OT (all services)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rgbClr val="0000FF"/>
                          </a:solidFill>
                        </a:rPr>
                        <a:t>Higher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3361640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F6C3FD8-0BE9-960B-F30F-9CE4E0C061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9701664"/>
              </p:ext>
            </p:extLst>
          </p:nvPr>
        </p:nvGraphicFramePr>
        <p:xfrm>
          <a:off x="5711820" y="4226908"/>
          <a:ext cx="3274311" cy="91440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460498">
                  <a:extLst>
                    <a:ext uri="{9D8B030D-6E8A-4147-A177-3AD203B41FA5}">
                      <a16:colId xmlns:a16="http://schemas.microsoft.com/office/drawing/2014/main" val="2291332758"/>
                    </a:ext>
                  </a:extLst>
                </a:gridCol>
                <a:gridCol w="813813">
                  <a:extLst>
                    <a:ext uri="{9D8B030D-6E8A-4147-A177-3AD203B41FA5}">
                      <a16:colId xmlns:a16="http://schemas.microsoft.com/office/drawing/2014/main" val="2027088775"/>
                    </a:ext>
                  </a:extLst>
                </a:gridCol>
              </a:tblGrid>
              <a:tr h="275480"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dirty="0"/>
                        <a:t>IN Compared With Median State</a:t>
                      </a:r>
                      <a:endParaRPr lang="en-US" sz="1400" b="1" u="none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u="none" dirty="0">
                        <a:solidFill>
                          <a:srgbClr val="FFFFFF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3281418"/>
                  </a:ext>
                </a:extLst>
              </a:tr>
              <a:tr h="275480">
                <a:tc>
                  <a:txBody>
                    <a:bodyPr/>
                    <a:lstStyle/>
                    <a:p>
                      <a:r>
                        <a:rPr lang="en-US" sz="1400" dirty="0"/>
                        <a:t>Outpatient (all services)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800000"/>
                          </a:solidFill>
                        </a:rPr>
                        <a:t>Lower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2506439"/>
                  </a:ext>
                </a:extLst>
              </a:tr>
              <a:tr h="27548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Inpatient Episode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8444"/>
                          </a:solidFill>
                        </a:rPr>
                        <a:t>Typical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678581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CE6502CB-0786-AF9A-7A7C-2E113296F9F4}"/>
              </a:ext>
            </a:extLst>
          </p:cNvPr>
          <p:cNvSpPr txBox="1"/>
          <p:nvPr/>
        </p:nvSpPr>
        <p:spPr>
          <a:xfrm>
            <a:off x="637309" y="564814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2022/23 Non-COVID-19 Claims With &gt;7 Days Of Lost Time, Adjusted For Injury/Industry Mix            </a:t>
            </a:r>
            <a:r>
              <a:rPr lang="en-US" sz="800" dirty="0"/>
              <a:t>Source: WCRI Indiana Medical Benchmarks Report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1254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2C6A5-06E5-49FB-9721-5CAF901A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43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52D5CA-C38F-4497-819E-F5DAB912135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141538"/>
            <a:ext cx="8785225" cy="276225"/>
          </a:xfrm>
        </p:spPr>
        <p:txBody>
          <a:bodyPr>
            <a:normAutofit fontScale="77500" lnSpcReduction="20000"/>
          </a:bodyPr>
          <a:lstStyle/>
          <a:p>
            <a:r>
              <a:rPr lang="en-US"/>
              <a:t>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980BD9D-4799-1954-0613-752FDAE827DE}"/>
              </a:ext>
            </a:extLst>
          </p:cNvPr>
          <p:cNvSpPr txBox="1">
            <a:spLocks/>
          </p:cNvSpPr>
          <p:nvPr/>
        </p:nvSpPr>
        <p:spPr>
          <a:xfrm>
            <a:off x="615462" y="1057"/>
            <a:ext cx="10793756" cy="97581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dirty="0"/>
              <a:t>Medical Payments Were a Key Driver of Total Costs per Claim Trends in Indiana  </a:t>
            </a:r>
            <a:r>
              <a:rPr lang="en-US" altLang="en-US" sz="1800" dirty="0"/>
              <a:t>(Source- WCRI Benchmarks Report 2025)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BF6D98CA-7255-57F5-2C6F-1423C9BBCE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6051" y="938051"/>
            <a:ext cx="674570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531800"/>
                    </a:gs>
                    <a:gs pos="100000">
                      <a:schemeClr val="folHlink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FF00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WCRIMyriad" pitchFamily="2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WCRIMyriad" pitchFamily="2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WCRIMyriad" pitchFamily="2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WCRIMyriad" pitchFamily="2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WCRIMyriad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WCRIMyriad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WCRIMyriad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WCRIMyriad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WCRIMyriad" pitchFamily="2" charset="0"/>
              </a:defRPr>
            </a:lvl9pPr>
          </a:lstStyle>
          <a:p>
            <a:pPr algn="ctr" eaLnBrk="1" hangingPunct="1"/>
            <a:r>
              <a:rPr lang="en-US" altLang="en-US" sz="1800" dirty="0">
                <a:latin typeface="+mn-lt"/>
              </a:rPr>
              <a:t>Average Payment per Claim and Share in Total Costs</a:t>
            </a:r>
          </a:p>
          <a:p>
            <a:pPr algn="ctr" eaLnBrk="1" hangingPunct="1"/>
            <a:r>
              <a:rPr lang="en-US" altLang="en-US" sz="1800" dirty="0">
                <a:latin typeface="+mn-lt"/>
              </a:rPr>
              <a:t> </a:t>
            </a:r>
          </a:p>
        </p:txBody>
      </p:sp>
      <p:graphicFrame>
        <p:nvGraphicFramePr>
          <p:cNvPr id="11" name="Object 3">
            <a:extLst>
              <a:ext uri="{FF2B5EF4-FFF2-40B4-BE49-F238E27FC236}">
                <a16:creationId xmlns:a16="http://schemas.microsoft.com/office/drawing/2014/main" id="{82F9C53F-FE1A-FBA4-B9DA-E73501C2F1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9156642"/>
              </p:ext>
            </p:extLst>
          </p:nvPr>
        </p:nvGraphicFramePr>
        <p:xfrm>
          <a:off x="1028702" y="1902538"/>
          <a:ext cx="4816966" cy="4123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Object 3">
            <a:extLst>
              <a:ext uri="{FF2B5EF4-FFF2-40B4-BE49-F238E27FC236}">
                <a16:creationId xmlns:a16="http://schemas.microsoft.com/office/drawing/2014/main" id="{D24C05D4-5299-F8D6-A899-FDF9DAF643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9483910"/>
              </p:ext>
            </p:extLst>
          </p:nvPr>
        </p:nvGraphicFramePr>
        <p:xfrm>
          <a:off x="5908957" y="1902539"/>
          <a:ext cx="5254341" cy="4123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536267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62CF6-11E1-4E92-AAE6-4AE874133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marL="38100">
              <a:spcAft>
                <a:spcPts val="600"/>
              </a:spcAft>
            </a:pPr>
            <a:fld id="{81D60167-4931-47E6-BA6A-407CBD079E47}" type="slidenum">
              <a:rPr lang="en-US">
                <a:solidFill>
                  <a:schemeClr val="tx2"/>
                </a:solidFill>
              </a:rPr>
              <a:pPr marL="38100">
                <a:spcAft>
                  <a:spcPts val="600"/>
                </a:spcAft>
              </a:pPr>
              <a:t>44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6F7493-B111-4EA4-B3B2-C45FFF393C9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17525"/>
            <a:ext cx="8964613" cy="547688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+mn-lt"/>
                <a:cs typeface="Arial" panose="020B0604020202020204" pitchFamily="34" charset="0"/>
              </a:rPr>
              <a:t>Indiana Legislation Addressing Higher Medical Payments Per Claim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090A55-7A6E-40F7-B978-1512BA7553A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654300"/>
            <a:ext cx="3084513" cy="3335338"/>
          </a:xfrm>
        </p:spPr>
        <p:txBody>
          <a:bodyPr>
            <a:normAutofit/>
          </a:bodyPr>
          <a:lstStyle/>
          <a:p>
            <a:r>
              <a:rPr lang="en-US" sz="150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EB6C76-A33B-7904-012B-FC0884FFE3D3}"/>
              </a:ext>
            </a:extLst>
          </p:cNvPr>
          <p:cNvSpPr txBox="1"/>
          <p:nvPr/>
        </p:nvSpPr>
        <p:spPr>
          <a:xfrm>
            <a:off x="167952" y="1287588"/>
            <a:ext cx="617686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u="sng" dirty="0">
                <a:latin typeface="+mj-lt"/>
              </a:rPr>
              <a:t>SEA 369</a:t>
            </a:r>
          </a:p>
          <a:p>
            <a:r>
              <a:rPr lang="en-US" sz="1800" dirty="0">
                <a:latin typeface="+mn-lt"/>
              </a:rPr>
              <a:t>ODG Drug Formulary adopted effective 1/1/19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0C882E-ED37-BF6F-1455-395670237A80}"/>
              </a:ext>
            </a:extLst>
          </p:cNvPr>
          <p:cNvSpPr txBox="1"/>
          <p:nvPr/>
        </p:nvSpPr>
        <p:spPr>
          <a:xfrm>
            <a:off x="167952" y="2194564"/>
            <a:ext cx="6176864" cy="1349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en-US" sz="1400" b="1" u="sng" dirty="0"/>
              <a:t>HEA 1320</a:t>
            </a:r>
          </a:p>
          <a:p>
            <a:pPr marL="182880" indent="-182880">
              <a:lnSpc>
                <a:spcPts val="16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Hospital fee schedule: set at 200% of Medicare, effective 7/1/14</a:t>
            </a:r>
          </a:p>
          <a:p>
            <a:pPr marL="182880" indent="-182880">
              <a:lnSpc>
                <a:spcPts val="16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Repackaged drugs: prices capped at average wholesale price (AWP) set by original manufacturer, effective 7/1/13</a:t>
            </a:r>
          </a:p>
          <a:p>
            <a:pPr marL="182880" indent="-182880">
              <a:lnSpc>
                <a:spcPts val="16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Implants: price capped at actual cost plus 25%, effective 7/1/13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79ADB1-EDB3-EF39-C1DE-C96D0B4BB919}"/>
              </a:ext>
            </a:extLst>
          </p:cNvPr>
          <p:cNvSpPr txBox="1"/>
          <p:nvPr/>
        </p:nvSpPr>
        <p:spPr>
          <a:xfrm>
            <a:off x="167952" y="3656024"/>
            <a:ext cx="6176864" cy="2033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spcBef>
                <a:spcPts val="700"/>
              </a:spcBef>
            </a:pPr>
            <a:r>
              <a:rPr lang="en-US" sz="1600" b="1" u="sng" dirty="0"/>
              <a:t>SEA 294</a:t>
            </a:r>
            <a:r>
              <a:rPr lang="en-US" sz="1600" b="1" dirty="0"/>
              <a:t> (effective 7/1/14) </a:t>
            </a:r>
          </a:p>
          <a:p>
            <a:pPr marL="182880" indent="-182880">
              <a:lnSpc>
                <a:spcPct val="85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Sought to clarify definition of medical service provider and medical service facility: hospital fee schedule did not apply to ASCs</a:t>
            </a:r>
          </a:p>
          <a:p>
            <a:pPr marL="182880" indent="-182880">
              <a:lnSpc>
                <a:spcPct val="85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Prohibited double billing for implants</a:t>
            </a:r>
          </a:p>
          <a:p>
            <a:pPr marL="182880" indent="-182880">
              <a:lnSpc>
                <a:spcPct val="85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Restricted physician dispensing</a:t>
            </a:r>
          </a:p>
          <a:p>
            <a:pPr marL="640080" lvl="1" indent="-182880">
              <a:lnSpc>
                <a:spcPct val="85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Imposed 7-day limit on reimbursement from date of injury</a:t>
            </a:r>
          </a:p>
          <a:p>
            <a:pPr marL="640080" lvl="1" indent="-182880">
              <a:lnSpc>
                <a:spcPct val="85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Limited reimbursement to one office visit for each physician-dispensed prescription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642280-F2A1-3F1E-7455-9975122C8A75}"/>
              </a:ext>
            </a:extLst>
          </p:cNvPr>
          <p:cNvSpPr txBox="1"/>
          <p:nvPr/>
        </p:nvSpPr>
        <p:spPr>
          <a:xfrm>
            <a:off x="5847184" y="1269078"/>
            <a:ext cx="61768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u="sng" dirty="0">
                <a:latin typeface="+mj-lt"/>
              </a:rPr>
              <a:t>HB 1153</a:t>
            </a:r>
            <a:r>
              <a:rPr lang="en-US" sz="2000" dirty="0">
                <a:latin typeface="+mj-lt"/>
              </a:rPr>
              <a:t> (effective 1/1/23)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Included ASCs in the definition of medical service facility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Set rates at 200% of Medicare</a:t>
            </a:r>
          </a:p>
        </p:txBody>
      </p:sp>
    </p:spTree>
    <p:extLst>
      <p:ext uri="{BB962C8B-B14F-4D97-AF65-F5344CB8AC3E}">
        <p14:creationId xmlns:p14="http://schemas.microsoft.com/office/powerpoint/2010/main" val="32181985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B7EEA3-A108-43F7-9E27-9F97EFE2B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marL="38100">
              <a:spcAft>
                <a:spcPts val="600"/>
              </a:spcAft>
            </a:pPr>
            <a:fld id="{81D60167-4931-47E6-BA6A-407CBD079E47}" type="slidenum">
              <a:rPr lang="en-US">
                <a:solidFill>
                  <a:schemeClr val="tx2"/>
                </a:solidFill>
              </a:rPr>
              <a:pPr marL="38100">
                <a:spcAft>
                  <a:spcPts val="600"/>
                </a:spcAft>
              </a:pPr>
              <a:t>45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6ED271-2119-4323-9C6F-49C81C5007E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654300"/>
            <a:ext cx="3084513" cy="3335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50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EC4ABE5-7174-D901-5761-83E0586BF589}"/>
              </a:ext>
            </a:extLst>
          </p:cNvPr>
          <p:cNvSpPr txBox="1">
            <a:spLocks/>
          </p:cNvSpPr>
          <p:nvPr/>
        </p:nvSpPr>
        <p:spPr>
          <a:xfrm>
            <a:off x="1126372" y="164592"/>
            <a:ext cx="10972800" cy="13112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Lower-Than-Typical % of Claims and Payments for Litigation Expenses in Indiana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2A37FB01-A73D-0C68-F99F-F90A7F2A11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7173699"/>
              </p:ext>
            </p:extLst>
          </p:nvPr>
        </p:nvGraphicFramePr>
        <p:xfrm>
          <a:off x="632596" y="1439251"/>
          <a:ext cx="10683103" cy="43353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5811">
                  <a:extLst>
                    <a:ext uri="{9D8B030D-6E8A-4147-A177-3AD203B41FA5}">
                      <a16:colId xmlns:a16="http://schemas.microsoft.com/office/drawing/2014/main" val="3593428725"/>
                    </a:ext>
                  </a:extLst>
                </a:gridCol>
                <a:gridCol w="2145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68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05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56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29016">
                  <a:extLst>
                    <a:ext uri="{9D8B030D-6E8A-4147-A177-3AD203B41FA5}">
                      <a16:colId xmlns:a16="http://schemas.microsoft.com/office/drawing/2014/main" val="553898679"/>
                    </a:ext>
                  </a:extLst>
                </a:gridCol>
              </a:tblGrid>
              <a:tr h="10887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+mn-lt"/>
                        </a:rPr>
                        <a:t>Measure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+mn-lt"/>
                        </a:rPr>
                        <a:t>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+mn-lt"/>
                        </a:rPr>
                        <a:t>Median State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+mn-lt"/>
                        </a:rPr>
                        <a:t>% or PPT Difference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+mn-lt"/>
                        </a:rPr>
                        <a:t>IN Ranking</a:t>
                      </a:r>
                      <a:r>
                        <a:rPr lang="en-US" sz="2000" b="1" baseline="0" dirty="0">
                          <a:latin typeface="+mn-lt"/>
                        </a:rPr>
                        <a:t> Relative to Median State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373">
                <a:tc>
                  <a:txBody>
                    <a:bodyPr/>
                    <a:lstStyle/>
                    <a:p>
                      <a:pPr algn="l" fontAlgn="b">
                        <a:lnSpc>
                          <a:spcPts val="1800"/>
                        </a:lnSpc>
                      </a:pPr>
                      <a:r>
                        <a:rPr lang="en-US" sz="20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Worker attorney</a:t>
                      </a:r>
                    </a:p>
                  </a:txBody>
                  <a:tcPr marL="45720" marR="9525" marT="9525" marB="0" anchor="ctr"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% of claims</a:t>
                      </a:r>
                    </a:p>
                  </a:txBody>
                  <a:tcPr marL="45720" marR="9525" marT="9525" marB="0" anchor="ctr"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18.6%</a:t>
                      </a:r>
                    </a:p>
                  </a:txBody>
                  <a:tcPr marL="9144" marT="9144" marB="0" anchor="ctr"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28.6%</a:t>
                      </a:r>
                    </a:p>
                  </a:txBody>
                  <a:tcPr marL="9144" marT="9144" marB="0" anchor="ctr"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-10.0 ppt </a:t>
                      </a:r>
                    </a:p>
                  </a:txBody>
                  <a:tcPr marL="9144" marT="9144" marB="0" anchor="ctr"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en-US" sz="2000" b="1" i="0" u="none" strike="noStrike" baseline="0" dirty="0">
                          <a:solidFill>
                            <a:srgbClr val="800000"/>
                          </a:solidFill>
                          <a:effectLst/>
                          <a:latin typeface="+mn-lt"/>
                        </a:rPr>
                        <a:t>Lower</a:t>
                      </a:r>
                      <a:endParaRPr lang="en-US" sz="2000" b="1" i="0" u="none" strike="noStrike" dirty="0">
                        <a:solidFill>
                          <a:srgbClr val="800000"/>
                        </a:solidFill>
                        <a:effectLst/>
                        <a:latin typeface="+mn-lt"/>
                      </a:endParaRPr>
                    </a:p>
                  </a:txBody>
                  <a:tcPr marL="9144" marT="9144" marB="0" anchor="ctr"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3268645"/>
                  </a:ext>
                </a:extLst>
              </a:tr>
              <a:tr h="463373">
                <a:tc rowSpan="2">
                  <a:txBody>
                    <a:bodyPr/>
                    <a:lstStyle/>
                    <a:p>
                      <a:pPr algn="l" fontAlgn="b">
                        <a:lnSpc>
                          <a:spcPts val="1800"/>
                        </a:lnSpc>
                      </a:pPr>
                      <a:r>
                        <a:rPr lang="en-US" sz="20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Defense attorney </a:t>
                      </a:r>
                    </a:p>
                    <a:p>
                      <a:pPr algn="l" fontAlgn="b">
                        <a:lnSpc>
                          <a:spcPts val="1800"/>
                        </a:lnSpc>
                      </a:pPr>
                      <a:r>
                        <a:rPr lang="en-US" sz="18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(payments &gt; $500)</a:t>
                      </a:r>
                    </a:p>
                  </a:txBody>
                  <a:tcPr marL="45720" marR="9525" marT="9525" marB="0" anchor="ctr"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8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% of claims</a:t>
                      </a:r>
                    </a:p>
                  </a:txBody>
                  <a:tcPr marL="45720" marR="9525" marT="9525" marB="0" anchor="ctr"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18.5%</a:t>
                      </a:r>
                    </a:p>
                  </a:txBody>
                  <a:tcPr marL="9144" marT="9144" marB="0" anchor="ctr"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32.7%</a:t>
                      </a:r>
                    </a:p>
                  </a:txBody>
                  <a:tcPr marL="9144" marT="9144" marB="0" anchor="ctr"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-14.2 ppt</a:t>
                      </a:r>
                    </a:p>
                  </a:txBody>
                  <a:tcPr marL="9144" marT="9144" marB="0" anchor="ctr"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baseline="0" dirty="0">
                          <a:solidFill>
                            <a:srgbClr val="800000"/>
                          </a:solidFill>
                          <a:effectLst/>
                          <a:latin typeface="+mn-lt"/>
                        </a:rPr>
                        <a:t>Lower</a:t>
                      </a:r>
                      <a:endParaRPr lang="en-US" sz="2000" b="1" i="0" u="none" strike="noStrike" dirty="0">
                        <a:solidFill>
                          <a:srgbClr val="800000"/>
                        </a:solidFill>
                        <a:effectLst/>
                        <a:latin typeface="+mn-lt"/>
                      </a:endParaRPr>
                    </a:p>
                  </a:txBody>
                  <a:tcPr marL="9144" marT="9144" marB="0" anchor="ctr"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3373">
                <a:tc vMerge="1">
                  <a:txBody>
                    <a:bodyPr/>
                    <a:lstStyle/>
                    <a:p>
                      <a:pPr algn="l" fontAlgn="b">
                        <a:lnSpc>
                          <a:spcPts val="1900"/>
                        </a:lnSpc>
                      </a:pP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9525" marT="9525" marB="0" anchor="ctr">
                    <a:lnB w="28575" cap="flat" cmpd="sng" algn="ctr">
                      <a:solidFill>
                        <a:srgbClr val="0F47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9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Payments per claim</a:t>
                      </a:r>
                    </a:p>
                  </a:txBody>
                  <a:tcPr marL="45720" marR="9525" marT="9525" marB="0" anchor="ctr"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E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$4,396</a:t>
                      </a:r>
                    </a:p>
                  </a:txBody>
                  <a:tcPr marL="9144" marT="9144" marB="0" anchor="ctr"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E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$6,553</a:t>
                      </a:r>
                    </a:p>
                  </a:txBody>
                  <a:tcPr marL="9144" marT="9144" marB="0" anchor="ctr"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-33% </a:t>
                      </a:r>
                    </a:p>
                  </a:txBody>
                  <a:tcPr marL="9144" marT="9144" marB="0" anchor="ctr"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baseline="0" dirty="0">
                          <a:solidFill>
                            <a:srgbClr val="800000"/>
                          </a:solidFill>
                          <a:effectLst/>
                          <a:latin typeface="+mn-lt"/>
                        </a:rPr>
                        <a:t>Lower</a:t>
                      </a:r>
                      <a:endParaRPr lang="en-US" sz="2000" b="1" i="0" u="none" strike="noStrike" dirty="0">
                        <a:solidFill>
                          <a:srgbClr val="800000"/>
                        </a:solidFill>
                        <a:effectLst/>
                        <a:latin typeface="+mn-lt"/>
                      </a:endParaRPr>
                    </a:p>
                  </a:txBody>
                  <a:tcPr marL="9144" marT="9144" marB="0" anchor="ctr"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3373">
                <a:tc rowSpan="2">
                  <a:txBody>
                    <a:bodyPr/>
                    <a:lstStyle/>
                    <a:p>
                      <a:pPr algn="l" fontAlgn="b">
                        <a:lnSpc>
                          <a:spcPts val="1900"/>
                        </a:lnSpc>
                      </a:pPr>
                      <a:r>
                        <a:rPr lang="en-US" sz="20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Medical-legal expenses</a:t>
                      </a:r>
                    </a:p>
                  </a:txBody>
                  <a:tcPr marL="45720" marR="9525" marT="9525" marB="0" anchor="ctr"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FD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8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% of claims</a:t>
                      </a:r>
                    </a:p>
                  </a:txBody>
                  <a:tcPr marL="45720" marR="9525" marT="9525" marB="0" anchor="ctr"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CFD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9.2%</a:t>
                      </a:r>
                    </a:p>
                  </a:txBody>
                  <a:tcPr marL="9144" marT="9144" marB="0" anchor="ctr"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CFD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26.7%</a:t>
                      </a:r>
                    </a:p>
                  </a:txBody>
                  <a:tcPr marL="9144" marT="9144" marB="0" anchor="ctr"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CF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-17.5 ppt</a:t>
                      </a:r>
                    </a:p>
                  </a:txBody>
                  <a:tcPr marL="9144" marT="9144" marB="0" anchor="ctr"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C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rgbClr val="800000"/>
                          </a:solidFill>
                          <a:effectLst/>
                          <a:latin typeface="+mn-lt"/>
                        </a:rPr>
                        <a:t>Lowest</a:t>
                      </a:r>
                      <a:endParaRPr lang="en-US" sz="2000" b="0" i="0" u="none" strike="noStrike" dirty="0">
                        <a:solidFill>
                          <a:srgbClr val="800000"/>
                        </a:solidFill>
                        <a:effectLst/>
                        <a:latin typeface="+mn-lt"/>
                      </a:endParaRPr>
                    </a:p>
                  </a:txBody>
                  <a:tcPr marL="9144" marT="9144" marB="0" anchor="ctr"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CF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6344">
                <a:tc vMerge="1">
                  <a:txBody>
                    <a:bodyPr/>
                    <a:lstStyle/>
                    <a:p>
                      <a:pPr algn="l" fontAlgn="b">
                        <a:lnSpc>
                          <a:spcPts val="1800"/>
                        </a:lnSpc>
                      </a:pP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9525" marT="9525" marB="0" anchor="ctr">
                    <a:lnB w="28575" cap="flat" cmpd="sng" algn="ctr">
                      <a:solidFill>
                        <a:srgbClr val="0F47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9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Payments per claim </a:t>
                      </a:r>
                    </a:p>
                  </a:txBody>
                  <a:tcPr marL="45720" marR="9525" marT="9525" marB="0" anchor="ctr"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FD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$1,938</a:t>
                      </a:r>
                    </a:p>
                  </a:txBody>
                  <a:tcPr marL="9144" marT="9144" marB="0" anchor="ctr"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FD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$2,924 </a:t>
                      </a:r>
                    </a:p>
                  </a:txBody>
                  <a:tcPr marL="9144" marT="9144" marB="0" anchor="ctr"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F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700"/>
                        </a:lnSpc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-34% </a:t>
                      </a:r>
                    </a:p>
                  </a:txBody>
                  <a:tcPr marL="9144" marT="9144" marB="0" anchor="ctr"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rgbClr val="800000"/>
                          </a:solidFill>
                          <a:effectLst/>
                          <a:latin typeface="+mn-lt"/>
                        </a:rPr>
                        <a:t>Lower</a:t>
                      </a:r>
                    </a:p>
                  </a:txBody>
                  <a:tcPr marL="9144" marT="9144" marB="0" anchor="ctr"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F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3373"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Ancillary legal expenses</a:t>
                      </a:r>
                    </a:p>
                  </a:txBody>
                  <a:tcPr marL="45720" marR="9525" marT="9525" marB="0" anchor="ctr"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7E9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8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% of claims</a:t>
                      </a:r>
                    </a:p>
                  </a:txBody>
                  <a:tcPr marL="45720" marR="9525" marT="9525" marB="0" anchor="ctr"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7E9E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27.9%</a:t>
                      </a:r>
                    </a:p>
                  </a:txBody>
                  <a:tcPr marL="9144" marT="9144" marB="0" anchor="ctr"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7E9E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45.1%</a:t>
                      </a:r>
                    </a:p>
                  </a:txBody>
                  <a:tcPr marL="9144" marT="9144" marB="0" anchor="ctr"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7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-17.2 ppt</a:t>
                      </a:r>
                    </a:p>
                  </a:txBody>
                  <a:tcPr marL="9144" marT="9144" marB="0" anchor="ctr"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7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rgbClr val="800000"/>
                          </a:solidFill>
                          <a:effectLst/>
                          <a:latin typeface="+mn-lt"/>
                        </a:rPr>
                        <a:t>Lowest</a:t>
                      </a:r>
                      <a:endParaRPr lang="en-US" sz="2000" b="0" i="0" u="none" strike="noStrike" dirty="0">
                        <a:solidFill>
                          <a:srgbClr val="800000"/>
                        </a:solidFill>
                        <a:effectLst/>
                        <a:latin typeface="+mn-lt"/>
                      </a:endParaRPr>
                    </a:p>
                  </a:txBody>
                  <a:tcPr marL="9144" marT="9144" marB="0" anchor="ctr"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7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3373">
                <a:tc vMerge="1">
                  <a:txBody>
                    <a:bodyPr/>
                    <a:lstStyle/>
                    <a:p>
                      <a:pPr algn="l" fontAlgn="b">
                        <a:lnSpc>
                          <a:spcPts val="1800"/>
                        </a:lnSpc>
                      </a:pP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9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Payments per claim </a:t>
                      </a:r>
                    </a:p>
                  </a:txBody>
                  <a:tcPr marL="45720" marR="9525" marT="9525" marB="0" anchor="ctr">
                    <a:solidFill>
                      <a:srgbClr val="E7E9E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$985</a:t>
                      </a:r>
                    </a:p>
                  </a:txBody>
                  <a:tcPr marL="9144" marT="9144" marB="0" anchor="ctr">
                    <a:solidFill>
                      <a:srgbClr val="E7E9E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$1,376</a:t>
                      </a:r>
                    </a:p>
                  </a:txBody>
                  <a:tcPr marL="9144" marT="9144" marB="0" anchor="ctr">
                    <a:solidFill>
                      <a:srgbClr val="E7E9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800"/>
                        </a:lnSpc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-28%</a:t>
                      </a:r>
                    </a:p>
                  </a:txBody>
                  <a:tcPr marL="9144" marT="9144" marB="0" anchor="ctr">
                    <a:solidFill>
                      <a:srgbClr val="E7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baseline="0" dirty="0">
                          <a:solidFill>
                            <a:srgbClr val="800000"/>
                          </a:solidFill>
                          <a:effectLst/>
                          <a:latin typeface="+mn-lt"/>
                        </a:rPr>
                        <a:t>Lower</a:t>
                      </a:r>
                      <a:endParaRPr lang="en-US" sz="2000" b="1" i="0" u="none" strike="noStrike" dirty="0">
                        <a:solidFill>
                          <a:srgbClr val="800000"/>
                        </a:solidFill>
                        <a:effectLst/>
                        <a:latin typeface="+mn-lt"/>
                      </a:endParaRPr>
                    </a:p>
                  </a:txBody>
                  <a:tcPr marL="9144" marT="9144" marB="0" anchor="ctr">
                    <a:solidFill>
                      <a:srgbClr val="E7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26020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686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8674" y="16466"/>
            <a:ext cx="12192000" cy="6858000"/>
            <a:chOff x="0" y="0"/>
            <a:chExt cx="12192000" cy="6858000"/>
          </a:xfrm>
          <a:solidFill>
            <a:schemeClr val="bg1"/>
          </a:solidFill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6728460"/>
                  </a:moveTo>
                  <a:lnTo>
                    <a:pt x="6096000" y="6728460"/>
                  </a:lnTo>
                  <a:lnTo>
                    <a:pt x="6096000" y="0"/>
                  </a:lnTo>
                  <a:lnTo>
                    <a:pt x="0" y="0"/>
                  </a:lnTo>
                  <a:lnTo>
                    <a:pt x="0" y="6728460"/>
                  </a:lnTo>
                  <a:lnTo>
                    <a:pt x="0" y="6858000"/>
                  </a:lnTo>
                  <a:lnTo>
                    <a:pt x="6096000" y="6858000"/>
                  </a:lnTo>
                  <a:lnTo>
                    <a:pt x="12192000" y="6858000"/>
                  </a:lnTo>
                  <a:lnTo>
                    <a:pt x="12192000" y="672846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41252" y="6121906"/>
              <a:ext cx="650747" cy="701040"/>
            </a:xfrm>
            <a:prstGeom prst="rect">
              <a:avLst/>
            </a:prstGeom>
            <a:grpFill/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2124" y="4334255"/>
              <a:ext cx="1156715" cy="1731264"/>
            </a:xfrm>
            <a:prstGeom prst="rect">
              <a:avLst/>
            </a:prstGeom>
            <a:grpFill/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05027" y="2121230"/>
            <a:ext cx="2965450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b="1" spc="-75">
                <a:latin typeface="Calibri"/>
                <a:cs typeface="Calibri"/>
              </a:rPr>
              <a:t>RATE</a:t>
            </a:r>
            <a:r>
              <a:rPr sz="4200" b="1" spc="-60">
                <a:latin typeface="Calibri"/>
                <a:cs typeface="Calibri"/>
              </a:rPr>
              <a:t> </a:t>
            </a:r>
            <a:r>
              <a:rPr sz="4200" b="1" spc="5">
                <a:latin typeface="Calibri"/>
                <a:cs typeface="Calibri"/>
              </a:rPr>
              <a:t>FILINGS</a:t>
            </a:r>
            <a:endParaRPr sz="4200">
              <a:latin typeface="Calibri"/>
              <a:cs typeface="Calibri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8F204F6-8E01-4493-9B36-434D101A6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46</a:t>
            </a:fld>
            <a:endParaRPr lang="en-US"/>
          </a:p>
        </p:txBody>
      </p:sp>
      <p:sp>
        <p:nvSpPr>
          <p:cNvPr id="8" name="object 8"/>
          <p:cNvSpPr txBox="1"/>
          <p:nvPr/>
        </p:nvSpPr>
        <p:spPr>
          <a:xfrm>
            <a:off x="2438400" y="3257914"/>
            <a:ext cx="1769745" cy="375103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65"/>
              </a:spcBef>
            </a:pPr>
            <a:r>
              <a:rPr sz="1800" spc="25">
                <a:solidFill>
                  <a:srgbClr val="273B46"/>
                </a:solidFill>
                <a:latin typeface="Calibri"/>
                <a:cs typeface="Calibri"/>
              </a:rPr>
              <a:t>FILING</a:t>
            </a:r>
            <a:r>
              <a:rPr sz="1800" spc="-5">
                <a:solidFill>
                  <a:srgbClr val="273B46"/>
                </a:solidFill>
                <a:latin typeface="Calibri"/>
                <a:cs typeface="Calibri"/>
              </a:rPr>
              <a:t> </a:t>
            </a:r>
            <a:r>
              <a:rPr sz="1800" spc="25">
                <a:solidFill>
                  <a:srgbClr val="273B46"/>
                </a:solidFill>
                <a:latin typeface="Calibri"/>
                <a:cs typeface="Calibri"/>
              </a:rPr>
              <a:t>ACTIVITY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0" name="Picture 9" descr="Conference room table">
            <a:extLst>
              <a:ext uri="{FF2B5EF4-FFF2-40B4-BE49-F238E27FC236}">
                <a16:creationId xmlns:a16="http://schemas.microsoft.com/office/drawing/2014/main" id="{7271FC02-A65D-F086-6EB8-212A9D1395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896" y="0"/>
            <a:ext cx="616610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2C48F-F77F-4EC4-8D61-F5295C293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47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2FC895-1F83-427A-8BB4-2C6870C309E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4632" y="679387"/>
            <a:ext cx="10871200" cy="825500"/>
          </a:xfrm>
        </p:spPr>
        <p:txBody>
          <a:bodyPr>
            <a:normAutofit fontScale="90000"/>
          </a:bodyPr>
          <a:lstStyle/>
          <a:p>
            <a:r>
              <a:rPr lang="en-US" dirty="0"/>
              <a:t>Indiana Filing Activity</a:t>
            </a:r>
            <a:br>
              <a:rPr lang="en-US" sz="1200" dirty="0"/>
            </a:br>
            <a:r>
              <a:rPr lang="en-US" sz="1200" dirty="0"/>
              <a:t> </a:t>
            </a:r>
            <a:br>
              <a:rPr lang="en-US" sz="1200" dirty="0"/>
            </a:br>
            <a:r>
              <a:rPr lang="en-US" sz="3600" dirty="0">
                <a:solidFill>
                  <a:srgbClr val="0070C0"/>
                </a:solidFill>
              </a:rPr>
              <a:t>Voluntary Rate</a:t>
            </a:r>
            <a:r>
              <a:rPr lang="en-US" sz="3600" dirty="0">
                <a:solidFill>
                  <a:schemeClr val="accent1"/>
                </a:solidFill>
              </a:rPr>
              <a:t> </a:t>
            </a:r>
            <a:r>
              <a:rPr lang="en-US" sz="3600" dirty="0"/>
              <a:t>and </a:t>
            </a:r>
            <a:r>
              <a:rPr lang="en-US" sz="3600" dirty="0">
                <a:solidFill>
                  <a:srgbClr val="EF7C00"/>
                </a:solidFill>
              </a:rPr>
              <a:t>Assigned Risk Rate </a:t>
            </a:r>
            <a:r>
              <a:rPr lang="en-US" sz="3600" dirty="0"/>
              <a:t>Changes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A99563-8E55-44FA-953C-365D9EF0AE4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141538"/>
            <a:ext cx="8785225" cy="27622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graphicFrame>
        <p:nvGraphicFramePr>
          <p:cNvPr id="5" name="Object 3">
            <a:extLst>
              <a:ext uri="{FF2B5EF4-FFF2-40B4-BE49-F238E27FC236}">
                <a16:creationId xmlns:a16="http://schemas.microsoft.com/office/drawing/2014/main" id="{59E157D3-0965-B41C-97C0-BCA72A1AA3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2965437"/>
              </p:ext>
            </p:extLst>
          </p:nvPr>
        </p:nvGraphicFramePr>
        <p:xfrm>
          <a:off x="594361" y="1226424"/>
          <a:ext cx="11015437" cy="4405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972386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CF6F4-42A2-413C-9BB1-C59907C54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654" y="487121"/>
            <a:ext cx="10870691" cy="246221"/>
          </a:xfrm>
        </p:spPr>
        <p:txBody>
          <a:bodyPr>
            <a:normAutofit fontScale="90000"/>
          </a:bodyPr>
          <a:lstStyle/>
          <a:p>
            <a:r>
              <a:rPr lang="en-US"/>
              <a:t>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4EB8CE-C363-4FD6-B4AE-E7754A322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48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068640-D520-4865-949B-946FDDEC2AA2}"/>
              </a:ext>
            </a:extLst>
          </p:cNvPr>
          <p:cNvSpPr txBox="1"/>
          <p:nvPr/>
        </p:nvSpPr>
        <p:spPr>
          <a:xfrm>
            <a:off x="1743205" y="5751317"/>
            <a:ext cx="47291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Approved by the Indiana Department of Insurance 9/30/2025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3100AA-2B78-7FD4-DDD0-6EFD32B7428F}"/>
              </a:ext>
            </a:extLst>
          </p:cNvPr>
          <p:cNvSpPr txBox="1"/>
          <p:nvPr/>
        </p:nvSpPr>
        <p:spPr>
          <a:xfrm>
            <a:off x="1473030" y="604369"/>
            <a:ext cx="8229600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dirty="0"/>
              <a:t>Indiana January 1,2026 Advisory Rate Filing</a:t>
            </a:r>
          </a:p>
        </p:txBody>
      </p:sp>
      <p:sp>
        <p:nvSpPr>
          <p:cNvPr id="9" name="Exp">
            <a:extLst>
              <a:ext uri="{FF2B5EF4-FFF2-40B4-BE49-F238E27FC236}">
                <a16:creationId xmlns:a16="http://schemas.microsoft.com/office/drawing/2014/main" id="{12EC18F7-036F-6C36-1B71-4715A46A474F}"/>
              </a:ext>
            </a:extLst>
          </p:cNvPr>
          <p:cNvSpPr txBox="1"/>
          <p:nvPr/>
        </p:nvSpPr>
        <p:spPr>
          <a:xfrm>
            <a:off x="1600201" y="1810841"/>
            <a:ext cx="5180110" cy="54141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7630" tIns="87630" rIns="87630" bIns="87630" numCol="1" spcCol="1270" anchor="ctr" anchorCtr="0">
            <a:noAutofit/>
          </a:bodyPr>
          <a:lstStyle/>
          <a:p>
            <a:pPr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00" dirty="0">
                <a:solidFill>
                  <a:schemeClr val="tx1"/>
                </a:solidFill>
              </a:rPr>
              <a:t>Change in Experience:  -5.3%</a:t>
            </a:r>
          </a:p>
        </p:txBody>
      </p:sp>
      <p:sp>
        <p:nvSpPr>
          <p:cNvPr id="10" name="Trend">
            <a:extLst>
              <a:ext uri="{FF2B5EF4-FFF2-40B4-BE49-F238E27FC236}">
                <a16:creationId xmlns:a16="http://schemas.microsoft.com/office/drawing/2014/main" id="{FC7B80B2-7023-635D-529E-B843BD885A58}"/>
              </a:ext>
            </a:extLst>
          </p:cNvPr>
          <p:cNvSpPr txBox="1"/>
          <p:nvPr/>
        </p:nvSpPr>
        <p:spPr>
          <a:xfrm>
            <a:off x="1600200" y="2332948"/>
            <a:ext cx="4177144" cy="54864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7630" tIns="87630" rIns="87630" bIns="87630" numCol="1" spcCol="1270" anchor="ctr" anchorCtr="0">
            <a:noAutofit/>
          </a:bodyPr>
          <a:lstStyle/>
          <a:p>
            <a:pPr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00" dirty="0">
                <a:solidFill>
                  <a:schemeClr val="tx1"/>
                </a:solidFill>
              </a:rPr>
              <a:t>Change in Trend:  -3.0%</a:t>
            </a:r>
          </a:p>
        </p:txBody>
      </p:sp>
      <p:sp>
        <p:nvSpPr>
          <p:cNvPr id="11" name="Benefits">
            <a:extLst>
              <a:ext uri="{FF2B5EF4-FFF2-40B4-BE49-F238E27FC236}">
                <a16:creationId xmlns:a16="http://schemas.microsoft.com/office/drawing/2014/main" id="{7204866F-0129-DA83-5489-9A431BB835DF}"/>
              </a:ext>
            </a:extLst>
          </p:cNvPr>
          <p:cNvSpPr txBox="1"/>
          <p:nvPr/>
        </p:nvSpPr>
        <p:spPr>
          <a:xfrm>
            <a:off x="1600199" y="2798065"/>
            <a:ext cx="4306454" cy="54864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7630" tIns="87630" rIns="87630" bIns="87630" numCol="1" spcCol="1270" anchor="ctr" anchorCtr="0">
            <a:noAutofit/>
          </a:bodyPr>
          <a:lstStyle/>
          <a:p>
            <a:pPr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00" dirty="0">
                <a:solidFill>
                  <a:schemeClr val="tx1"/>
                </a:solidFill>
              </a:rPr>
              <a:t>Change in Benefits:  +1.9%</a:t>
            </a:r>
          </a:p>
        </p:txBody>
      </p:sp>
      <p:sp>
        <p:nvSpPr>
          <p:cNvPr id="12" name="All Other">
            <a:extLst>
              <a:ext uri="{FF2B5EF4-FFF2-40B4-BE49-F238E27FC236}">
                <a16:creationId xmlns:a16="http://schemas.microsoft.com/office/drawing/2014/main" id="{54B2E601-9DA1-1196-80A6-08987F58585F}"/>
              </a:ext>
            </a:extLst>
          </p:cNvPr>
          <p:cNvSpPr txBox="1"/>
          <p:nvPr/>
        </p:nvSpPr>
        <p:spPr>
          <a:xfrm>
            <a:off x="1600200" y="3322243"/>
            <a:ext cx="4458853" cy="54864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7630" tIns="87630" rIns="87630" bIns="87630" numCol="1" spcCol="1270" anchor="ctr" anchorCtr="0">
            <a:noAutofit/>
          </a:bodyPr>
          <a:lstStyle/>
          <a:p>
            <a:pPr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00" dirty="0">
                <a:solidFill>
                  <a:schemeClr val="tx1"/>
                </a:solidFill>
              </a:rPr>
              <a:t>Change in All Other:  +0.6%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7E8BE2B-1D5F-99EE-B0B9-65BA07EBD70D}"/>
              </a:ext>
            </a:extLst>
          </p:cNvPr>
          <p:cNvCxnSpPr>
            <a:cxnSpLocks/>
          </p:cNvCxnSpPr>
          <p:nvPr/>
        </p:nvCxnSpPr>
        <p:spPr>
          <a:xfrm>
            <a:off x="1268879" y="3962400"/>
            <a:ext cx="5675678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erall Change">
            <a:extLst>
              <a:ext uri="{FF2B5EF4-FFF2-40B4-BE49-F238E27FC236}">
                <a16:creationId xmlns:a16="http://schemas.microsoft.com/office/drawing/2014/main" id="{C5780A24-C47F-107C-1B58-62B6797735DF}"/>
              </a:ext>
            </a:extLst>
          </p:cNvPr>
          <p:cNvSpPr txBox="1"/>
          <p:nvPr/>
        </p:nvSpPr>
        <p:spPr>
          <a:xfrm>
            <a:off x="1600200" y="4172487"/>
            <a:ext cx="6241093" cy="405776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060" tIns="99060" rIns="99060" bIns="99060" numCol="1" spcCol="1270" anchor="ctr" anchorCtr="0">
            <a:noAutofit/>
          </a:bodyPr>
          <a:lstStyle/>
          <a:p>
            <a:pPr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00" dirty="0">
                <a:solidFill>
                  <a:schemeClr val="tx1"/>
                </a:solidFill>
              </a:rPr>
              <a:t>Overall Advisory Rate Level Change:  -5.8%</a:t>
            </a:r>
          </a:p>
        </p:txBody>
      </p:sp>
    </p:spTree>
    <p:extLst>
      <p:ext uri="{BB962C8B-B14F-4D97-AF65-F5344CB8AC3E}">
        <p14:creationId xmlns:p14="http://schemas.microsoft.com/office/powerpoint/2010/main" val="35022618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A966B-9999-4329-B10D-EFFF4D1F5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49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42B7C6-363F-4DEC-9CE3-E1B81659F3C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20800" y="1797050"/>
            <a:ext cx="10871200" cy="246063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3600" dirty="0">
                <a:solidFill>
                  <a:schemeClr val="tx1"/>
                </a:solidFill>
              </a:rPr>
              <a:t>Indiana January 1,2026 Approved Rate Filing</a:t>
            </a:r>
            <a:br>
              <a:rPr lang="en-US" sz="1100" dirty="0">
                <a:solidFill>
                  <a:schemeClr val="tx1"/>
                </a:solidFill>
              </a:rPr>
            </a:br>
            <a:br>
              <a:rPr lang="en-US" sz="11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Average Changes by Industry Group</a:t>
            </a:r>
            <a:br>
              <a:rPr lang="en-US" sz="3600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DB803-0C4F-4C8F-9AC2-77F06C1C851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127250"/>
            <a:ext cx="8785225" cy="27781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9E59E764-4DD6-05C5-8988-1D17EC995BD2}"/>
              </a:ext>
            </a:extLst>
          </p:cNvPr>
          <p:cNvSpPr txBox="1">
            <a:spLocks/>
          </p:cNvSpPr>
          <p:nvPr/>
        </p:nvSpPr>
        <p:spPr>
          <a:xfrm>
            <a:off x="621792" y="182880"/>
            <a:ext cx="10607040" cy="568629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2000"/>
          </a:p>
        </p:txBody>
      </p:sp>
      <p:pic>
        <p:nvPicPr>
          <p:cNvPr id="8" name="Picture 2" descr="Related image">
            <a:extLst>
              <a:ext uri="{FF2B5EF4-FFF2-40B4-BE49-F238E27FC236}">
                <a16:creationId xmlns:a16="http://schemas.microsoft.com/office/drawing/2014/main" id="{A4CFC014-D904-3B86-F9C2-7A9D171E8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7" y="2600514"/>
            <a:ext cx="593716" cy="59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078E71-F52F-3256-4C1F-F97001A2FA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661973"/>
            <a:ext cx="415271" cy="4152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C2FBE6-E9E3-1126-9902-3FFA95703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643096"/>
            <a:ext cx="411480" cy="411480"/>
          </a:xfrm>
          <a:prstGeom prst="rect">
            <a:avLst/>
          </a:prstGeom>
        </p:spPr>
      </p:pic>
      <p:pic>
        <p:nvPicPr>
          <p:cNvPr id="11" name="Picture 12" descr="Image result for shopping cart icon icon">
            <a:extLst>
              <a:ext uri="{FF2B5EF4-FFF2-40B4-BE49-F238E27FC236}">
                <a16:creationId xmlns:a16="http://schemas.microsoft.com/office/drawing/2014/main" id="{E3B7B348-066E-AF36-01A0-EDEF3053A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409" y="2654210"/>
            <a:ext cx="371816" cy="37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7CCAB1-0723-ED85-6D14-65C4410C9C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597" y="2734536"/>
            <a:ext cx="432451" cy="320040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442EF8D-7321-DBF5-79D9-1F128C532D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0951349"/>
              </p:ext>
            </p:extLst>
          </p:nvPr>
        </p:nvGraphicFramePr>
        <p:xfrm>
          <a:off x="365949" y="2394121"/>
          <a:ext cx="10984614" cy="3910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904055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4440BA-0080-479A-AABB-D953D27E0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AC75AB-6B36-4C58-9F46-183F7EF73C8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95263"/>
            <a:ext cx="10871200" cy="43021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ICRB Governing Board Members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03AA4-3F75-45B9-91D0-E6780A6C5CB3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757238"/>
            <a:ext cx="5577840" cy="5360098"/>
          </a:xfrm>
        </p:spPr>
        <p:txBody>
          <a:bodyPr>
            <a:noAutofit/>
          </a:bodyPr>
          <a:lstStyle/>
          <a:p>
            <a:pPr algn="just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Accident Fund Insurance Company of America</a:t>
            </a:r>
          </a:p>
          <a:p>
            <a:pPr algn="just"/>
            <a:r>
              <a:rPr lang="en-US" sz="16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Allison Sidnam</a:t>
            </a:r>
          </a:p>
          <a:p>
            <a:pPr algn="just"/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American Home Assurance Company (AIG)</a:t>
            </a:r>
          </a:p>
          <a:p>
            <a:pPr algn="just"/>
            <a:r>
              <a:rPr lang="en-US" sz="16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Aryeh Haselkorn</a:t>
            </a:r>
          </a:p>
          <a:p>
            <a:pPr algn="just"/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Eastern Alliance Insurance Company</a:t>
            </a:r>
          </a:p>
          <a:p>
            <a:pPr algn="just"/>
            <a:r>
              <a:rPr lang="en-US" sz="16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Frank Baker (Chair)</a:t>
            </a:r>
          </a:p>
          <a:p>
            <a:pPr algn="just"/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FCCI Insurance Group</a:t>
            </a:r>
          </a:p>
          <a:p>
            <a:pPr algn="just"/>
            <a:r>
              <a:rPr lang="en-US" sz="16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Rob Smith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SFM Mutual Insurance Company</a:t>
            </a:r>
          </a:p>
          <a:p>
            <a:pPr algn="just"/>
            <a:r>
              <a:rPr lang="en-US" sz="16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Cody Allen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C34DB0-9F7C-450B-9B0C-861D53F90E6B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888163" y="693738"/>
            <a:ext cx="5303837" cy="5837237"/>
          </a:xfrm>
        </p:spPr>
        <p:txBody>
          <a:bodyPr/>
          <a:lstStyle/>
          <a:p>
            <a:pPr algn="just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Indiana Farmers Mutual Insurance Company</a:t>
            </a:r>
          </a:p>
          <a:p>
            <a:pPr algn="just"/>
            <a:r>
              <a:rPr lang="en-US" sz="16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Rob Weber</a:t>
            </a:r>
          </a:p>
          <a:p>
            <a:pPr algn="just"/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Indiana Insurance Company (Liberty Mutual)</a:t>
            </a:r>
          </a:p>
          <a:p>
            <a:pPr algn="just"/>
            <a:r>
              <a:rPr lang="en-US" sz="16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Paul Holtrup</a:t>
            </a:r>
          </a:p>
          <a:p>
            <a:pPr algn="just"/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Old Republic (Pennsylvania Manufacturers Assoc.)</a:t>
            </a:r>
          </a:p>
          <a:p>
            <a:pPr algn="just"/>
            <a:r>
              <a:rPr lang="en-US" sz="16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Scott Dahlager (Vice Chair)</a:t>
            </a:r>
          </a:p>
          <a:p>
            <a:pPr algn="just"/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Travelers Indemnity Company</a:t>
            </a:r>
          </a:p>
          <a:p>
            <a:pPr algn="just"/>
            <a:r>
              <a:rPr lang="en-US" sz="16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Brian Hoffman</a:t>
            </a:r>
          </a:p>
          <a:p>
            <a:pPr algn="just"/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Westfield Insurance Company</a:t>
            </a:r>
          </a:p>
          <a:p>
            <a:pPr algn="just"/>
            <a:r>
              <a:rPr lang="en-US" sz="16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Michael Nunney</a:t>
            </a:r>
          </a:p>
          <a:p>
            <a:pPr algn="just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588917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BCADDB-270C-434B-9537-C936A0DC1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50</a:t>
            </a:fld>
            <a:endParaRPr lang="en-U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3AA205B-EBBE-419D-92BD-01F8DF21E1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4882267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 descr="A logo with text and outline of a state&#10;&#10;Description automatically generated">
            <a:extLst>
              <a:ext uri="{FF2B5EF4-FFF2-40B4-BE49-F238E27FC236}">
                <a16:creationId xmlns:a16="http://schemas.microsoft.com/office/drawing/2014/main" id="{A1E48310-F00F-CC3A-8046-DBF28180DA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4" y="3886200"/>
            <a:ext cx="1383792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0888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796F6-D410-4463-AA12-1E16645E5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51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46877E-C02A-480E-A0CD-25357E1124F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87363"/>
            <a:ext cx="10871200" cy="246062"/>
          </a:xfrm>
        </p:spPr>
        <p:txBody>
          <a:bodyPr>
            <a:normAutofit fontScale="90000"/>
          </a:bodyPr>
          <a:lstStyle/>
          <a:p>
            <a:r>
              <a:rPr lang="en-US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DCB98A-E822-47F9-B7FE-DFB9A0A79BC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141538"/>
            <a:ext cx="8785225" cy="27622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988A3A-BC22-76BD-3395-CBC4676E4029}"/>
              </a:ext>
            </a:extLst>
          </p:cNvPr>
          <p:cNvSpPr txBox="1"/>
          <p:nvPr/>
        </p:nvSpPr>
        <p:spPr>
          <a:xfrm>
            <a:off x="594360" y="487363"/>
            <a:ext cx="61098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/>
              <a:t>Current </a:t>
            </a:r>
            <a:r>
              <a:rPr lang="en-US" sz="2400" dirty="0"/>
              <a:t>Voluntary Market </a:t>
            </a:r>
            <a:br>
              <a:rPr lang="en-US" sz="2400" dirty="0"/>
            </a:br>
            <a:r>
              <a:rPr lang="en-US" sz="2400" dirty="0"/>
              <a:t>Loss Cost/Rate Level Changes</a:t>
            </a:r>
            <a:br>
              <a:rPr lang="en-US" sz="2400" dirty="0"/>
            </a:br>
            <a:r>
              <a:rPr lang="en-US" sz="1600" dirty="0">
                <a:cs typeface="Arial" pitchFamily="34" charset="0"/>
              </a:rPr>
              <a:t>Excludes Law-Only Filings</a:t>
            </a:r>
            <a:endParaRPr lang="en-US" sz="1600" dirty="0"/>
          </a:p>
        </p:txBody>
      </p:sp>
      <p:graphicFrame>
        <p:nvGraphicFramePr>
          <p:cNvPr id="8" name="Object 5">
            <a:extLst>
              <a:ext uri="{FF2B5EF4-FFF2-40B4-BE49-F238E27FC236}">
                <a16:creationId xmlns:a16="http://schemas.microsoft.com/office/drawing/2014/main" id="{E51C0685-9469-10B6-640F-FDFACEB335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1941291"/>
              </p:ext>
            </p:extLst>
          </p:nvPr>
        </p:nvGraphicFramePr>
        <p:xfrm>
          <a:off x="393192" y="1786519"/>
          <a:ext cx="10972800" cy="4251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583114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EBD65-CB64-4F16-B001-144217238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52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1F00-76F7-4C98-A1E1-D4D7340A37B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87363"/>
            <a:ext cx="10871200" cy="246062"/>
          </a:xfrm>
        </p:spPr>
        <p:txBody>
          <a:bodyPr>
            <a:normAutofit fontScale="90000"/>
          </a:bodyPr>
          <a:lstStyle/>
          <a:p>
            <a:r>
              <a:rPr lang="en-US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4D5EA1-1AC1-4ACD-932F-AB68F966CF2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141538"/>
            <a:ext cx="8785225" cy="27622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E9915E-D194-73B1-6140-691EF8B1D194}"/>
              </a:ext>
            </a:extLst>
          </p:cNvPr>
          <p:cNvSpPr txBox="1"/>
          <p:nvPr/>
        </p:nvSpPr>
        <p:spPr>
          <a:xfrm>
            <a:off x="1651623" y="231704"/>
            <a:ext cx="62674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Current Voluntary Market Loss Cost/Rate Changes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>
                <a:cs typeface="Arial" pitchFamily="34" charset="0"/>
              </a:rPr>
              <a:t>Midwestern States</a:t>
            </a:r>
            <a:endParaRPr lang="en-US" sz="2000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B3AA11A-9B35-E94F-A291-BFE4CDEF8B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3862097"/>
              </p:ext>
            </p:extLst>
          </p:nvPr>
        </p:nvGraphicFramePr>
        <p:xfrm>
          <a:off x="594359" y="1277259"/>
          <a:ext cx="10972800" cy="4297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18066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F2505E-8688-426F-A575-A6AD6398D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53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AD2269-0777-49F0-80A7-E7DE864590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52475"/>
            <a:ext cx="10871200" cy="246063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Average Voluntary Pure Loss Costs </a:t>
            </a:r>
            <a:br>
              <a:rPr lang="en-US" dirty="0"/>
            </a:br>
            <a:br>
              <a:rPr lang="en-US" sz="900" dirty="0"/>
            </a:br>
            <a:r>
              <a:rPr lang="en-US" sz="2000" dirty="0"/>
              <a:t>Using Indiana Payroll Distribution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D6F0B1-A6F4-4FED-98B1-030B3D2ED4F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141538"/>
            <a:ext cx="8785225" cy="276225"/>
          </a:xfrm>
        </p:spPr>
        <p:txBody>
          <a:bodyPr>
            <a:normAutofit fontScale="77500" lnSpcReduction="20000"/>
          </a:bodyPr>
          <a:lstStyle/>
          <a:p>
            <a:r>
              <a:rPr lang="en-US"/>
              <a:t> </a:t>
            </a:r>
          </a:p>
        </p:txBody>
      </p:sp>
      <p:graphicFrame>
        <p:nvGraphicFramePr>
          <p:cNvPr id="6" name="avg_vol_LC_region">
            <a:extLst>
              <a:ext uri="{FF2B5EF4-FFF2-40B4-BE49-F238E27FC236}">
                <a16:creationId xmlns:a16="http://schemas.microsoft.com/office/drawing/2014/main" id="{B3B7D06A-79DB-6658-977A-7C5CABE652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7349973"/>
              </p:ext>
            </p:extLst>
          </p:nvPr>
        </p:nvGraphicFramePr>
        <p:xfrm>
          <a:off x="594360" y="1602768"/>
          <a:ext cx="11003279" cy="4130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460455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728459"/>
            <a:ext cx="12192000" cy="129539"/>
          </a:xfrm>
          <a:custGeom>
            <a:avLst/>
            <a:gdLst/>
            <a:ahLst/>
            <a:cxnLst/>
            <a:rect l="l" t="t" r="r" b="b"/>
            <a:pathLst>
              <a:path w="12192000" h="129540">
                <a:moveTo>
                  <a:pt x="12192000" y="0"/>
                </a:moveTo>
                <a:lnTo>
                  <a:pt x="0" y="0"/>
                </a:lnTo>
                <a:lnTo>
                  <a:pt x="0" y="129538"/>
                </a:lnTo>
                <a:lnTo>
                  <a:pt x="12192000" y="129538"/>
                </a:lnTo>
                <a:lnTo>
                  <a:pt x="12192000" y="0"/>
                </a:lnTo>
                <a:close/>
              </a:path>
            </a:pathLst>
          </a:custGeom>
          <a:solidFill>
            <a:srgbClr val="E686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07519" y="632998"/>
            <a:ext cx="10058400" cy="21944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726805">
              <a:lnSpc>
                <a:spcPts val="1780"/>
              </a:lnSpc>
              <a:spcBef>
                <a:spcPts val="95"/>
              </a:spcBef>
            </a:pPr>
            <a:r>
              <a:rPr lang="en-US" spc="-30"/>
              <a:t> </a:t>
            </a:r>
            <a:r>
              <a:rPr lang="en-US" spc="-20"/>
              <a:t>COMPENSATION</a:t>
            </a:r>
          </a:p>
          <a:p>
            <a:pPr marL="8726805">
              <a:lnSpc>
                <a:spcPts val="1780"/>
              </a:lnSpc>
            </a:pPr>
            <a:r>
              <a:rPr lang="en-US" spc="-25"/>
              <a:t>RATING</a:t>
            </a:r>
            <a:r>
              <a:rPr lang="en-US" spc="-20"/>
              <a:t> </a:t>
            </a:r>
            <a:r>
              <a:rPr lang="en-US" spc="-15"/>
              <a:t>BUREAU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132D785-5ADB-43B4-B7E4-67FD9E12E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54</a:t>
            </a:fld>
            <a:endParaRPr lang="en-US"/>
          </a:p>
        </p:txBody>
      </p:sp>
      <p:sp>
        <p:nvSpPr>
          <p:cNvPr id="7" name="object 7"/>
          <p:cNvSpPr/>
          <p:nvPr/>
        </p:nvSpPr>
        <p:spPr>
          <a:xfrm>
            <a:off x="9418446" y="1519808"/>
            <a:ext cx="43180" cy="9525"/>
          </a:xfrm>
          <a:custGeom>
            <a:avLst/>
            <a:gdLst/>
            <a:ahLst/>
            <a:cxnLst/>
            <a:rect l="l" t="t" r="r" b="b"/>
            <a:pathLst>
              <a:path w="43179" h="9525">
                <a:moveTo>
                  <a:pt x="42672" y="0"/>
                </a:moveTo>
                <a:lnTo>
                  <a:pt x="0" y="0"/>
                </a:lnTo>
                <a:lnTo>
                  <a:pt x="0" y="9144"/>
                </a:lnTo>
                <a:lnTo>
                  <a:pt x="42672" y="9144"/>
                </a:lnTo>
                <a:lnTo>
                  <a:pt x="426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374885" y="966952"/>
            <a:ext cx="2038985" cy="76327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1100">
                <a:solidFill>
                  <a:srgbClr val="FFFFFF"/>
                </a:solidFill>
                <a:latin typeface="Calibri"/>
                <a:cs typeface="Calibri"/>
              </a:rPr>
              <a:t>5920</a:t>
            </a:r>
            <a:r>
              <a:rPr sz="11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100" spc="-5" err="1">
                <a:solidFill>
                  <a:srgbClr val="FFFFFF"/>
                </a:solidFill>
                <a:latin typeface="Calibri"/>
                <a:cs typeface="Calibri"/>
              </a:rPr>
              <a:t>Castleway</a:t>
            </a:r>
            <a:r>
              <a:rPr lang="en-US" sz="11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100">
                <a:solidFill>
                  <a:srgbClr val="FFFFFF"/>
                </a:solidFill>
                <a:latin typeface="Calibri"/>
                <a:cs typeface="Calibri"/>
              </a:rPr>
              <a:t>West</a:t>
            </a:r>
            <a:r>
              <a:rPr lang="en-US" sz="11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100">
                <a:solidFill>
                  <a:srgbClr val="FFFFFF"/>
                </a:solidFill>
                <a:latin typeface="Calibri"/>
                <a:cs typeface="Calibri"/>
              </a:rPr>
              <a:t>Dr.,</a:t>
            </a:r>
            <a:r>
              <a:rPr lang="en-US" sz="11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100" spc="-5">
                <a:solidFill>
                  <a:srgbClr val="FFFFFF"/>
                </a:solidFill>
                <a:latin typeface="Calibri"/>
                <a:cs typeface="Calibri"/>
              </a:rPr>
              <a:t>Suite</a:t>
            </a:r>
            <a:r>
              <a:rPr lang="en-US" sz="11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100">
                <a:solidFill>
                  <a:srgbClr val="FFFFFF"/>
                </a:solidFill>
                <a:latin typeface="Calibri"/>
                <a:cs typeface="Calibri"/>
              </a:rPr>
              <a:t>121</a:t>
            </a:r>
            <a:endParaRPr lang="en-US"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sz="1100" spc="-5">
                <a:solidFill>
                  <a:srgbClr val="FFFFFF"/>
                </a:solidFill>
                <a:latin typeface="Calibri"/>
                <a:cs typeface="Calibri"/>
              </a:rPr>
              <a:t>Indianapolis,</a:t>
            </a:r>
            <a:r>
              <a:rPr lang="en-US" sz="11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10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lang="en-US" sz="11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100">
                <a:solidFill>
                  <a:srgbClr val="FFFFFF"/>
                </a:solidFill>
                <a:latin typeface="Calibri"/>
                <a:cs typeface="Calibri"/>
              </a:rPr>
              <a:t>46250</a:t>
            </a:r>
            <a:endParaRPr lang="en-US" sz="1100">
              <a:latin typeface="Calibri"/>
              <a:cs typeface="Calibri"/>
            </a:endParaRPr>
          </a:p>
          <a:p>
            <a:pPr marL="44450">
              <a:lnSpc>
                <a:spcPct val="100000"/>
              </a:lnSpc>
              <a:spcBef>
                <a:spcPts val="135"/>
              </a:spcBef>
            </a:pPr>
            <a:r>
              <a:rPr lang="en-US" sz="1100">
                <a:solidFill>
                  <a:srgbClr val="FFFFFF"/>
                </a:solidFill>
                <a:latin typeface="Calibri"/>
                <a:cs typeface="Calibri"/>
              </a:rPr>
              <a:t>(317)</a:t>
            </a:r>
            <a:r>
              <a:rPr lang="en-US" sz="11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100">
                <a:solidFill>
                  <a:srgbClr val="FFFFFF"/>
                </a:solidFill>
                <a:latin typeface="Calibri"/>
                <a:cs typeface="Calibri"/>
              </a:rPr>
              <a:t>842-2800</a:t>
            </a:r>
            <a:endParaRPr lang="en-US"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US" sz="1100" spc="-5">
                <a:solidFill>
                  <a:srgbClr val="FFFFFF"/>
                </a:solidFill>
                <a:latin typeface="Calibri"/>
                <a:cs typeface="Calibri"/>
              </a:rPr>
              <a:t>icrb.net</a:t>
            </a:r>
            <a:endParaRPr lang="en-US" sz="1100">
              <a:latin typeface="Calibri"/>
              <a:cs typeface="Calibri"/>
            </a:endParaRPr>
          </a:p>
        </p:txBody>
      </p:sp>
      <p:pic>
        <p:nvPicPr>
          <p:cNvPr id="5122" name="Picture 2" descr="Homepage - CNO Financial Indianapolis Monumental Marathon">
            <a:extLst>
              <a:ext uri="{FF2B5EF4-FFF2-40B4-BE49-F238E27FC236}">
                <a16:creationId xmlns:a16="http://schemas.microsoft.com/office/drawing/2014/main" id="{42C4E282-FA6B-4225-90AB-B121933EA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2746" cy="714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D75CAB-E0F5-40B4-AE04-304CA02B6693}"/>
              </a:ext>
            </a:extLst>
          </p:cNvPr>
          <p:cNvSpPr txBox="1"/>
          <p:nvPr/>
        </p:nvSpPr>
        <p:spPr>
          <a:xfrm>
            <a:off x="7520663" y="1388476"/>
            <a:ext cx="2667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lain" startAt="5920"/>
            </a:pPr>
            <a:r>
              <a:rPr lang="en-US" sz="1200">
                <a:solidFill>
                  <a:schemeClr val="bg1"/>
                </a:solidFill>
              </a:rPr>
              <a:t> Castleway West Drive, Ste. 121</a:t>
            </a:r>
          </a:p>
          <a:p>
            <a:r>
              <a:rPr lang="en-US" sz="1200">
                <a:solidFill>
                  <a:schemeClr val="bg1"/>
                </a:solidFill>
              </a:rPr>
              <a:t>Indianapolis, IN 46250</a:t>
            </a:r>
          </a:p>
          <a:p>
            <a:r>
              <a:rPr lang="en-US" sz="1200">
                <a:solidFill>
                  <a:schemeClr val="bg1"/>
                </a:solidFill>
              </a:rPr>
              <a:t>317.842.2800 </a:t>
            </a:r>
            <a:r>
              <a:rPr lang="en-US" sz="1200">
                <a:solidFill>
                  <a:schemeClr val="bg1"/>
                </a:solidFill>
                <a:sym typeface="Symbol" panose="05050102010706020507" pitchFamily="18" charset="2"/>
              </a:rPr>
              <a:t> </a:t>
            </a:r>
            <a:r>
              <a:rPr lang="en-US" sz="1200">
                <a:solidFill>
                  <a:schemeClr val="bg1"/>
                </a:solidFill>
                <a:sym typeface="Symbol" panose="05050102010706020507" pitchFamily="18" charset="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www.icrb.net</a:t>
            </a:r>
            <a:r>
              <a:rPr lang="en-US" sz="1200">
                <a:solidFill>
                  <a:schemeClr val="bg1"/>
                </a:solidFill>
                <a:sym typeface="Symbol" panose="05050102010706020507" pitchFamily="18" charset="2"/>
              </a:rPr>
              <a:t>  icrb@icrb.net</a:t>
            </a:r>
            <a:endParaRPr lang="en-US" sz="1200">
              <a:solidFill>
                <a:schemeClr val="bg1"/>
              </a:solidFill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E25B9F37-D3A3-44A8-A6B5-42F502010B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224" y="-80798"/>
            <a:ext cx="2284405" cy="170573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D549876-B215-4FDB-9FF4-0F0AD3EF20F7}"/>
              </a:ext>
            </a:extLst>
          </p:cNvPr>
          <p:cNvSpPr/>
          <p:nvPr/>
        </p:nvSpPr>
        <p:spPr>
          <a:xfrm>
            <a:off x="185523" y="196201"/>
            <a:ext cx="11442597" cy="5882951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0EF5F3-AA9B-4C61-93ED-35B04D7D7C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4600" y="762000"/>
            <a:ext cx="5303520" cy="4526280"/>
          </a:xfrm>
        </p:spPr>
        <p:txBody>
          <a:bodyPr wrap="square">
            <a:normAutofit fontScale="85000" lnSpcReduction="20000"/>
          </a:bodyPr>
          <a:lstStyle/>
          <a:p>
            <a:pPr>
              <a:spcAft>
                <a:spcPts val="600"/>
              </a:spcAft>
            </a:pPr>
            <a:endParaRPr lang="en-US"/>
          </a:p>
          <a:p>
            <a:pPr algn="ctr">
              <a:spcAft>
                <a:spcPts val="600"/>
              </a:spcAft>
            </a:pPr>
            <a:r>
              <a:rPr lang="en-US" sz="2400" u="sng"/>
              <a:t>Our Core Values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endParaRPr lang="en-US" i="1" u="sng"/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b="0" i="1">
                <a:effectLst/>
              </a:rPr>
              <a:t>Provide exceptional customer service &amp; educational resources</a:t>
            </a:r>
          </a:p>
          <a:p>
            <a:pPr>
              <a:spcAft>
                <a:spcPts val="600"/>
              </a:spcAft>
            </a:pPr>
            <a:endParaRPr lang="en-US" b="0" i="1">
              <a:effectLst/>
            </a:endParaRP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b="0" i="1">
                <a:effectLst/>
              </a:rPr>
              <a:t>Make neutral and value-based decisions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endParaRPr lang="en-US" b="0" i="1">
              <a:effectLst/>
            </a:endParaRP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b="0" i="1">
                <a:effectLst/>
              </a:rPr>
              <a:t>Build solid relationships with regulators, insurers, agents and employers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endParaRPr lang="en-US" b="0" i="1">
              <a:effectLst/>
            </a:endParaRP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b="0" i="1">
                <a:effectLst/>
              </a:rPr>
              <a:t>Foster a healthy work-life balance through collaboration &amp; innovation</a:t>
            </a:r>
          </a:p>
          <a:p>
            <a:pPr>
              <a:spcAft>
                <a:spcPts val="600"/>
              </a:spcAft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D369F0-7664-4372-BB12-B7EBE1A0630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6</a:t>
            </a:fld>
            <a:endParaRPr lang="en-US"/>
          </a:p>
        </p:txBody>
      </p:sp>
      <p:pic>
        <p:nvPicPr>
          <p:cNvPr id="11" name="object 8">
            <a:extLst>
              <a:ext uri="{FF2B5EF4-FFF2-40B4-BE49-F238E27FC236}">
                <a16:creationId xmlns:a16="http://schemas.microsoft.com/office/drawing/2014/main" id="{D018CE8D-8765-4201-973F-862FAAAB6C3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19800" y="1752600"/>
            <a:ext cx="685800" cy="685800"/>
          </a:xfrm>
          <a:prstGeom prst="rect">
            <a:avLst/>
          </a:prstGeom>
        </p:spPr>
      </p:pic>
      <p:pic>
        <p:nvPicPr>
          <p:cNvPr id="13" name="object 9">
            <a:extLst>
              <a:ext uri="{FF2B5EF4-FFF2-40B4-BE49-F238E27FC236}">
                <a16:creationId xmlns:a16="http://schemas.microsoft.com/office/drawing/2014/main" id="{0A8C994F-4AD4-4EBF-9A56-907BF49BFC6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33738" y="2667000"/>
            <a:ext cx="685800" cy="685800"/>
          </a:xfrm>
          <a:prstGeom prst="rect">
            <a:avLst/>
          </a:prstGeom>
        </p:spPr>
      </p:pic>
      <p:pic>
        <p:nvPicPr>
          <p:cNvPr id="14" name="object 10">
            <a:extLst>
              <a:ext uri="{FF2B5EF4-FFF2-40B4-BE49-F238E27FC236}">
                <a16:creationId xmlns:a16="http://schemas.microsoft.com/office/drawing/2014/main" id="{34BFE2BB-E098-4494-A868-3E761A10EB56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09997" y="3505200"/>
            <a:ext cx="685800" cy="685799"/>
          </a:xfrm>
          <a:prstGeom prst="rect">
            <a:avLst/>
          </a:prstGeom>
        </p:spPr>
      </p:pic>
      <p:pic>
        <p:nvPicPr>
          <p:cNvPr id="15" name="object 11">
            <a:extLst>
              <a:ext uri="{FF2B5EF4-FFF2-40B4-BE49-F238E27FC236}">
                <a16:creationId xmlns:a16="http://schemas.microsoft.com/office/drawing/2014/main" id="{F30D50C8-0F77-4E04-B4ED-2E8589E1DA05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033738" y="4435351"/>
            <a:ext cx="685800" cy="6842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1A47A86-DD0A-4B4E-AC87-1D6A7030DC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425" y="201168"/>
            <a:ext cx="4440439" cy="587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507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7669C0B-FE11-4608-958C-C38FE631F1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7372690"/>
              </p:ext>
            </p:extLst>
          </p:nvPr>
        </p:nvGraphicFramePr>
        <p:xfrm>
          <a:off x="-931312" y="2372536"/>
          <a:ext cx="8961681" cy="3740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8528F1F-4FA4-4F90-B644-3FFEFD6B43A7}"/>
              </a:ext>
            </a:extLst>
          </p:cNvPr>
          <p:cNvSpPr txBox="1"/>
          <p:nvPr/>
        </p:nvSpPr>
        <p:spPr>
          <a:xfrm>
            <a:off x="8152964" y="5128195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cs typeface="Arial" panose="020B0604020202020204" pitchFamily="34" charset="0"/>
              </a:rPr>
              <a:t>ICRB TEAM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2BA627-55BA-4C44-8BE7-50EE1D73A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829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112E9D99-B4AB-491A-9DD0-1F855BA4E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6051" r="171" b="-1"/>
          <a:stretch>
            <a:fillRect/>
          </a:stretch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 txBox="1"/>
          <p:nvPr/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R="5080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 spc="-50" baseline="0">
                <a:latin typeface="+mj-lt"/>
                <a:ea typeface="+mj-ea"/>
                <a:cs typeface="+mj-cs"/>
              </a:rPr>
              <a:t>INDIANA WORKERS COMPENSATION MARKET</a:t>
            </a:r>
            <a:endParaRPr lang="en-US" sz="4800" kern="1200" spc="-50" baseline="0">
              <a:latin typeface="+mj-lt"/>
              <a:ea typeface="+mj-ea"/>
              <a:cs typeface="+mj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12700" marR="5080" defTabSz="914400">
              <a:lnSpc>
                <a:spcPct val="90000"/>
              </a:lnSpc>
              <a:spcBef>
                <a:spcPts val="1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spc="20"/>
              <a:t>MARKET OVERVIEW</a:t>
            </a:r>
          </a:p>
          <a:p>
            <a:pPr marL="12700" marR="5080" defTabSz="914400">
              <a:lnSpc>
                <a:spcPct val="90000"/>
              </a:lnSpc>
              <a:spcBef>
                <a:spcPts val="1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spc="20"/>
              <a:t>PREMIUM</a:t>
            </a:r>
          </a:p>
          <a:p>
            <a:pPr marL="12700" marR="5080" defTabSz="914400">
              <a:lnSpc>
                <a:spcPct val="90000"/>
              </a:lnSpc>
              <a:spcBef>
                <a:spcPts val="1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spc="20"/>
              <a:t>COMBINED RATIOS</a:t>
            </a:r>
          </a:p>
          <a:p>
            <a:pPr marL="12700" marR="5080" defTabSz="914400">
              <a:lnSpc>
                <a:spcPct val="90000"/>
              </a:lnSpc>
              <a:spcBef>
                <a:spcPts val="1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spc="20"/>
              <a:t>VOLUNTARY &amp; ASSIGNED RISK</a:t>
            </a:r>
          </a:p>
          <a:p>
            <a:pPr marL="12700" marR="5080" defTabSz="914400">
              <a:lnSpc>
                <a:spcPct val="90000"/>
              </a:lnSpc>
              <a:spcBef>
                <a:spcPts val="1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spc="20"/>
              <a:t>CLAIMS DATA</a:t>
            </a:r>
          </a:p>
          <a:p>
            <a:pPr marL="12700" marR="5080" defTabSz="914400">
              <a:lnSpc>
                <a:spcPct val="90000"/>
              </a:lnSpc>
              <a:spcBef>
                <a:spcPts val="100"/>
              </a:spcBef>
              <a:buClr>
                <a:schemeClr val="accent1"/>
              </a:buClr>
              <a:buFont typeface="Calibri" panose="020F0502020204030204" pitchFamily="34" charset="0"/>
            </a:pPr>
            <a:r>
              <a:rPr lang="en-US" spc="20"/>
              <a:t>RATE FILING</a:t>
            </a:r>
          </a:p>
          <a:p>
            <a:pPr marL="12700" marR="5080" defTabSz="914400">
              <a:lnSpc>
                <a:spcPct val="90000"/>
              </a:lnSpc>
              <a:spcBef>
                <a:spcPts val="100"/>
              </a:spcBef>
              <a:buClr>
                <a:schemeClr val="accent1"/>
              </a:buClr>
              <a:buFont typeface="Calibri" panose="020F0502020204030204" pitchFamily="34" charset="0"/>
            </a:pPr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12C372-DE69-4090-A42D-8A42B21B2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t>9</a:t>
            </a:fld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3968496" y="364681"/>
            <a:ext cx="5108575" cy="996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30" dirty="0">
                <a:solidFill>
                  <a:srgbClr val="273B46"/>
                </a:solidFill>
                <a:latin typeface="Calibri"/>
                <a:cs typeface="Calibri"/>
              </a:rPr>
              <a:t>Indiana’s</a:t>
            </a:r>
            <a:r>
              <a:rPr sz="3200" spc="-35" dirty="0">
                <a:solidFill>
                  <a:srgbClr val="273B46"/>
                </a:solidFill>
                <a:latin typeface="Calibri"/>
                <a:cs typeface="Calibri"/>
              </a:rPr>
              <a:t> </a:t>
            </a:r>
            <a:r>
              <a:rPr lang="en-US" sz="3200" spc="-35" dirty="0">
                <a:solidFill>
                  <a:srgbClr val="273B46"/>
                </a:solidFill>
                <a:latin typeface="Calibri"/>
                <a:cs typeface="Calibri"/>
              </a:rPr>
              <a:t>Workers Compensation</a:t>
            </a:r>
            <a:r>
              <a:rPr sz="3200" spc="-35" dirty="0">
                <a:solidFill>
                  <a:srgbClr val="273B46"/>
                </a:solidFill>
                <a:latin typeface="Calibri"/>
                <a:cs typeface="Calibri"/>
              </a:rPr>
              <a:t> </a:t>
            </a:r>
            <a:r>
              <a:rPr sz="3200" spc="-30" dirty="0">
                <a:solidFill>
                  <a:srgbClr val="273B46"/>
                </a:solidFill>
                <a:latin typeface="Calibri"/>
                <a:cs typeface="Calibri"/>
              </a:rPr>
              <a:t>Market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7E8F16-6463-4565-B88B-34804B4F88C4}"/>
              </a:ext>
            </a:extLst>
          </p:cNvPr>
          <p:cNvSpPr txBox="1"/>
          <p:nvPr/>
        </p:nvSpPr>
        <p:spPr>
          <a:xfrm>
            <a:off x="5380430" y="5737797"/>
            <a:ext cx="579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Source: NCCI’s Indiana Workers Compensation Outlook and Observations- October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554EC1-28C5-91FE-5C62-363B154BCF73}"/>
              </a:ext>
            </a:extLst>
          </p:cNvPr>
          <p:cNvSpPr txBox="1"/>
          <p:nvPr/>
        </p:nvSpPr>
        <p:spPr>
          <a:xfrm>
            <a:off x="1905000" y="1676400"/>
            <a:ext cx="7696200" cy="2947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20700" algn="l"/>
              </a:tabLst>
            </a:pPr>
            <a:r>
              <a:rPr lang="en-US" sz="3200" dirty="0">
                <a:effectLst/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</a:rPr>
              <a:t>§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800" spc="-8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</a:t>
            </a:r>
            <a:r>
              <a:rPr lang="en-US" sz="1800" spc="-4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800" spc="-2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800" spc="-8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1800" spc="-4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800" spc="-6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spc="-2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</a:t>
            </a:r>
            <a:r>
              <a:rPr lang="en-US" sz="1800" spc="-7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$834 Million which is a slight decline.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ts val="900"/>
              </a:lnSpc>
              <a:spcBef>
                <a:spcPts val="30"/>
              </a:spcBef>
              <a:spcAft>
                <a:spcPts val="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5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20700" algn="l"/>
              </a:tabLst>
            </a:pPr>
            <a:r>
              <a:rPr lang="en-US" sz="3200" dirty="0">
                <a:effectLst/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</a:rPr>
              <a:t>§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800" spc="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cc</a:t>
            </a:r>
            <a:r>
              <a:rPr lang="en-US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800" spc="-3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800" spc="-7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spc="-4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800" spc="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800" spc="-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spc="-2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</a:t>
            </a:r>
            <a:r>
              <a:rPr lang="en-US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</a:t>
            </a:r>
            <a:r>
              <a:rPr lang="en-US" sz="1800" spc="-8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spc="-6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800" spc="-2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</a:t>
            </a:r>
            <a:r>
              <a:rPr lang="en-US" sz="1800" spc="-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spc="-2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1800" spc="-3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800" spc="-7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spc="-2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1800" spc="-2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18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1800" spc="-4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800" spc="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800" spc="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sz="1800" spc="-9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spc="-4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sz="1800" spc="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ts val="900"/>
              </a:lnSpc>
              <a:spcBef>
                <a:spcPts val="30"/>
              </a:spcBef>
              <a:spcAft>
                <a:spcPts val="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5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20700" algn="l"/>
              </a:tabLst>
            </a:pPr>
            <a:r>
              <a:rPr lang="en-US" sz="3200" dirty="0">
                <a:effectLst/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</a:rPr>
              <a:t>§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en-US" sz="1800" spc="-3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800" spc="-8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spc="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1800" spc="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800" spc="-4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800" spc="-4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1800" spc="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pc="-9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continues a downward trend, decreasing by -9% in      	policy year 2023.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ts val="1200"/>
              </a:lnSpc>
              <a:spcBef>
                <a:spcPts val="2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20700" marR="95250" indent="-45720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tabLst>
                <a:tab pos="520700" algn="l"/>
              </a:tabLst>
            </a:pPr>
            <a:r>
              <a:rPr lang="en-US" sz="3200" dirty="0">
                <a:effectLst/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</a:rPr>
              <a:t>§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Combined Ratios remain low at 84% average.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NCCI Color Scheme">
    <a:dk1>
      <a:sysClr val="windowText" lastClr="000000"/>
    </a:dk1>
    <a:lt1>
      <a:sysClr val="window" lastClr="FFFFFF"/>
    </a:lt1>
    <a:dk2>
      <a:srgbClr val="002060"/>
    </a:dk2>
    <a:lt2>
      <a:srgbClr val="D4EAF0"/>
    </a:lt2>
    <a:accent1>
      <a:srgbClr val="008AFE"/>
    </a:accent1>
    <a:accent2>
      <a:srgbClr val="00C417"/>
    </a:accent2>
    <a:accent3>
      <a:srgbClr val="EF7C00"/>
    </a:accent3>
    <a:accent4>
      <a:srgbClr val="7030A0"/>
    </a:accent4>
    <a:accent5>
      <a:srgbClr val="000080"/>
    </a:accent5>
    <a:accent6>
      <a:srgbClr val="CE1B00"/>
    </a:accent6>
    <a:hlink>
      <a:srgbClr val="0042C7"/>
    </a:hlink>
    <a:folHlink>
      <a:srgbClr val="0067BE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NCCI Color Scheme">
    <a:dk1>
      <a:sysClr val="windowText" lastClr="000000"/>
    </a:dk1>
    <a:lt1>
      <a:sysClr val="window" lastClr="FFFFFF"/>
    </a:lt1>
    <a:dk2>
      <a:srgbClr val="002060"/>
    </a:dk2>
    <a:lt2>
      <a:srgbClr val="D4EAF0"/>
    </a:lt2>
    <a:accent1>
      <a:srgbClr val="008AFE"/>
    </a:accent1>
    <a:accent2>
      <a:srgbClr val="00C417"/>
    </a:accent2>
    <a:accent3>
      <a:srgbClr val="EF7C00"/>
    </a:accent3>
    <a:accent4>
      <a:srgbClr val="7030A0"/>
    </a:accent4>
    <a:accent5>
      <a:srgbClr val="000080"/>
    </a:accent5>
    <a:accent6>
      <a:srgbClr val="CE1B00"/>
    </a:accent6>
    <a:hlink>
      <a:srgbClr val="0042C7"/>
    </a:hlink>
    <a:folHlink>
      <a:srgbClr val="0067BE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NCCI Color Scheme">
    <a:dk1>
      <a:sysClr val="windowText" lastClr="000000"/>
    </a:dk1>
    <a:lt1>
      <a:sysClr val="window" lastClr="FFFFFF"/>
    </a:lt1>
    <a:dk2>
      <a:srgbClr val="002060"/>
    </a:dk2>
    <a:lt2>
      <a:srgbClr val="D4EAF0"/>
    </a:lt2>
    <a:accent1>
      <a:srgbClr val="008AFE"/>
    </a:accent1>
    <a:accent2>
      <a:srgbClr val="00C417"/>
    </a:accent2>
    <a:accent3>
      <a:srgbClr val="EF7C00"/>
    </a:accent3>
    <a:accent4>
      <a:srgbClr val="7030A0"/>
    </a:accent4>
    <a:accent5>
      <a:srgbClr val="000080"/>
    </a:accent5>
    <a:accent6>
      <a:srgbClr val="CE1B00"/>
    </a:accent6>
    <a:hlink>
      <a:srgbClr val="0042C7"/>
    </a:hlink>
    <a:folHlink>
      <a:srgbClr val="0067BE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NCCI Color Scheme">
    <a:dk1>
      <a:sysClr val="windowText" lastClr="000000"/>
    </a:dk1>
    <a:lt1>
      <a:sysClr val="window" lastClr="FFFFFF"/>
    </a:lt1>
    <a:dk2>
      <a:srgbClr val="002060"/>
    </a:dk2>
    <a:lt2>
      <a:srgbClr val="D4EAF0"/>
    </a:lt2>
    <a:accent1>
      <a:srgbClr val="008AFE"/>
    </a:accent1>
    <a:accent2>
      <a:srgbClr val="00C417"/>
    </a:accent2>
    <a:accent3>
      <a:srgbClr val="EF7C00"/>
    </a:accent3>
    <a:accent4>
      <a:srgbClr val="7030A0"/>
    </a:accent4>
    <a:accent5>
      <a:srgbClr val="000080"/>
    </a:accent5>
    <a:accent6>
      <a:srgbClr val="CE1B00"/>
    </a:accent6>
    <a:hlink>
      <a:srgbClr val="0042C7"/>
    </a:hlink>
    <a:folHlink>
      <a:srgbClr val="0067BE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NCCI Color Scheme">
    <a:dk1>
      <a:sysClr val="windowText" lastClr="000000"/>
    </a:dk1>
    <a:lt1>
      <a:sysClr val="window" lastClr="FFFFFF"/>
    </a:lt1>
    <a:dk2>
      <a:srgbClr val="002060"/>
    </a:dk2>
    <a:lt2>
      <a:srgbClr val="D4EAF0"/>
    </a:lt2>
    <a:accent1>
      <a:srgbClr val="008AFE"/>
    </a:accent1>
    <a:accent2>
      <a:srgbClr val="00C417"/>
    </a:accent2>
    <a:accent3>
      <a:srgbClr val="EF7C00"/>
    </a:accent3>
    <a:accent4>
      <a:srgbClr val="7030A0"/>
    </a:accent4>
    <a:accent5>
      <a:srgbClr val="000080"/>
    </a:accent5>
    <a:accent6>
      <a:srgbClr val="CE1B00"/>
    </a:accent6>
    <a:hlink>
      <a:srgbClr val="0042C7"/>
    </a:hlink>
    <a:folHlink>
      <a:srgbClr val="0067BE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WRK">
    <a:dk1>
      <a:sysClr val="windowText" lastClr="000000"/>
    </a:dk1>
    <a:lt1>
      <a:sysClr val="window" lastClr="FFFFFF"/>
    </a:lt1>
    <a:dk2>
      <a:srgbClr val="00477C"/>
    </a:dk2>
    <a:lt2>
      <a:srgbClr val="899A9A"/>
    </a:lt2>
    <a:accent1>
      <a:srgbClr val="008444"/>
    </a:accent1>
    <a:accent2>
      <a:srgbClr val="5C93BC"/>
    </a:accent2>
    <a:accent3>
      <a:srgbClr val="001812"/>
    </a:accent3>
    <a:accent4>
      <a:srgbClr val="BAD8D1"/>
    </a:accent4>
    <a:accent5>
      <a:srgbClr val="992600"/>
    </a:accent5>
    <a:accent6>
      <a:srgbClr val="DACA00"/>
    </a:accent6>
    <a:hlink>
      <a:srgbClr val="8EAE46"/>
    </a:hlink>
    <a:folHlink>
      <a:srgbClr val="CC3300"/>
    </a:folHlink>
  </a:clrScheme>
  <a:fontScheme name="Angles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微软雅黑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/>
      <a:ea typeface=""/>
      <a:cs typeface=""/>
      <a:font script="Jpan" typeface="ＭＳ Ｐゴシック"/>
      <a:font script="Hang" typeface="맑은 고딕"/>
      <a:font script="Hans" typeface="隶书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WRK">
    <a:dk1>
      <a:sysClr val="windowText" lastClr="000000"/>
    </a:dk1>
    <a:lt1>
      <a:sysClr val="window" lastClr="FFFFFF"/>
    </a:lt1>
    <a:dk2>
      <a:srgbClr val="00477C"/>
    </a:dk2>
    <a:lt2>
      <a:srgbClr val="899A9A"/>
    </a:lt2>
    <a:accent1>
      <a:srgbClr val="008444"/>
    </a:accent1>
    <a:accent2>
      <a:srgbClr val="5C93BC"/>
    </a:accent2>
    <a:accent3>
      <a:srgbClr val="001812"/>
    </a:accent3>
    <a:accent4>
      <a:srgbClr val="BAD8D1"/>
    </a:accent4>
    <a:accent5>
      <a:srgbClr val="992600"/>
    </a:accent5>
    <a:accent6>
      <a:srgbClr val="DACA00"/>
    </a:accent6>
    <a:hlink>
      <a:srgbClr val="8EAE46"/>
    </a:hlink>
    <a:folHlink>
      <a:srgbClr val="CC3300"/>
    </a:folHlink>
  </a:clrScheme>
  <a:fontScheme name="Angles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微软雅黑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/>
      <a:ea typeface=""/>
      <a:cs typeface=""/>
      <a:font script="Jpan" typeface="ＭＳ Ｐゴシック"/>
      <a:font script="Hang" typeface="맑은 고딕"/>
      <a:font script="Hans" typeface="隶书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WRK">
    <a:dk1>
      <a:sysClr val="windowText" lastClr="000000"/>
    </a:dk1>
    <a:lt1>
      <a:sysClr val="window" lastClr="FFFFFF"/>
    </a:lt1>
    <a:dk2>
      <a:srgbClr val="00477C"/>
    </a:dk2>
    <a:lt2>
      <a:srgbClr val="899A9A"/>
    </a:lt2>
    <a:accent1>
      <a:srgbClr val="008444"/>
    </a:accent1>
    <a:accent2>
      <a:srgbClr val="5C93BC"/>
    </a:accent2>
    <a:accent3>
      <a:srgbClr val="001812"/>
    </a:accent3>
    <a:accent4>
      <a:srgbClr val="BAD8D1"/>
    </a:accent4>
    <a:accent5>
      <a:srgbClr val="992600"/>
    </a:accent5>
    <a:accent6>
      <a:srgbClr val="DACA00"/>
    </a:accent6>
    <a:hlink>
      <a:srgbClr val="8EAE46"/>
    </a:hlink>
    <a:folHlink>
      <a:srgbClr val="CC3300"/>
    </a:folHlink>
  </a:clrScheme>
  <a:fontScheme name="Angles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微软雅黑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/>
      <a:ea typeface=""/>
      <a:cs typeface=""/>
      <a:font script="Jpan" typeface="ＭＳ Ｐゴシック"/>
      <a:font script="Hang" typeface="맑은 고딕"/>
      <a:font script="Hans" typeface="隶书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WRK">
    <a:dk1>
      <a:sysClr val="windowText" lastClr="000000"/>
    </a:dk1>
    <a:lt1>
      <a:sysClr val="window" lastClr="FFFFFF"/>
    </a:lt1>
    <a:dk2>
      <a:srgbClr val="00477C"/>
    </a:dk2>
    <a:lt2>
      <a:srgbClr val="899A9A"/>
    </a:lt2>
    <a:accent1>
      <a:srgbClr val="008444"/>
    </a:accent1>
    <a:accent2>
      <a:srgbClr val="5C93BC"/>
    </a:accent2>
    <a:accent3>
      <a:srgbClr val="001812"/>
    </a:accent3>
    <a:accent4>
      <a:srgbClr val="BAD8D1"/>
    </a:accent4>
    <a:accent5>
      <a:srgbClr val="992600"/>
    </a:accent5>
    <a:accent6>
      <a:srgbClr val="DACA00"/>
    </a:accent6>
    <a:hlink>
      <a:srgbClr val="8EAE46"/>
    </a:hlink>
    <a:folHlink>
      <a:srgbClr val="CC3300"/>
    </a:folHlink>
  </a:clrScheme>
  <a:fontScheme name="Angles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微软雅黑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/>
      <a:ea typeface=""/>
      <a:cs typeface=""/>
      <a:font script="Jpan" typeface="ＭＳ Ｐゴシック"/>
      <a:font script="Hang" typeface="맑은 고딕"/>
      <a:font script="Hans" typeface="隶书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WRK">
    <a:dk1>
      <a:sysClr val="windowText" lastClr="000000"/>
    </a:dk1>
    <a:lt1>
      <a:sysClr val="window" lastClr="FFFFFF"/>
    </a:lt1>
    <a:dk2>
      <a:srgbClr val="00477C"/>
    </a:dk2>
    <a:lt2>
      <a:srgbClr val="899A9A"/>
    </a:lt2>
    <a:accent1>
      <a:srgbClr val="008444"/>
    </a:accent1>
    <a:accent2>
      <a:srgbClr val="5C93BC"/>
    </a:accent2>
    <a:accent3>
      <a:srgbClr val="001812"/>
    </a:accent3>
    <a:accent4>
      <a:srgbClr val="BAD8D1"/>
    </a:accent4>
    <a:accent5>
      <a:srgbClr val="992600"/>
    </a:accent5>
    <a:accent6>
      <a:srgbClr val="DACA00"/>
    </a:accent6>
    <a:hlink>
      <a:srgbClr val="8EAE46"/>
    </a:hlink>
    <a:folHlink>
      <a:srgbClr val="CC3300"/>
    </a:folHlink>
  </a:clrScheme>
  <a:fontScheme name="Angles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微软雅黑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/>
      <a:ea typeface=""/>
      <a:cs typeface=""/>
      <a:font script="Jpan" typeface="ＭＳ Ｐゴシック"/>
      <a:font script="Hang" typeface="맑은 고딕"/>
      <a:font script="Hans" typeface="隶书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68d3718-3eae-4495-923e-f9e77cbda29a" xsi:nil="true"/>
    <lcf76f155ced4ddcb4097134ff3c332f xmlns="8a05c38d-8181-41aa-9172-52368e0abb53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90E7940B559C4EB1C99B9BFA7FFD9D" ma:contentTypeVersion="18" ma:contentTypeDescription="Create a new document." ma:contentTypeScope="" ma:versionID="22535294239db8af48dd778dea5f9f6f">
  <xsd:schema xmlns:xsd="http://www.w3.org/2001/XMLSchema" xmlns:xs="http://www.w3.org/2001/XMLSchema" xmlns:p="http://schemas.microsoft.com/office/2006/metadata/properties" xmlns:ns2="8a05c38d-8181-41aa-9172-52368e0abb53" xmlns:ns3="d68d3718-3eae-4495-923e-f9e77cbda29a" targetNamespace="http://schemas.microsoft.com/office/2006/metadata/properties" ma:root="true" ma:fieldsID="0e4f33dd716657e36305b0e328fd1459" ns2:_="" ns3:_="">
    <xsd:import namespace="8a05c38d-8181-41aa-9172-52368e0abb53"/>
    <xsd:import namespace="d68d3718-3eae-4495-923e-f9e77cbda2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05c38d-8181-41aa-9172-52368e0abb5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1e98c81-8bc8-446c-ad4b-c1677edae26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8d3718-3eae-4495-923e-f9e77cbda29a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105668d-a49b-4d25-8f92-31d9a1cdd337}" ma:internalName="TaxCatchAll" ma:showField="CatchAllData" ma:web="d68d3718-3eae-4495-923e-f9e77cbda29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F0DB9F0-A888-44EA-878C-8F883FA7B60D}">
  <ds:schemaRefs>
    <ds:schemaRef ds:uri="http://purl.org/dc/terms/"/>
    <ds:schemaRef ds:uri="http://schemas.openxmlformats.org/package/2006/metadata/core-properties"/>
    <ds:schemaRef ds:uri="http://purl.org/dc/elements/1.1/"/>
    <ds:schemaRef ds:uri="http://www.w3.org/XML/1998/namespace"/>
    <ds:schemaRef ds:uri="http://schemas.microsoft.com/office/2006/documentManagement/types"/>
    <ds:schemaRef ds:uri="8a05c38d-8181-41aa-9172-52368e0abb53"/>
    <ds:schemaRef ds:uri="d68d3718-3eae-4495-923e-f9e77cbda29a"/>
    <ds:schemaRef ds:uri="http://schemas.microsoft.com/office/2006/metadata/properties"/>
    <ds:schemaRef ds:uri="http://purl.org/dc/dcmitype/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943F1D8-5C67-4C67-BACC-B0B97501D23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AFC0CA4-802E-4838-957A-2F12753988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a05c38d-8181-41aa-9172-52368e0abb53"/>
    <ds:schemaRef ds:uri="d68d3718-3eae-4495-923e-f9e77cbda2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2659</TotalTime>
  <Words>3134</Words>
  <Application>Microsoft Office PowerPoint</Application>
  <PresentationFormat>Widescreen</PresentationFormat>
  <Paragraphs>1041</Paragraphs>
  <Slides>54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4" baseType="lpstr">
      <vt:lpstr>Arial</vt:lpstr>
      <vt:lpstr>Calibri</vt:lpstr>
      <vt:lpstr>Calibri Light</vt:lpstr>
      <vt:lpstr>Franklin Gothic Book</vt:lpstr>
      <vt:lpstr>Franklin Gothic Medium</vt:lpstr>
      <vt:lpstr>Symbol</vt:lpstr>
      <vt:lpstr>Times New Roman</vt:lpstr>
      <vt:lpstr>Verdana</vt:lpstr>
      <vt:lpstr>Wingdings</vt:lpstr>
      <vt:lpstr>Retrospect</vt:lpstr>
      <vt:lpstr>PowerPoint Presentation</vt:lpstr>
      <vt:lpstr>TABLE OF CONTENTS</vt:lpstr>
      <vt:lpstr>ICRB Mission</vt:lpstr>
      <vt:lpstr>PowerPoint Presentation</vt:lpstr>
      <vt:lpstr>ICRB Governing Board Members</vt:lpstr>
      <vt:lpstr>PowerPoint Presentation</vt:lpstr>
      <vt:lpstr>PowerPoint Presentation</vt:lpstr>
      <vt:lpstr>PowerPoint Presentation</vt:lpstr>
      <vt:lpstr>Indiana’s Workers Compensation Market</vt:lpstr>
      <vt:lpstr>Indiana Workers Compensation Premium Volume</vt:lpstr>
      <vt:lpstr> </vt:lpstr>
      <vt:lpstr> </vt:lpstr>
      <vt:lpstr>Indiana Combined Ratios by Component  </vt:lpstr>
      <vt:lpstr>Indiana Intrastate Experience Rating</vt:lpstr>
      <vt:lpstr>Top 10 Indiana Workers Compensation Insurers</vt:lpstr>
      <vt:lpstr>Top Ten Class Codes By Premium Size Voluntary Market- Policy Year 2024</vt:lpstr>
      <vt:lpstr>Top Ten Class Codes by Premium- Assigned Risk Market 2024</vt:lpstr>
      <vt:lpstr>PowerPoint Presentation</vt:lpstr>
      <vt:lpstr>Assigned Risk Market Share</vt:lpstr>
      <vt:lpstr>Assigned Risk  Take-Out Credit Program</vt:lpstr>
      <vt:lpstr> Indiana Assigned Risk Servicing Carriers</vt:lpstr>
      <vt:lpstr>COST DRIVERS</vt:lpstr>
      <vt:lpstr>PowerPoint Presentation</vt:lpstr>
      <vt:lpstr>PowerPoint Presentation</vt:lpstr>
      <vt:lpstr> </vt:lpstr>
      <vt:lpstr> </vt:lpstr>
      <vt:lpstr>PowerPoint Presentation</vt:lpstr>
      <vt:lpstr>PowerPoint Presentation</vt:lpstr>
      <vt:lpstr> </vt:lpstr>
      <vt:lpstr>Indiana Average Claim Frequency  Lost-Time vs. Medical-Only, per 100,000 Workers</vt:lpstr>
      <vt:lpstr>Average Indemnity Claim Severity in the Region   PY 2022 vs. PY 2023, in $ Thousands</vt:lpstr>
      <vt:lpstr> </vt:lpstr>
      <vt:lpstr> </vt:lpstr>
      <vt:lpstr>PowerPoint Presentation</vt:lpstr>
      <vt:lpstr>PowerPoint Presentation</vt:lpstr>
      <vt:lpstr> </vt:lpstr>
      <vt:lpstr>Medical Share of Total Costs Per Claim in Indiana</vt:lpstr>
      <vt:lpstr>Indiana Had Among the Lowest % of Workers with More Than One Week Off Work in 18 State Workers Compensation Research Institute Study</vt:lpstr>
      <vt:lpstr>Regional Duration Of Temporary Disability  </vt:lpstr>
      <vt:lpstr>PowerPoint Presentation</vt:lpstr>
      <vt:lpstr>PowerPoint Presentation</vt:lpstr>
      <vt:lpstr>Indiana Medical Payments Per Claim</vt:lpstr>
      <vt:lpstr>PowerPoint Presentation</vt:lpstr>
      <vt:lpstr>Indiana Legislation Addressing Higher Medical Payments Per Claim</vt:lpstr>
      <vt:lpstr>PowerPoint Presentation</vt:lpstr>
      <vt:lpstr>RATE FILINGS</vt:lpstr>
      <vt:lpstr>Indiana Filing Activity   Voluntary Rate and Assigned Risk Rate Changes</vt:lpstr>
      <vt:lpstr> </vt:lpstr>
      <vt:lpstr>       Indiana January 1,2026 Approved Rate Filing  Average Changes by Industry Group </vt:lpstr>
      <vt:lpstr>PowerPoint Presentation</vt:lpstr>
      <vt:lpstr> </vt:lpstr>
      <vt:lpstr> </vt:lpstr>
      <vt:lpstr>   Average Voluntary Pure Loss Costs   Using Indiana Payroll Distribution</vt:lpstr>
      <vt:lpstr> COMPENSATION RATING BUREAU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ICRB’s 83rd Annual Report</dc:title>
  <dc:creator>Karen Byrd</dc:creator>
  <cp:lastModifiedBy>Paul Keathley</cp:lastModifiedBy>
  <cp:revision>8</cp:revision>
  <cp:lastPrinted>2025-10-23T14:24:49Z</cp:lastPrinted>
  <dcterms:created xsi:type="dcterms:W3CDTF">2021-09-22T15:04:38Z</dcterms:created>
  <dcterms:modified xsi:type="dcterms:W3CDTF">2026-03-31T18:00:43Z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2020-11-02T00:00:00Z</vt:filetime>
  </property>
  <property fmtid="{D5CDD505-2E9C-101B-9397-08002B2CF9AE}" pid="3" name="Creator">
    <vt:lpwstr>Microsoft® PowerPoint® for Office 365</vt:lpwstr>
  </property>
  <property fmtid="{D5CDD505-2E9C-101B-9397-08002B2CF9AE}" pid="4" name="LastSaved">
    <vt:filetime>2021-09-22T00:00:00Z</vt:filetime>
  </property>
  <property fmtid="{D5CDD505-2E9C-101B-9397-08002B2CF9AE}" pid="5" name="ContentTypeId">
    <vt:lpwstr>0x0101001B90E7940B559C4EB1C99B9BFA7FFD9D</vt:lpwstr>
  </property>
  <property fmtid="{D5CDD505-2E9C-101B-9397-08002B2CF9AE}" pid="6" name="MediaServiceImageTags">
    <vt:lpwstr/>
  </property>
</Properties>
</file>